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6" r:id="rId3"/>
    <p:sldId id="396" r:id="rId4"/>
    <p:sldId id="298" r:id="rId5"/>
    <p:sldId id="261" r:id="rId6"/>
    <p:sldId id="258" r:id="rId7"/>
    <p:sldId id="276" r:id="rId8"/>
    <p:sldId id="277" r:id="rId9"/>
    <p:sldId id="282" r:id="rId10"/>
    <p:sldId id="281" r:id="rId11"/>
    <p:sldId id="292" r:id="rId12"/>
    <p:sldId id="293" r:id="rId13"/>
    <p:sldId id="295" r:id="rId14"/>
    <p:sldId id="285" r:id="rId15"/>
    <p:sldId id="283" r:id="rId16"/>
    <p:sldId id="284" r:id="rId17"/>
    <p:sldId id="322" r:id="rId18"/>
    <p:sldId id="309" r:id="rId19"/>
    <p:sldId id="303" r:id="rId20"/>
    <p:sldId id="304" r:id="rId21"/>
    <p:sldId id="305" r:id="rId22"/>
    <p:sldId id="326" r:id="rId23"/>
    <p:sldId id="327" r:id="rId24"/>
    <p:sldId id="328" r:id="rId25"/>
    <p:sldId id="330" r:id="rId26"/>
    <p:sldId id="331" r:id="rId27"/>
    <p:sldId id="306" r:id="rId28"/>
    <p:sldId id="311" r:id="rId29"/>
    <p:sldId id="312" r:id="rId30"/>
    <p:sldId id="313" r:id="rId31"/>
    <p:sldId id="316" r:id="rId32"/>
    <p:sldId id="317" r:id="rId33"/>
    <p:sldId id="318" r:id="rId34"/>
    <p:sldId id="319" r:id="rId35"/>
    <p:sldId id="320" r:id="rId36"/>
    <p:sldId id="321" r:id="rId37"/>
    <p:sldId id="287" r:id="rId38"/>
    <p:sldId id="333" r:id="rId39"/>
    <p:sldId id="334" r:id="rId40"/>
    <p:sldId id="335" r:id="rId41"/>
    <p:sldId id="336" r:id="rId42"/>
    <p:sldId id="337" r:id="rId43"/>
    <p:sldId id="289" r:id="rId44"/>
    <p:sldId id="345" r:id="rId45"/>
    <p:sldId id="346" r:id="rId46"/>
    <p:sldId id="347" r:id="rId47"/>
    <p:sldId id="348" r:id="rId48"/>
    <p:sldId id="349" r:id="rId49"/>
    <p:sldId id="353" r:id="rId50"/>
    <p:sldId id="354" r:id="rId51"/>
    <p:sldId id="355" r:id="rId52"/>
    <p:sldId id="356" r:id="rId53"/>
    <p:sldId id="357" r:id="rId54"/>
    <p:sldId id="358" r:id="rId55"/>
    <p:sldId id="366" r:id="rId56"/>
    <p:sldId id="367" r:id="rId57"/>
    <p:sldId id="368" r:id="rId58"/>
    <p:sldId id="291" r:id="rId59"/>
    <p:sldId id="350" r:id="rId60"/>
    <p:sldId id="351" r:id="rId61"/>
    <p:sldId id="362" r:id="rId62"/>
    <p:sldId id="377" r:id="rId63"/>
    <p:sldId id="378" r:id="rId64"/>
    <p:sldId id="379" r:id="rId65"/>
    <p:sldId id="371" r:id="rId66"/>
    <p:sldId id="365" r:id="rId67"/>
    <p:sldId id="359" r:id="rId68"/>
    <p:sldId id="360" r:id="rId69"/>
    <p:sldId id="372" r:id="rId70"/>
    <p:sldId id="373" r:id="rId71"/>
    <p:sldId id="374" r:id="rId72"/>
    <p:sldId id="375" r:id="rId73"/>
    <p:sldId id="380" r:id="rId74"/>
    <p:sldId id="381" r:id="rId75"/>
    <p:sldId id="382" r:id="rId76"/>
    <p:sldId id="383" r:id="rId77"/>
    <p:sldId id="384" r:id="rId78"/>
    <p:sldId id="385" r:id="rId79"/>
    <p:sldId id="386" r:id="rId80"/>
    <p:sldId id="387" r:id="rId81"/>
    <p:sldId id="388" r:id="rId82"/>
    <p:sldId id="389" r:id="rId83"/>
    <p:sldId id="390" r:id="rId84"/>
    <p:sldId id="392" r:id="rId85"/>
    <p:sldId id="395" r:id="rId86"/>
    <p:sldId id="278" r:id="rId87"/>
    <p:sldId id="279" r:id="rId88"/>
    <p:sldId id="267" r:id="rId89"/>
    <p:sldId id="274" r:id="rId90"/>
    <p:sldId id="272" r:id="rId91"/>
    <p:sldId id="269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>
        <p:scale>
          <a:sx n="106" d="100"/>
          <a:sy n="106" d="100"/>
        </p:scale>
        <p:origin x="-24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Рисунок 6" descr="b1bc22c34ed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373216"/>
            <a:ext cx="1302906" cy="1240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603F-9EF6-4692-B494-8B451B5BDAF2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7B16-92E3-4028-82C0-604B1F836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7922-D4F4-4E4C-B0C7-895EBDDA295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C162-EBCF-46FE-B793-EB3BE2EB7CD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EDCA-49C2-4A65-82AD-979F87538D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D4A0-4372-49BE-9188-4A2F8BE9A5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173" y="306013"/>
            <a:ext cx="8227457" cy="114533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0603F-9EF6-4692-B494-8B451B5BDAF2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7B16-92E3-4028-82C0-604B1F83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paper2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694670"/>
            <a:ext cx="9144000" cy="3163330"/>
          </a:xfrm>
          <a:prstGeom prst="rect">
            <a:avLst/>
          </a:prstGeom>
        </p:spPr>
      </p:pic>
      <p:pic>
        <p:nvPicPr>
          <p:cNvPr id="8" name="Рисунок 7" descr="paper2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48680"/>
            <a:ext cx="9144000" cy="3163330"/>
          </a:xfrm>
          <a:prstGeom prst="rect">
            <a:avLst/>
          </a:prstGeom>
        </p:spPr>
      </p:pic>
      <p:pic>
        <p:nvPicPr>
          <p:cNvPr id="9" name="Рисунок 8" descr="paper27.jpg"/>
          <p:cNvPicPr>
            <a:picLocks noChangeAspect="1"/>
          </p:cNvPicPr>
          <p:nvPr/>
        </p:nvPicPr>
        <p:blipFill>
          <a:blip r:embed="rId10" cstate="print"/>
          <a:srcRect t="75561"/>
          <a:stretch>
            <a:fillRect/>
          </a:stretch>
        </p:blipFill>
        <p:spPr>
          <a:xfrm>
            <a:off x="0" y="0"/>
            <a:ext cx="9144000" cy="773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357298"/>
            <a:ext cx="721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индивидуально-дифференцированного подхода в образовании детей с трудностями в обучении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20" y="5072074"/>
            <a:ext cx="4071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Крылова Е.В.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кпн</a:t>
            </a:r>
            <a:r>
              <a:rPr lang="ru-RU" sz="2400" dirty="0" smtClean="0">
                <a:solidFill>
                  <a:schemeClr val="tx1"/>
                </a:solidFill>
              </a:rPr>
              <a:t>, доцент кафедры специальной педагогики и психологии </a:t>
            </a:r>
            <a:r>
              <a:rPr lang="ru-RU" sz="2400" dirty="0" err="1" smtClean="0">
                <a:solidFill>
                  <a:schemeClr val="tx1"/>
                </a:solidFill>
              </a:rPr>
              <a:t>СмолГУ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Дифференциальная диагностика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ЗПР И УО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972452" cy="45545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3. Для развития всех форм мыслительной деятельности детей с ЗПР характерна скачкообразность ее динамики. В то время как у умственно отсталых детей данный феномен экспериментально не выявлен.</a:t>
            </a:r>
          </a:p>
          <a:p>
            <a:pPr>
              <a:buNone/>
            </a:pPr>
            <a:r>
              <a:rPr lang="ru-RU" dirty="0" smtClean="0"/>
              <a:t>4.В отличие от умственной отсталости, при которой страдают собственно мыслительные функции - обобщение, сравнение, анализ, синтез, - при задержке психического развития страдают предпосылки интеллектуальной деятельности. </a:t>
            </a:r>
          </a:p>
          <a:p>
            <a:r>
              <a:rPr lang="ru-RU" dirty="0" smtClean="0"/>
              <a:t>К ним относятся такие психические процессы как внимание, восприятие, сфера образов-представлений, зрительно-двигательная координация, фонематический слух 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Дифференциальная диагностика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ЗПР и УО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5. Игровое предъявление заданий повышает продуктивность деятельности детей с ЗПР, в то время как для умственно отсталых дошкольников оно может служить поводом для непроизвольного соскальзывания ребенка с выполнения задания. </a:t>
            </a:r>
          </a:p>
          <a:p>
            <a:r>
              <a:rPr lang="ru-RU" dirty="0" smtClean="0"/>
              <a:t>Особенно часто это происходит, если предлагаемое задание находится на пределе возможностей умственно отсталого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Дифференциальная диагностика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ЗПР И УО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901014" cy="448311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7. У детей с ЗПР имеется интерес к </a:t>
            </a:r>
            <a:r>
              <a:rPr lang="ru-RU" dirty="0" err="1" smtClean="0"/>
              <a:t>предметно-манипулятивной</a:t>
            </a:r>
            <a:r>
              <a:rPr lang="ru-RU" dirty="0" smtClean="0"/>
              <a:t> и игровой деятельности. В отличие от таковой у умственно отсталых дошкольников, носит более эмоциональный характер. </a:t>
            </a:r>
          </a:p>
          <a:p>
            <a:r>
              <a:rPr lang="ru-RU" dirty="0" smtClean="0"/>
              <a:t>Мотивы определяются целями деятельности, правильно выбираются способы достижения цели, но содержание игры не развернуто. В ней отсутствует собственный замысел, воображение, умение представить ситуацию в умственном плане.</a:t>
            </a:r>
          </a:p>
          <a:p>
            <a:pPr>
              <a:buNone/>
            </a:pPr>
            <a:r>
              <a:rPr lang="ru-RU" dirty="0" smtClean="0"/>
              <a:t>В отличие от нормально развивающихся дошкольников дети с ЗПР не переходят без специального обучения на уровень сюжетно-ролевой игры, а «застревают» на уровне сюжетной игры. Вместе с тем их умственно отсталые сверстники остаются на уровне предметно-игровых действий.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Дифференциальная диагностика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ЗПР и УО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972452" cy="448311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8. Для детей с ЗПР характерна большая яркость эмоций, которая позволяет им более длительное время сосредоточиваться на выполнении заданий, вызывающих их непосредственный интерес. При этом, чем больше ребенок заинтересован в выполнении задания, тем выше результаты его деятельности. </a:t>
            </a:r>
          </a:p>
          <a:p>
            <a:r>
              <a:rPr lang="ru-RU" dirty="0" smtClean="0"/>
              <a:t>Подобный феномен не отмечается у умственно отсталых детей. Эмоциональная сфера умственно отсталых детей не развита, а чрезмерно игровое предъявление заданий (в том числе в ходе диагностического обследования), как уже упоминалось, часто отвлекает ребенка от решения самого задания и затрудняет достижение цели.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Дифференциальная диагностика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ЗПР и УО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8286776" cy="47149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9. Большинство детей с ЗПР в различной степени владеют изобразительной деятельностью. </a:t>
            </a:r>
          </a:p>
          <a:p>
            <a:r>
              <a:rPr lang="ru-RU" dirty="0" smtClean="0"/>
              <a:t>У умственно отсталых дошкольников без специального обучения изобразительная деятельность не возникает. Такой ребенок останавливается на уровне предпосылок предметных изображений, т. е. на уровне черкания. В лучшем случае у отдельных детей отмечаются графические штампы - схематичные изображения домиков, «головоногие» изображения человека, буквы, цифры, хаотично разбросанные по плоскости листа бумаги.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Дифференциальная диагностика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ЗПР и УО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10. В соматическом облике детей с ЗПР в основном отсутствует </a:t>
            </a:r>
            <a:r>
              <a:rPr lang="ru-RU" dirty="0" err="1" smtClean="0"/>
              <a:t>диспластичность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то время как у умственно отсталых дошкольников она наблюдается достаточно часто.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Дифференциальная диагностика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ЗПР и УО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901014" cy="45545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11. Дети с ЗПР хорошо принимают помощь взрослого и способны осуществить  перенос алгоритма действия на аналогичное.</a:t>
            </a:r>
          </a:p>
          <a:p>
            <a:pPr>
              <a:buNone/>
            </a:pPr>
            <a:r>
              <a:rPr lang="ru-RU" dirty="0" smtClean="0"/>
              <a:t>12. Патологическая наследственная отягощенность более типична для анамнеза умственно отсталых детей и практически не отмечается у детей с задержкой психического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715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2800" b="1" cap="none" dirty="0" smtClean="0">
                <a:ln w="11430"/>
                <a:latin typeface="Arial"/>
                <a:cs typeface="Arial"/>
              </a:rPr>
              <a:t>Участники коррекционно-развивающего </a:t>
            </a:r>
            <a:r>
              <a:rPr lang="ru-RU" sz="2800" b="1" dirty="0" smtClean="0">
                <a:ln w="11430"/>
                <a:latin typeface="Arial"/>
                <a:cs typeface="Arial"/>
              </a:rPr>
              <a:t>процесса</a:t>
            </a:r>
            <a:endParaRPr lang="ru-RU" sz="2800" b="1" cap="none" dirty="0" smtClean="0">
              <a:ln w="11430"/>
              <a:latin typeface="Arial"/>
              <a:cs typeface="Arial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1500174"/>
            <a:ext cx="6464274" cy="442915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коррекционно-развивающем обучении  участвует  группа специалистов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учитель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психолог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логопед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дефектолог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врач.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35413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3200" b="1" cap="none" dirty="0" smtClean="0">
                <a:ln w="11430"/>
                <a:latin typeface="Arial"/>
                <a:cs typeface="Arial"/>
              </a:rPr>
              <a:t>Направления коррекционно-развивающей работы с детьми с ЗПР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7758138" cy="4229111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sz="3000" dirty="0" smtClean="0">
                <a:latin typeface="Arial"/>
                <a:cs typeface="Arial"/>
              </a:rPr>
              <a:t>коррекция познавательного развития детей, </a:t>
            </a:r>
          </a:p>
          <a:p>
            <a:pPr eaLnBrk="1" hangingPunct="1"/>
            <a:r>
              <a:rPr kumimoji="0" lang="ru-RU" sz="3000" dirty="0" smtClean="0">
                <a:latin typeface="Arial"/>
                <a:cs typeface="Arial"/>
              </a:rPr>
              <a:t>коррекция эмоционального развития детей, </a:t>
            </a:r>
          </a:p>
          <a:p>
            <a:pPr eaLnBrk="1" hangingPunct="1"/>
            <a:r>
              <a:rPr kumimoji="0" lang="ru-RU" sz="3000" dirty="0" smtClean="0">
                <a:latin typeface="Arial"/>
                <a:cs typeface="Arial"/>
              </a:rPr>
              <a:t>развитие произвольности в любом виде деятельности</a:t>
            </a:r>
          </a:p>
          <a:p>
            <a:pPr eaLnBrk="1" hangingPunct="1"/>
            <a:endParaRPr kumimoji="0" lang="ru-RU" sz="3000" b="1" i="1" dirty="0" smtClean="0">
              <a:solidFill>
                <a:srgbClr val="48365A"/>
              </a:solidFill>
              <a:latin typeface="Arial"/>
              <a:cs typeface="Arial"/>
            </a:endParaRPr>
          </a:p>
          <a:p>
            <a:pPr eaLnBrk="1" hangingPunct="1"/>
            <a:endParaRPr kumimoji="0" lang="ru-RU" sz="3000" b="1" i="1" dirty="0" smtClean="0">
              <a:solidFill>
                <a:srgbClr val="48365A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2"/>
          <p:cNvSpPr>
            <a:spLocks noGrp="1" noChangeArrowheads="1"/>
          </p:cNvSpPr>
          <p:nvPr>
            <p:ph type="title"/>
          </p:nvPr>
        </p:nvSpPr>
        <p:spPr>
          <a:xfrm>
            <a:off x="857224" y="142852"/>
            <a:ext cx="7786742" cy="92869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</a:rPr>
              <a:t>Направления и задачи психолого-педагогической  коррекции  детей с различными  формами ЗПР</a:t>
            </a:r>
          </a:p>
        </p:txBody>
      </p:sp>
      <p:graphicFrame>
        <p:nvGraphicFramePr>
          <p:cNvPr id="122926" name="Group 46"/>
          <p:cNvGraphicFramePr>
            <a:graphicFrameLocks noGrp="1"/>
          </p:cNvGraphicFramePr>
          <p:nvPr>
            <p:ph idx="1"/>
          </p:nvPr>
        </p:nvGraphicFramePr>
        <p:xfrm>
          <a:off x="785786" y="1165038"/>
          <a:ext cx="8358214" cy="5436805"/>
        </p:xfrm>
        <a:graphic>
          <a:graphicData uri="http://schemas.openxmlformats.org/drawingml/2006/table">
            <a:tbl>
              <a:tblPr/>
              <a:tblGrid>
                <a:gridCol w="2090300"/>
                <a:gridCol w="1903799"/>
                <a:gridCol w="2275308"/>
                <a:gridCol w="2088807"/>
              </a:tblGrid>
              <a:tr h="11025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блока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блока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Психокоррекцион-ные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Формы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ЗПР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8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Мотивацион-ный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блок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Неумение ребенка осознать выделить цели действия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Формирование познавательных мотивов: создать проблемные учебные ситуации; стимулировать активность ребенка на занятии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Обратить внимание на тип семейного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воспитания. Приемы: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игровых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учебных ситуаций;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дидактические 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развивающие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игры.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Психофизический инфантилизм.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Психогенные формы ЗПР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7167"/>
            <a:ext cx="7772400" cy="7858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Дети, испытывающие трудности в обучении</a:t>
            </a:r>
            <a:endParaRPr lang="ru-RU" sz="3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38" y="1285860"/>
            <a:ext cx="7072362" cy="4714908"/>
          </a:xfrm>
        </p:spPr>
        <p:txBody>
          <a:bodyPr>
            <a:normAutofit fontScale="925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Дети с сенсорными нарушениями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Дети с тяжелыми нарушениями речи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Дети с нарушением опорно-двигательного аппарата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Дети с задержкой психического развития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Дети с умственной отсталостью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Дети с эмоциональными расстройствами </a:t>
            </a:r>
          </a:p>
          <a:p>
            <a:pPr marL="514350" indent="-51435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775" name="Group 703"/>
          <p:cNvGraphicFramePr>
            <a:graphicFrameLocks noGrp="1"/>
          </p:cNvGraphicFramePr>
          <p:nvPr>
            <p:ph idx="1"/>
          </p:nvPr>
        </p:nvGraphicFramePr>
        <p:xfrm>
          <a:off x="785786" y="357166"/>
          <a:ext cx="8055002" cy="6500834"/>
        </p:xfrm>
        <a:graphic>
          <a:graphicData uri="http://schemas.openxmlformats.org/drawingml/2006/table">
            <a:tbl>
              <a:tblPr/>
              <a:tblGrid>
                <a:gridCol w="1596403"/>
                <a:gridCol w="2066486"/>
                <a:gridCol w="2239247"/>
                <a:gridCol w="2152866"/>
              </a:tblGrid>
              <a:tr h="10940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блока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блока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Психокоррек-ционные задачи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ЗПР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6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NewRomanPS-BoldMT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NewRomanPS-BoldMT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-BoldMT" charset="-128"/>
                        </a:rPr>
                        <a:t>Блок регуляции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Неумение планировать свою деятельность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во времени и по содержанию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Обучить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ребенка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планированию своей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деятельности во времени.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Предварительно организовать ориентировки в заданиях. Предварительно проанализировать с ребенком используемые способы деятельности.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Приемы: обучение детей продуктивным видам деятельности (конструирование, лепка, моделирование и пр.)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Соматогенные формы ЗПР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Органический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Инфантилизм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ЗПР церебрально-органического генеза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NewRomanPSMT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graphicFrame>
        <p:nvGraphicFramePr>
          <p:cNvPr id="125104" name="Group 176"/>
          <p:cNvGraphicFramePr>
            <a:graphicFrameLocks noGrp="1"/>
          </p:cNvGraphicFramePr>
          <p:nvPr>
            <p:ph idx="1"/>
          </p:nvPr>
        </p:nvGraphicFramePr>
        <p:xfrm>
          <a:off x="1000100" y="142852"/>
          <a:ext cx="7901016" cy="6196862"/>
        </p:xfrm>
        <a:graphic>
          <a:graphicData uri="http://schemas.openxmlformats.org/drawingml/2006/table">
            <a:tbl>
              <a:tblPr/>
              <a:tblGrid>
                <a:gridCol w="1714512"/>
                <a:gridCol w="2235996"/>
                <a:gridCol w="2050284"/>
                <a:gridCol w="1900224"/>
              </a:tblGrid>
              <a:tr h="862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блока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блока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Психокоррек-ционные задачи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ЗПР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0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-BoldMT" charset="-128"/>
                          <a:cs typeface="Times New Roman" pitchFamily="18" charset="0"/>
                        </a:rPr>
                        <a:t>Блок контроля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Неумение ребенка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контролировать свои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действия 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вносить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необходимые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коррективы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</a:rPr>
                        <a:t>по ходу их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выполнения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NewRomanPSMT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NewRomanPSMT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Обучить контролю по результатам. Обучить контролю по способу деятельности. Обучить контролю в процессе деятельности.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Приемы: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дидактические игры и упражнения на внимание, память, наблюдательность;  обучение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конструировнаию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 рисованию по моделям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ЗПР церебрально-органического генеза, соматогенная форма ЗПР, психогенная форма ЗПР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Организация обучения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615262" cy="484030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i="1" dirty="0" smtClean="0"/>
              <a:t>Охранительный режим</a:t>
            </a:r>
          </a:p>
          <a:p>
            <a:endParaRPr lang="ru-RU" dirty="0" smtClean="0"/>
          </a:p>
          <a:p>
            <a:r>
              <a:rPr lang="ru-RU" dirty="0" smtClean="0"/>
              <a:t> Соблюдение охранительного режима при обучении детей с ЗПР будет способствовать сохранению здоровья учащихся. Заключается охранительный режим в:</a:t>
            </a:r>
          </a:p>
          <a:p>
            <a:r>
              <a:rPr lang="ru-RU" dirty="0" smtClean="0"/>
              <a:t> наполняемости класса,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дозированности</a:t>
            </a:r>
            <a:r>
              <a:rPr lang="ru-RU" dirty="0" smtClean="0"/>
              <a:t> объема учебного материала, </a:t>
            </a:r>
          </a:p>
          <a:p>
            <a:r>
              <a:rPr lang="ru-RU" dirty="0" smtClean="0"/>
              <a:t>соблюдения временных рамок урока и расписания. </a:t>
            </a:r>
          </a:p>
          <a:p>
            <a:pPr>
              <a:buNone/>
            </a:pPr>
            <a:r>
              <a:rPr lang="ru-RU" dirty="0" smtClean="0"/>
              <a:t>Дети с диагнозом «ЗПР» могут учиться в обычном классе при наполняемости не более 20 человек,</a:t>
            </a:r>
          </a:p>
          <a:p>
            <a:r>
              <a:rPr lang="ru-RU" dirty="0" smtClean="0"/>
              <a:t>при  хорошем </a:t>
            </a:r>
            <a:r>
              <a:rPr lang="ru-RU" dirty="0" err="1" smtClean="0"/>
              <a:t>учебно</a:t>
            </a:r>
            <a:r>
              <a:rPr lang="ru-RU" dirty="0" smtClean="0"/>
              <a:t>- методическом оснащении, </a:t>
            </a:r>
          </a:p>
          <a:p>
            <a:r>
              <a:rPr lang="ru-RU" dirty="0" smtClean="0"/>
              <a:t>наличии квалифицированного педагога, который может индивидуально работать с 3-4 проблемными детьми( по мнению заведующей лаб. ИКП РАО С.Г. Шевченко).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i="1" dirty="0" smtClean="0"/>
              <a:t>Если класс большей наполняемости – это очень сложно.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Организация обучения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543824" cy="4697427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Планирование урока </a:t>
            </a:r>
          </a:p>
          <a:p>
            <a:r>
              <a:rPr lang="ru-RU" dirty="0" smtClean="0"/>
              <a:t>На каждом уроке необходима частая смена видов деятельности, проведение физкультминуток разной направленности, применение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и т.п.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Помощь педагога на уроке 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901014" cy="4697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/>
              <a:t>Учитель может четко структурировать поведение ребенка на уроке. </a:t>
            </a:r>
          </a:p>
          <a:p>
            <a:r>
              <a:rPr lang="ru-RU" sz="3000" dirty="0" smtClean="0"/>
              <a:t>Например, сделать для ребенка специальные памятки с записью алгоритма действий: </a:t>
            </a:r>
          </a:p>
          <a:p>
            <a:pPr>
              <a:buNone/>
            </a:pPr>
            <a:r>
              <a:rPr lang="ru-RU" sz="3000" dirty="0" smtClean="0"/>
              <a:t>1. Открываешь учебник.</a:t>
            </a:r>
          </a:p>
          <a:p>
            <a:pPr>
              <a:buNone/>
            </a:pPr>
            <a:r>
              <a:rPr lang="ru-RU" sz="3000" dirty="0" smtClean="0"/>
              <a:t> 2.Слушаешь, какой номер задания я называю. </a:t>
            </a:r>
          </a:p>
          <a:p>
            <a:pPr>
              <a:buNone/>
            </a:pPr>
            <a:r>
              <a:rPr lang="ru-RU" sz="3000" dirty="0" smtClean="0"/>
              <a:t>3. Опускаешь глаза на страницу и т. д. </a:t>
            </a:r>
          </a:p>
          <a:p>
            <a:pPr>
              <a:buNone/>
            </a:pPr>
            <a:r>
              <a:rPr lang="ru-RU" sz="3000" i="1" dirty="0" smtClean="0"/>
              <a:t>Этот пошаговый алгоритм ребенку можно сделать в форме закладок.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Особые методы подачи материала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829576" cy="46974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Использовать формы подачи материала с учетом психофизиологических особенностей ребенка. </a:t>
            </a:r>
          </a:p>
          <a:p>
            <a:r>
              <a:rPr lang="ru-RU" dirty="0" smtClean="0"/>
              <a:t>Чем проще и короче фраза педагога, тем выше вероятность, что ученик ее поймет. </a:t>
            </a:r>
          </a:p>
          <a:p>
            <a:r>
              <a:rPr lang="ru-RU" dirty="0" smtClean="0"/>
              <a:t>Следует давать ребенку больше времени на запоминание и отработку учебных навыков.</a:t>
            </a:r>
          </a:p>
          <a:p>
            <a:r>
              <a:rPr lang="ru-RU" dirty="0" smtClean="0"/>
              <a:t> При планировании уроков рекомендуется использовать игровые моменты.</a:t>
            </a:r>
          </a:p>
          <a:p>
            <a:r>
              <a:rPr lang="ru-RU" dirty="0" smtClean="0"/>
              <a:t>Возможно вносить отдельные элементы игры в учебные занятия. </a:t>
            </a:r>
          </a:p>
          <a:p>
            <a:r>
              <a:rPr lang="ru-RU" dirty="0" smtClean="0"/>
              <a:t>Использовать яркую наглядность, применять ТСО.</a:t>
            </a:r>
          </a:p>
          <a:p>
            <a:r>
              <a:rPr lang="ru-RU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Подача учебного материала 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901014" cy="4554551"/>
          </a:xfrm>
        </p:spPr>
        <p:txBody>
          <a:bodyPr/>
          <a:lstStyle/>
          <a:p>
            <a:r>
              <a:rPr lang="ru-RU" dirty="0" smtClean="0"/>
              <a:t>Учебный материал должен подноситься небольшими дозами, </a:t>
            </a:r>
          </a:p>
          <a:p>
            <a:r>
              <a:rPr lang="ru-RU" dirty="0" smtClean="0"/>
              <a:t>его усложнение следует осуществлять постепенно. </a:t>
            </a:r>
          </a:p>
          <a:p>
            <a:r>
              <a:rPr lang="ru-RU" dirty="0" smtClean="0"/>
              <a:t>Необходимо учить ребенка пользоваться ранее усвоенными знаниями. </a:t>
            </a:r>
          </a:p>
          <a:p>
            <a:r>
              <a:rPr lang="ru-RU" b="1" dirty="0" smtClean="0"/>
              <a:t>Формировать навыки работы по алгоритму.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829576" cy="113191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</a:rPr>
              <a:t>Основные направления коррекционной работы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indent="-571500" eaLnBrk="1" hangingPunct="1"/>
            <a:endParaRPr lang="ru-RU" sz="2400" dirty="0" smtClean="0">
              <a:latin typeface="Times New Roman" pitchFamily="18" charset="0"/>
            </a:endParaRPr>
          </a:p>
          <a:p>
            <a:pPr marL="571500" indent="-571500" eaLnBrk="1" hangingPunct="1"/>
            <a:r>
              <a:rPr lang="ru-RU" sz="2400" dirty="0" smtClean="0">
                <a:latin typeface="Times New Roman" pitchFamily="18" charset="0"/>
              </a:rPr>
              <a:t>1.Формирование мотивации.</a:t>
            </a:r>
          </a:p>
          <a:p>
            <a:pPr marL="571500" indent="-571500" eaLnBrk="1" hangingPunct="1"/>
            <a:r>
              <a:rPr lang="ru-RU" sz="2400" dirty="0" smtClean="0">
                <a:latin typeface="Times New Roman" pitchFamily="18" charset="0"/>
              </a:rPr>
              <a:t>2. Формирование навыков регуляции и самоконтроля. </a:t>
            </a:r>
          </a:p>
          <a:p>
            <a:pPr marL="571500" indent="-571500" eaLnBrk="1" hangingPunct="1"/>
            <a:r>
              <a:rPr lang="ru-RU" sz="2400" dirty="0" smtClean="0">
                <a:latin typeface="Times New Roman" pitchFamily="18" charset="0"/>
              </a:rPr>
              <a:t>3.Развитие пространственной ориентации,   анализа и синтеза.</a:t>
            </a:r>
          </a:p>
          <a:p>
            <a:pPr marL="571500" indent="-571500" eaLnBrk="1" hangingPunct="1"/>
            <a:r>
              <a:rPr lang="ru-RU" sz="2400" dirty="0" smtClean="0">
                <a:latin typeface="Times New Roman" pitchFamily="18" charset="0"/>
              </a:rPr>
              <a:t>4.Развитие зрительного восприятия и зрительной памяти, зрительного анализа и синтеза.</a:t>
            </a:r>
          </a:p>
          <a:p>
            <a:pPr marL="571500" indent="-571500" eaLnBrk="1" hangingPunct="1"/>
            <a:r>
              <a:rPr lang="ru-RU" sz="2400" dirty="0" smtClean="0">
                <a:latin typeface="Times New Roman" pitchFamily="18" charset="0"/>
              </a:rPr>
              <a:t>5.Развитие основных мыслительных операций (анализа, синтеза, сравнения, классификации и др.).</a:t>
            </a:r>
          </a:p>
          <a:p>
            <a:pPr marL="571500" indent="-571500" eaLnBrk="1" hangingPunct="1"/>
            <a:r>
              <a:rPr lang="ru-RU" sz="2400" dirty="0" smtClean="0">
                <a:latin typeface="Times New Roman" pitchFamily="18" charset="0"/>
              </a:rPr>
              <a:t>6.Развитие слухового восприятия и внимания, слухоречевой памяти, фонематического слуха.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1. Методы формирования мотивации познавательной деятельности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500174"/>
            <a:ext cx="8143900" cy="478634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Реакция на ошибки ребенка должна быть формой </a:t>
            </a:r>
            <a:r>
              <a:rPr lang="ru-RU" sz="2000" b="1" dirty="0" smtClean="0">
                <a:latin typeface="Times New Roman" pitchFamily="18" charset="0"/>
              </a:rPr>
              <a:t>помощи. </a:t>
            </a:r>
            <a:r>
              <a:rPr lang="ru-RU" sz="2000" dirty="0" smtClean="0">
                <a:latin typeface="Times New Roman" pitchFamily="18" charset="0"/>
              </a:rPr>
              <a:t>Главное - не порицание, а разъяснение ошибки.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Словом </a:t>
            </a:r>
            <a:r>
              <a:rPr lang="ru-RU" sz="2000" b="1" dirty="0" smtClean="0">
                <a:latin typeface="Times New Roman" pitchFamily="18" charset="0"/>
              </a:rPr>
              <a:t>поощрять </a:t>
            </a:r>
            <a:r>
              <a:rPr lang="ru-RU" sz="2000" dirty="0" smtClean="0">
                <a:latin typeface="Times New Roman" pitchFamily="18" charset="0"/>
              </a:rPr>
              <a:t>ребенка, малейший его успех. Главным в оценке работы должен быть качественный анализ, подчеркивание всех положительных моментов, малейшего продвижения в освоении учебного материала.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Тщательно отбирать содержание учебного материала, чтобы сделать его </a:t>
            </a:r>
            <a:r>
              <a:rPr lang="ru-RU" sz="2000" b="1" dirty="0" smtClean="0">
                <a:latin typeface="Times New Roman" pitchFamily="18" charset="0"/>
              </a:rPr>
              <a:t>интересным, эмоциональным</a:t>
            </a:r>
            <a:r>
              <a:rPr lang="ru-RU" sz="2000" dirty="0" smtClean="0">
                <a:latin typeface="Times New Roman" pitchFamily="18" charset="0"/>
              </a:rPr>
              <a:t> (насколько это возможно). Учебный материал обязательно должен иметь элементы </a:t>
            </a:r>
            <a:r>
              <a:rPr lang="ru-RU" sz="2000" b="1" dirty="0" smtClean="0">
                <a:latin typeface="Times New Roman" pitchFamily="18" charset="0"/>
              </a:rPr>
              <a:t>новой информации</a:t>
            </a:r>
            <a:r>
              <a:rPr lang="ru-RU" sz="2000" dirty="0" smtClean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Методы формирования мотивации познавательной деятельности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00174"/>
            <a:ext cx="7972452" cy="462598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Учитывать предпочтение ребенком того или иного содержания обучения и приучать его к мыслительной работе на том учебном материале, который ему </a:t>
            </a:r>
            <a:r>
              <a:rPr lang="ru-RU" sz="2400" b="1" dirty="0" smtClean="0">
                <a:latin typeface="Times New Roman" pitchFamily="18" charset="0"/>
              </a:rPr>
              <a:t>интересен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Отбирать те задания, которые ребенок объективно может выполнить хорошо. Это повысит его </a:t>
            </a:r>
            <a:r>
              <a:rPr lang="ru-RU" sz="2400" b="1" dirty="0" smtClean="0">
                <a:latin typeface="Times New Roman" pitchFamily="18" charset="0"/>
              </a:rPr>
              <a:t>самооценку</a:t>
            </a:r>
            <a:r>
              <a:rPr lang="ru-RU" sz="2400" dirty="0" smtClean="0">
                <a:latin typeface="Times New Roman" pitchFamily="18" charset="0"/>
              </a:rPr>
              <a:t>, улучшит настроение, поднимет готовность участвовать в учебной работе.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Следует избегать низко оценивать ученика, его способности. </a:t>
            </a:r>
            <a:r>
              <a:rPr lang="ru-RU" sz="2400" b="1" dirty="0" smtClean="0">
                <a:latin typeface="Times New Roman" pitchFamily="18" charset="0"/>
              </a:rPr>
              <a:t>Оценивать </a:t>
            </a:r>
            <a:r>
              <a:rPr lang="ru-RU" sz="2400" dirty="0" smtClean="0">
                <a:latin typeface="Times New Roman" pitchFamily="18" charset="0"/>
              </a:rPr>
              <a:t>можно только </a:t>
            </a:r>
            <a:r>
              <a:rPr lang="ru-RU" sz="2400" b="1" dirty="0" smtClean="0">
                <a:latin typeface="Times New Roman" pitchFamily="18" charset="0"/>
              </a:rPr>
              <a:t>конкретную работу</a:t>
            </a:r>
            <a:r>
              <a:rPr lang="ru-RU" sz="2400" dirty="0" smtClean="0">
                <a:latin typeface="Times New Roman" pitchFamily="18" charset="0"/>
              </a:rPr>
              <a:t>, выполнение отдельного задания, а не самого ученика.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http://shkolakz.ru/nepic/%D0%90%D0%BD%D0%B0%D0%BB%D0%B8%D0%B7%20%D1%80%D0%B5%D0%B7%D1%83%D0%BB%D1%8C%D1%82%D0%B0%D1%82%D0%BE%D0%B2%20%D0%BC%D0%BE%D0%BD%D0%B8%D1%82%D0%BE%D1%80%D0%B8%D0%BD%D0%B3%D0%B0c/128975_html_9c25489.pn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9294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200" b="1" dirty="0" smtClean="0">
                <a:latin typeface="Times New Roman" pitchFamily="18" charset="0"/>
              </a:rPr>
              <a:t>Приемы работы по формированию навыков регуляции и самоконтроля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643050"/>
            <a:ext cx="7543824" cy="4483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сверка с написанным образцом;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проверка по словесной инструкции;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взаимопроверка с товарищем;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сверка с готовым ответом или выполненным заданием в учебнике;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коллективное выполнение задания и коллективная проверка;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сочетание коллективной и индивидуальной работы;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самостоятельное придумывание заданий;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выполнение задания </a:t>
            </a:r>
            <a:r>
              <a:rPr lang="ru-RU" sz="1800" b="1" dirty="0" smtClean="0">
                <a:latin typeface="Times New Roman" pitchFamily="18" charset="0"/>
              </a:rPr>
              <a:t>по алгоритму;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выполнение задания по наводящим вопросам;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выполнение задания по образцу;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проверка с помощью сигнальных карточек;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подбор нескольких способов выполнения задания и выбор самого рационального;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</a:rPr>
              <a:t>проговаривание “про себя” объяснения выбора.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Rockwell" pitchFamily="18" charset="0"/>
              </a:rPr>
              <a:t>Упражнения для развития навыков самоконтроля у детей</a:t>
            </a:r>
          </a:p>
        </p:txBody>
      </p:sp>
      <p:pic>
        <p:nvPicPr>
          <p:cNvPr id="14339" name="Picture 3" descr="самоконтроль, саморегуляц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9163" y="3387725"/>
            <a:ext cx="4122737" cy="1327150"/>
          </a:xfr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0113" y="1557338"/>
            <a:ext cx="5813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>
              <a:latin typeface="Tahoma" pitchFamily="34" charset="0"/>
            </a:endParaRPr>
          </a:p>
          <a:p>
            <a:pPr algn="l"/>
            <a:r>
              <a:rPr lang="ru-RU">
                <a:latin typeface="Tahoma" pitchFamily="34" charset="0"/>
              </a:rPr>
              <a:t>Закрасить, ориентируясь на образец:</a:t>
            </a:r>
            <a:br>
              <a:rPr lang="ru-RU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/>
            </a:r>
            <a:br>
              <a:rPr lang="ru-RU">
                <a:latin typeface="Tahoma" pitchFamily="34" charset="0"/>
              </a:rPr>
            </a:br>
            <a:endParaRPr lang="ru-RU">
              <a:latin typeface="Tahoma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443663" y="2276475"/>
            <a:ext cx="18097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>
                <a:latin typeface="Tahoma" pitchFamily="34" charset="0"/>
              </a:rPr>
              <a:t>5 - красный</a:t>
            </a:r>
            <a:br>
              <a:rPr lang="ru-RU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>4 - синий</a:t>
            </a:r>
            <a:br>
              <a:rPr lang="ru-RU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>3 - желтый</a:t>
            </a:r>
            <a:br>
              <a:rPr lang="ru-RU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>2 - коричневый</a:t>
            </a:r>
            <a:br>
              <a:rPr lang="ru-RU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>1 - черный</a:t>
            </a:r>
            <a:br>
              <a:rPr lang="ru-RU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/>
            </a:r>
            <a:br>
              <a:rPr lang="ru-RU">
                <a:latin typeface="Tahoma" pitchFamily="34" charset="0"/>
              </a:rPr>
            </a:b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Rockwell" pitchFamily="18" charset="0"/>
              </a:rPr>
              <a:t>Упражнения для развития навыков самоконтроля </a:t>
            </a:r>
            <a:r>
              <a:rPr lang="ru-RU" sz="2200" dirty="0" smtClean="0">
                <a:solidFill>
                  <a:srgbClr val="0000CC"/>
                </a:solidFill>
                <a:latin typeface="Rockwell" pitchFamily="18" charset="0"/>
              </a:rPr>
              <a:t/>
            </a:r>
            <a:br>
              <a:rPr lang="ru-RU" sz="2200" dirty="0" smtClean="0">
                <a:solidFill>
                  <a:srgbClr val="0000CC"/>
                </a:solidFill>
                <a:latin typeface="Rockwell" pitchFamily="18" charset="0"/>
              </a:rPr>
            </a:br>
            <a:endParaRPr lang="ru-RU" sz="2200" dirty="0" smtClean="0">
              <a:solidFill>
                <a:srgbClr val="0000CC"/>
              </a:solidFill>
              <a:latin typeface="Rockwell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100" smtClean="0">
                <a:latin typeface="Times New Roman" pitchFamily="18" charset="0"/>
              </a:rPr>
              <a:t>Переписать рассказ, вставляя точки вместо буквы "ы".</a:t>
            </a:r>
            <a:br>
              <a:rPr lang="ru-RU" sz="2100" smtClean="0">
                <a:latin typeface="Times New Roman" pitchFamily="18" charset="0"/>
              </a:rPr>
            </a:br>
            <a:r>
              <a:rPr lang="ru-RU" sz="2100" smtClean="0">
                <a:latin typeface="Times New Roman" pitchFamily="18" charset="0"/>
              </a:rPr>
              <a:t/>
            </a:r>
            <a:br>
              <a:rPr lang="ru-RU" sz="2100" smtClean="0">
                <a:latin typeface="Times New Roman" pitchFamily="18" charset="0"/>
              </a:rPr>
            </a:br>
            <a:endParaRPr lang="ru-RU" sz="21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100" smtClean="0">
                <a:latin typeface="Times New Roman" pitchFamily="18" charset="0"/>
              </a:rPr>
              <a:t>	</a:t>
            </a:r>
            <a:r>
              <a:rPr lang="ru-RU" sz="2100" i="1" smtClean="0">
                <a:latin typeface="Times New Roman" pitchFamily="18" charset="0"/>
              </a:rPr>
              <a:t>Рыжий кот спал на крыше. Из норки выскочили мышата. Они стали играть. Кот прыгнул к мышатам. Они быстро умчались в норку. Кот только рот раскрыл.</a:t>
            </a:r>
            <a:br>
              <a:rPr lang="ru-RU" sz="2100" i="1" smtClean="0">
                <a:latin typeface="Times New Roman" pitchFamily="18" charset="0"/>
              </a:rPr>
            </a:br>
            <a:r>
              <a:rPr lang="ru-RU" sz="2100" i="1" smtClean="0">
                <a:latin typeface="Times New Roman" pitchFamily="18" charset="0"/>
              </a:rPr>
              <a:t/>
            </a:r>
            <a:br>
              <a:rPr lang="ru-RU" sz="2100" i="1" smtClean="0">
                <a:latin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Упражнения для развития навыков самоконтроля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100" smtClean="0">
                <a:latin typeface="Rockwell" pitchFamily="18" charset="0"/>
              </a:rPr>
              <a:t>При чтении заменить букву О  на И.</a:t>
            </a:r>
            <a:br>
              <a:rPr lang="ru-RU" sz="2100" smtClean="0">
                <a:latin typeface="Rockwell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6388" name="Picture 4" descr="самоконтроль, саморегуля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565400"/>
            <a:ext cx="3810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7411" name="Picture 3" descr="самоконтроль, саморегуляц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4237038"/>
            <a:ext cx="1290638" cy="1306512"/>
          </a:xfrm>
          <a:noFill/>
        </p:spPr>
      </p:pic>
      <p:pic>
        <p:nvPicPr>
          <p:cNvPr id="17412" name="Picture 4" descr="самоконтроль, саморегуля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636838"/>
            <a:ext cx="3352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55650" y="1341438"/>
            <a:ext cx="5483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latin typeface="Tahoma" pitchFamily="34" charset="0"/>
              </a:rPr>
              <a:t>Помоги пчёлке собрать урожай (прочитай слово).</a:t>
            </a:r>
            <a:br>
              <a:rPr lang="ru-RU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/>
            </a:r>
            <a:br>
              <a:rPr lang="ru-RU">
                <a:latin typeface="Tahoma" pitchFamily="34" charset="0"/>
              </a:rPr>
            </a:b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8435" name="Picture 3" descr="самоконтроль, саморегуляц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3357563"/>
            <a:ext cx="1428750" cy="2114550"/>
          </a:xfr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580063" y="3500438"/>
            <a:ext cx="30654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>
                <a:cs typeface="Times New Roman" pitchFamily="18" charset="0"/>
              </a:rPr>
              <a:t/>
            </a:r>
            <a:br>
              <a:rPr lang="ru-RU">
                <a:cs typeface="Times New Roman" pitchFamily="18" charset="0"/>
              </a:rPr>
            </a:br>
            <a:r>
              <a:rPr lang="ru-RU" i="1">
                <a:cs typeface="Times New Roman" pitchFamily="18" charset="0"/>
              </a:rPr>
              <a:t>В </a:t>
            </a:r>
            <a:r>
              <a:rPr lang="ru-RU" b="1" i="1">
                <a:cs typeface="Times New Roman" pitchFamily="18" charset="0"/>
              </a:rPr>
              <a:t>это</a:t>
            </a:r>
            <a:r>
              <a:rPr lang="ru-RU" i="1">
                <a:cs typeface="Times New Roman" pitchFamily="18" charset="0"/>
              </a:rPr>
              <a:t> время </a:t>
            </a:r>
            <a:r>
              <a:rPr lang="ru-RU" b="1" i="1">
                <a:cs typeface="Times New Roman" pitchFamily="18" charset="0"/>
              </a:rPr>
              <a:t>по</a:t>
            </a:r>
            <a:r>
              <a:rPr lang="ru-RU" i="1">
                <a:cs typeface="Times New Roman" pitchFamily="18" charset="0"/>
              </a:rPr>
              <a:t> дорожке </a:t>
            </a:r>
            <a:br>
              <a:rPr lang="ru-RU" i="1">
                <a:cs typeface="Times New Roman" pitchFamily="18" charset="0"/>
              </a:rPr>
            </a:br>
            <a:r>
              <a:rPr lang="ru-RU" b="1" i="1">
                <a:cs typeface="Times New Roman" pitchFamily="18" charset="0"/>
              </a:rPr>
              <a:t>Шел</a:t>
            </a:r>
            <a:r>
              <a:rPr lang="ru-RU" i="1">
                <a:cs typeface="Times New Roman" pitchFamily="18" charset="0"/>
              </a:rPr>
              <a:t> зверёк </a:t>
            </a:r>
            <a:r>
              <a:rPr lang="ru-RU" b="1" i="1">
                <a:cs typeface="Times New Roman" pitchFamily="18" charset="0"/>
              </a:rPr>
              <a:t>страшнее </a:t>
            </a:r>
            <a:r>
              <a:rPr lang="ru-RU" i="1">
                <a:cs typeface="Times New Roman" pitchFamily="18" charset="0"/>
              </a:rPr>
              <a:t>кошки,</a:t>
            </a:r>
            <a:br>
              <a:rPr lang="ru-RU" i="1">
                <a:cs typeface="Times New Roman" pitchFamily="18" charset="0"/>
              </a:rPr>
            </a:br>
            <a:r>
              <a:rPr lang="ru-RU" b="1" i="1">
                <a:cs typeface="Times New Roman" pitchFamily="18" charset="0"/>
              </a:rPr>
              <a:t>Был</a:t>
            </a:r>
            <a:r>
              <a:rPr lang="ru-RU" i="1">
                <a:cs typeface="Times New Roman" pitchFamily="18" charset="0"/>
              </a:rPr>
              <a:t> на </a:t>
            </a:r>
            <a:r>
              <a:rPr lang="ru-RU" b="1" i="1">
                <a:cs typeface="Times New Roman" pitchFamily="18" charset="0"/>
              </a:rPr>
              <a:t>щётку </a:t>
            </a:r>
            <a:r>
              <a:rPr lang="ru-RU" i="1">
                <a:cs typeface="Times New Roman" pitchFamily="18" charset="0"/>
              </a:rPr>
              <a:t>он </a:t>
            </a:r>
            <a:r>
              <a:rPr lang="ru-RU" b="1" i="1">
                <a:cs typeface="Times New Roman" pitchFamily="18" charset="0"/>
              </a:rPr>
              <a:t>похож.</a:t>
            </a:r>
            <a:r>
              <a:rPr lang="ru-RU" i="1">
                <a:cs typeface="Times New Roman" pitchFamily="18" charset="0"/>
              </a:rPr>
              <a:t> </a:t>
            </a:r>
            <a:br>
              <a:rPr lang="ru-RU" i="1">
                <a:cs typeface="Times New Roman" pitchFamily="18" charset="0"/>
              </a:rPr>
            </a:br>
            <a:r>
              <a:rPr lang="ru-RU" i="1">
                <a:cs typeface="Times New Roman" pitchFamily="18" charset="0"/>
              </a:rPr>
              <a:t>Это </a:t>
            </a:r>
            <a:r>
              <a:rPr lang="ru-RU" b="1" i="1">
                <a:cs typeface="Times New Roman" pitchFamily="18" charset="0"/>
              </a:rPr>
              <a:t>был,</a:t>
            </a:r>
            <a:r>
              <a:rPr lang="ru-RU" i="1">
                <a:cs typeface="Times New Roman" pitchFamily="18" charset="0"/>
              </a:rPr>
              <a:t> конечно, </a:t>
            </a:r>
            <a:r>
              <a:rPr lang="ru-RU" b="1" i="1">
                <a:cs typeface="Times New Roman" pitchFamily="18" charset="0"/>
              </a:rPr>
              <a:t>ёж.</a:t>
            </a:r>
            <a:r>
              <a:rPr lang="ru-RU" i="1">
                <a:cs typeface="Times New Roman" pitchFamily="18" charset="0"/>
              </a:rPr>
              <a:t> </a:t>
            </a:r>
            <a:br>
              <a:rPr lang="ru-RU" i="1">
                <a:cs typeface="Times New Roman" pitchFamily="18" charset="0"/>
              </a:rPr>
            </a:br>
            <a:r>
              <a:rPr lang="ru-RU" i="1">
                <a:cs typeface="Times New Roman" pitchFamily="18" charset="0"/>
              </a:rPr>
              <a:t/>
            </a:r>
            <a:br>
              <a:rPr lang="ru-RU" i="1">
                <a:cs typeface="Times New Roman" pitchFamily="18" charset="0"/>
              </a:rPr>
            </a:br>
            <a:endParaRPr lang="ru-RU" i="1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435600" y="3074988"/>
            <a:ext cx="2874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>
                <a:latin typeface="Times New Roman" pitchFamily="18" charset="0"/>
              </a:rPr>
              <a:t>Сказка об умном мышонке.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71538" y="928670"/>
            <a:ext cx="6229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dirty="0">
                <a:latin typeface="Times New Roman" pitchFamily="18" charset="0"/>
              </a:rPr>
              <a:t>Читай текст про себя, но каждое второе слово произносить громко.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200" b="1" dirty="0" smtClean="0">
                <a:latin typeface="Times New Roman" pitchFamily="18" charset="0"/>
              </a:rPr>
              <a:t>Последовательность работы по формированию контроля </a:t>
            </a:r>
            <a:br>
              <a:rPr lang="ru-RU" sz="2200" b="1" dirty="0" smtClean="0">
                <a:latin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</a:rPr>
              <a:t>на учебном материале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500174"/>
            <a:ext cx="7901014" cy="46259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900" dirty="0" smtClean="0">
                <a:latin typeface="Times New Roman" pitchFamily="18" charset="0"/>
              </a:rPr>
              <a:t>С опорой на карточку с правилом и проговаривая вслух действия контроля;</a:t>
            </a:r>
          </a:p>
          <a:p>
            <a:pPr eaLnBrk="1" hangingPunct="1">
              <a:lnSpc>
                <a:spcPct val="90000"/>
              </a:lnSpc>
            </a:pPr>
            <a:endParaRPr lang="ru-RU" sz="19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900" dirty="0" smtClean="0">
                <a:latin typeface="Times New Roman" pitchFamily="18" charset="0"/>
              </a:rPr>
              <a:t>без карточки с проговариванием  вслух действий  (этап «громкой речи»); </a:t>
            </a:r>
          </a:p>
          <a:p>
            <a:pPr eaLnBrk="1" hangingPunct="1">
              <a:lnSpc>
                <a:spcPct val="90000"/>
              </a:lnSpc>
            </a:pPr>
            <a:endParaRPr lang="ru-RU" sz="19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900" dirty="0" smtClean="0">
                <a:latin typeface="Times New Roman" pitchFamily="18" charset="0"/>
              </a:rPr>
              <a:t>с постепенным сокращением громкой речи и переходом ее в шепот, в речь «про себя»; </a:t>
            </a:r>
          </a:p>
          <a:p>
            <a:pPr eaLnBrk="1" hangingPunct="1">
              <a:lnSpc>
                <a:spcPct val="90000"/>
              </a:lnSpc>
            </a:pPr>
            <a:endParaRPr lang="ru-RU" sz="19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900" dirty="0" smtClean="0">
                <a:latin typeface="Times New Roman" pitchFamily="18" charset="0"/>
              </a:rPr>
              <a:t>выполнение действий контроля молча, т. е. в умственном плане.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</a:rPr>
              <a:t>2.Развитие пространственной ориентации,   анализа и синтеза.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6203" y="1339570"/>
            <a:ext cx="6301945" cy="444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98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549275"/>
            <a:ext cx="5522932" cy="5685898"/>
          </a:xfrm>
          <a:noFill/>
        </p:spPr>
      </p:pic>
      <p:sp>
        <p:nvSpPr>
          <p:cNvPr id="348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5238750"/>
            <a:ext cx="4033837" cy="892175"/>
          </a:xfrm>
        </p:spPr>
        <p:txBody>
          <a:bodyPr/>
          <a:lstStyle/>
          <a:p>
            <a:pPr eaLnBrk="1" hangingPunct="1"/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620713"/>
            <a:ext cx="5761038" cy="5843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Распространенность ЗПР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829576" cy="4554551"/>
          </a:xfrm>
        </p:spPr>
        <p:txBody>
          <a:bodyPr>
            <a:normAutofit fontScale="92500" lnSpcReduction="20000"/>
          </a:bodyPr>
          <a:lstStyle/>
          <a:p>
            <a:pPr marL="0" indent="4318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данным НИИ детства в России ежегодно:</a:t>
            </a:r>
          </a:p>
          <a:p>
            <a:pPr marL="0" indent="4318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рождается 5 - 8% детей с наследственной патологией;</a:t>
            </a:r>
          </a:p>
          <a:p>
            <a:pPr marL="0" indent="4318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- 8-10 % детей имеют приобретенную патологию;</a:t>
            </a:r>
          </a:p>
          <a:p>
            <a:pPr marL="0" indent="4318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- 4 - 5% составляют дети-инвалиды;</a:t>
            </a:r>
          </a:p>
          <a:p>
            <a:pPr marL="0" indent="4318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- 20% детей имеют стертые нарушения развития. </a:t>
            </a:r>
          </a:p>
          <a:p>
            <a:pPr marL="0" indent="431800"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25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981075"/>
            <a:ext cx="4032250" cy="4791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1613" y="1800225"/>
            <a:ext cx="2774950" cy="1962150"/>
          </a:xfrm>
          <a:noFill/>
        </p:spPr>
      </p:pic>
      <p:pic>
        <p:nvPicPr>
          <p:cNvPr id="3789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02200" y="4394200"/>
            <a:ext cx="1981200" cy="1778000"/>
          </a:xfrm>
          <a:noFill/>
        </p:spPr>
      </p:pic>
      <p:pic>
        <p:nvPicPr>
          <p:cNvPr id="378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33488" y="2944813"/>
            <a:ext cx="2479675" cy="1960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1628775"/>
            <a:ext cx="1649413" cy="1981200"/>
          </a:xfrm>
          <a:noFill/>
        </p:spPr>
      </p:pic>
      <p:pic>
        <p:nvPicPr>
          <p:cNvPr id="389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857488" y="714356"/>
            <a:ext cx="1503363" cy="1981200"/>
          </a:xfrm>
          <a:noFill/>
        </p:spPr>
      </p:pic>
      <p:pic>
        <p:nvPicPr>
          <p:cNvPr id="3891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929190" y="3857628"/>
            <a:ext cx="2008187" cy="2124075"/>
          </a:xfrm>
          <a:noFill/>
        </p:spPr>
      </p:pic>
      <p:pic>
        <p:nvPicPr>
          <p:cNvPr id="3891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71604" y="3571876"/>
            <a:ext cx="2846387" cy="172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</a:rPr>
              <a:t>3.Развитие зрительного восприятия и зрительной памяти, зрительного анализа и синтеза.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</a:rPr>
              <a:t>Узнавание зашумленных (перечеркнутых) или наложенных друг на друга изображений предметов, геометрических фигур, буквенного или цифрового материала.</a:t>
            </a:r>
            <a:r>
              <a:rPr lang="ru-RU" dirty="0" smtClean="0">
                <a:latin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43248"/>
            <a:ext cx="5364990" cy="284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142984"/>
            <a:ext cx="6326187" cy="4411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071546"/>
            <a:ext cx="7572428" cy="45005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268413"/>
            <a:ext cx="4217988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071546"/>
            <a:ext cx="6876665" cy="45005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2" y="1285860"/>
            <a:ext cx="6454797" cy="459106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0" y="1717675"/>
            <a:ext cx="2744788" cy="2084388"/>
          </a:xfrm>
          <a:noFill/>
        </p:spPr>
      </p:pic>
      <p:pic>
        <p:nvPicPr>
          <p:cNvPr id="563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53138" y="1968500"/>
            <a:ext cx="1231900" cy="1627188"/>
          </a:xfrm>
          <a:noFill/>
        </p:spPr>
      </p:pic>
      <p:pic>
        <p:nvPicPr>
          <p:cNvPr id="5632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16050" y="4006850"/>
            <a:ext cx="2116138" cy="2124075"/>
          </a:xfrm>
          <a:noFill/>
        </p:spPr>
      </p:pic>
      <p:pic>
        <p:nvPicPr>
          <p:cNvPr id="5632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591175" y="4006850"/>
            <a:ext cx="2157413" cy="2124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85794"/>
            <a:ext cx="7772400" cy="785818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Задержка психического развития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это нарушение нормального темпа психического развития, в результате чего ребенок, достигший школьного возраста, продолжает оставаться в кругу дошкольных, игровых интересов.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7715304" cy="1857388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514350" indent="-514350" algn="just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Задержка психического развития</a:t>
            </a:r>
            <a:r>
              <a:rPr lang="ru-RU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специфическое сочетание незрелости эмоциональной и интеллектуальной сфер.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268413"/>
            <a:ext cx="6886575" cy="4864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052513"/>
            <a:ext cx="1311275" cy="1547812"/>
          </a:xfrm>
          <a:noFill/>
        </p:spPr>
      </p:pic>
      <p:pic>
        <p:nvPicPr>
          <p:cNvPr id="604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052513"/>
            <a:ext cx="1323975" cy="1601787"/>
          </a:xfrm>
          <a:noFill/>
        </p:spPr>
      </p:pic>
      <p:pic>
        <p:nvPicPr>
          <p:cNvPr id="604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563938" y="2420938"/>
            <a:ext cx="1336675" cy="1562100"/>
          </a:xfrm>
          <a:noFill/>
        </p:spPr>
      </p:pic>
      <p:pic>
        <p:nvPicPr>
          <p:cNvPr id="6042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7019925" y="1997075"/>
            <a:ext cx="1349375" cy="1568450"/>
          </a:xfrm>
          <a:noFill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276475"/>
            <a:ext cx="1285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013325"/>
            <a:ext cx="1228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2375" y="1719263"/>
            <a:ext cx="6699250" cy="4411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34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468313" y="692150"/>
            <a:ext cx="2944812" cy="4411663"/>
          </a:xfrm>
          <a:noFill/>
        </p:spPr>
      </p:pic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357563"/>
            <a:ext cx="23050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620713"/>
            <a:ext cx="1905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45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3825" y="1719263"/>
            <a:ext cx="3816350" cy="4411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latin typeface="Georgia" pitchFamily="18" charset="0"/>
              </a:rPr>
              <a:t>Развитие зрительного внимания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643050"/>
            <a:ext cx="7829576" cy="4483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Измененная проба С. </a:t>
            </a:r>
            <a:r>
              <a:rPr lang="ru-RU" sz="2400" dirty="0" err="1" smtClean="0">
                <a:latin typeface="Times New Roman" pitchFamily="18" charset="0"/>
              </a:rPr>
              <a:t>Лиепинь</a:t>
            </a:r>
            <a:r>
              <a:rPr lang="ru-RU" sz="24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Фигуры в ряду расположены произвольно. Варианты заданий: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    а) расставить значки по образцу,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	б) расставить значки только в квадратах и треугольниках,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    в) поставить значки в ромбах и подчеркнуть все квадраты.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692150"/>
            <a:ext cx="5113338" cy="580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836613"/>
            <a:ext cx="4246563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4.Развитие основных мыслительных операций (анализа, синтеза, сравнения, классификации и др.).</a:t>
            </a:r>
            <a:br>
              <a:rPr lang="ru-RU" sz="2400" b="1" dirty="0" smtClean="0">
                <a:latin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8072494" cy="491174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+mj-lt"/>
              </a:rPr>
              <a:t>1.Даны пять картинок: </a:t>
            </a:r>
            <a:r>
              <a:rPr lang="ru-RU" sz="4200" i="1" dirty="0" smtClean="0">
                <a:latin typeface="+mj-lt"/>
              </a:rPr>
              <a:t>часы, линейка, весы, термометр и очки.</a:t>
            </a:r>
            <a:r>
              <a:rPr lang="ru-RU" sz="4200" dirty="0" smtClean="0">
                <a:latin typeface="+mj-lt"/>
              </a:rPr>
              <a:t> Дети называют признаки данных предметов, затем лишний предмет и находят общее свойство остальных четырех предметов.</a:t>
            </a:r>
          </a:p>
          <a:p>
            <a:pPr marL="381000" indent="-381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+mj-lt"/>
              </a:rPr>
              <a:t>2.Последовательное рисование геометрических фигур по речевой инструкции (пробы Рея).</a:t>
            </a:r>
          </a:p>
          <a:p>
            <a:pPr marL="381000" indent="-381000"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+mj-lt"/>
              </a:rPr>
              <a:t>Нарисовать квадрат, внутри квадрата круг, в кругу крестик;</a:t>
            </a:r>
          </a:p>
          <a:p>
            <a:pPr marL="381000" indent="-381000">
              <a:lnSpc>
                <a:spcPct val="120000"/>
              </a:lnSpc>
              <a:spcBef>
                <a:spcPts val="0"/>
              </a:spcBef>
            </a:pPr>
            <a:r>
              <a:rPr lang="ru-RU" sz="4200" dirty="0" smtClean="0">
                <a:latin typeface="+mj-lt"/>
              </a:rPr>
              <a:t>Нарисовать круг, выше и ниже нарисовать квадраты, заключить все в треугольник, затем все фигуры поместить в круг.</a:t>
            </a:r>
          </a:p>
          <a:p>
            <a:pPr marL="381000" indent="-381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latin typeface="+mj-lt"/>
              </a:rPr>
              <a:t>3.</a:t>
            </a:r>
            <a:r>
              <a:rPr lang="ru-RU" sz="4200" dirty="0" smtClean="0">
                <a:latin typeface="+mj-lt"/>
              </a:rPr>
              <a:t> Задания, направленные на формирование способности зрительно «схватывать» закономерности расположения предметов без предварительного анализа.</a:t>
            </a:r>
          </a:p>
          <a:p>
            <a:pPr marL="381000" indent="-381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+mj-lt"/>
              </a:rPr>
              <a:t>а)«Продолжи ряд справа и слева». Детям предлагается ряд</a:t>
            </a:r>
            <a:br>
              <a:rPr lang="ru-RU" sz="4200" dirty="0" smtClean="0">
                <a:latin typeface="+mj-lt"/>
              </a:rPr>
            </a:br>
            <a:r>
              <a:rPr lang="ru-RU" sz="4200" dirty="0" smtClean="0">
                <a:latin typeface="+mj-lt"/>
              </a:rPr>
              <a:t>объектов, расположенных в определенном порядке. </a:t>
            </a:r>
          </a:p>
          <a:p>
            <a:pPr marL="381000" indent="-381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+mj-lt"/>
              </a:rPr>
              <a:t>б) «Лишняя фигура». Детям предлагается ряд фигур, расположенных в определенной закономерности и задаются вопросы: «Какая фигура - лишняя?» «Почему?» </a:t>
            </a:r>
          </a:p>
          <a:p>
            <a:pPr marL="381000" indent="-381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+mj-lt"/>
              </a:rPr>
              <a:t>в)	 Найти в рамке фигуру, которую нужно поставить вместо черточки в каждом ряду.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2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Развитие основных мыслительных операций (анализа, синтеза, сравнения, классификации и др.)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94384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3.</a:t>
            </a:r>
            <a:r>
              <a:rPr lang="ru-RU" sz="400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Определение последовательности предметных картинок на основе определенного критерия.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а)  Игра «Кто сильнее?» (белка, заяц, лиса, волк, медведь).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б)	Игра «Что больше?» (смородинка, вишенка, слива, яблоко, арбуз).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</a:rPr>
              <a:t>. Задания, выполняемые на материале сюжетных картинок.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а) 	Задания на составление серии сюжетных картинок.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б)	Включение сюжетной картинки в серию. «Найти место картинке».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5.</a:t>
            </a:r>
            <a:r>
              <a:rPr lang="ru-RU" dirty="0" smtClean="0">
                <a:latin typeface="Times New Roman" pitchFamily="18" charset="0"/>
              </a:rPr>
              <a:t> Задания с использованием материала </a:t>
            </a:r>
            <a:r>
              <a:rPr lang="ru-RU" i="1" dirty="0" smtClean="0">
                <a:latin typeface="Times New Roman" pitchFamily="18" charset="0"/>
              </a:rPr>
              <a:t>на основе слухового восприятия и оперативной слуховой памяти</a:t>
            </a:r>
            <a:r>
              <a:rPr lang="ru-RU" dirty="0" smtClean="0">
                <a:latin typeface="Times New Roman" pitchFamily="18" charset="0"/>
              </a:rPr>
              <a:t>  -  задания, направленные на восприятие и воспроизведения ритма.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Психолого-педагогические особенности, свойственные детям с ЗПР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7163818" cy="5000660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Ограниченный, не соответствующий возрасту запас знаний и представлений об окружающем;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низкий уровень познавательной активности;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недостаточная регуляция произвольной деятельности и поведения;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низкая способность к приему и переработке информации;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недостаточно сформированные функции произвольного внимания, памяти,  мыслительные операции, зрительно-пространственные ориентировки и др. 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marL="514350" indent="-514350"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У некоторых детей с задержкой психического</a:t>
            </a:r>
          </a:p>
          <a:p>
            <a:pPr marL="514350" indent="-514350"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развития преобладает </a:t>
            </a:r>
            <a:r>
              <a:rPr lang="ru-RU" i="1" dirty="0" smtClean="0">
                <a:solidFill>
                  <a:schemeClr val="tx1"/>
                </a:solidFill>
                <a:cs typeface="Arial" pitchFamily="34" charset="0"/>
              </a:rPr>
              <a:t>интеллектуальная недостаточность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</a:p>
          <a:p>
            <a:pPr marL="514350" indent="-514350"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а у других — </a:t>
            </a:r>
            <a:r>
              <a:rPr lang="ru-RU" i="1" dirty="0" smtClean="0">
                <a:solidFill>
                  <a:schemeClr val="tx1"/>
                </a:solidFill>
                <a:cs typeface="Arial" pitchFamily="34" charset="0"/>
              </a:rPr>
              <a:t>эмоционально-волевые </a:t>
            </a:r>
          </a:p>
          <a:p>
            <a:pPr marL="514350" indent="-514350" algn="just">
              <a:lnSpc>
                <a:spcPct val="80000"/>
              </a:lnSpc>
            </a:pPr>
            <a:r>
              <a:rPr lang="ru-RU" i="1" dirty="0" smtClean="0">
                <a:solidFill>
                  <a:schemeClr val="tx1"/>
                </a:solidFill>
                <a:cs typeface="Arial" pitchFamily="34" charset="0"/>
              </a:rPr>
              <a:t>нарушения.</a:t>
            </a:r>
            <a:r>
              <a:rPr lang="ru-RU" i="1" dirty="0" smtClean="0">
                <a:cs typeface="Arial" pitchFamily="34" charset="0"/>
              </a:rPr>
              <a:t/>
            </a:r>
            <a:br>
              <a:rPr lang="ru-RU" i="1" dirty="0" smtClean="0">
                <a:cs typeface="Arial" pitchFamily="34" charset="0"/>
              </a:rPr>
            </a:br>
            <a:r>
              <a:rPr lang="ru-RU" dirty="0" smtClean="0">
                <a:cs typeface="Arial" pitchFamily="34" charset="0"/>
              </a:rPr>
              <a:t/>
            </a:r>
            <a:br>
              <a:rPr lang="ru-RU" dirty="0" smtClean="0">
                <a:cs typeface="Arial" pitchFamily="34" charset="0"/>
              </a:rPr>
            </a:br>
            <a:endParaRPr lang="ru-RU" dirty="0" smtClean="0"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Развитие основных мыслительных операций (анализа, синтеза, сравнения, классификации и др.)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6. Подбор парных карточек с геометрическими фигурами.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7. Складывание разрезанных на части фотографий и сюжетных картинок.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8. Конструирование кубиками </a:t>
            </a:r>
            <a:r>
              <a:rPr lang="ru-RU" sz="2800" dirty="0" err="1" smtClean="0">
                <a:latin typeface="Times New Roman" pitchFamily="18" charset="0"/>
              </a:rPr>
              <a:t>Кооса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9. Деление геометрических фигур (круга, квадрата, прямоугольника) на 3, 4, 6 равных частей.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10.Деление геометрических фигур на части с соблюдением данных условий.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Развитие основных мыслительных операций (анализа, синтеза, сравнения, классификации и др.)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758138" cy="4483113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11.Выявление сходства и различия сюжетных картинок. </a:t>
            </a:r>
          </a:p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12. Анализ картинок с нелепым сюжетом. </a:t>
            </a:r>
          </a:p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13. Составление рассказа по сюжетной картинке.</a:t>
            </a:r>
          </a:p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14. «Кто больше придумает?» Каждый ученик получает свою сюжетную картинку, придумать и записать предложения по данной  картинке. </a:t>
            </a:r>
          </a:p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15. «Покажи, где мамина дочка? Где дочкина мама?»;</a:t>
            </a:r>
          </a:p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16.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Ответы на вопросы, требующие анализа предложений: «Брат зовет сестру домой. Кто дома? Кто на улице?», «Маму ждет папа. Кто задержался?».</a:t>
            </a:r>
          </a:p>
          <a:p>
            <a:pPr marL="609600" indent="-609600">
              <a:buNone/>
            </a:pPr>
            <a:r>
              <a:rPr lang="ru-RU" dirty="0" smtClean="0">
                <a:latin typeface="Times New Roman" pitchFamily="18" charset="0"/>
              </a:rPr>
              <a:t>17.Отгадывание загадок, решение кроссвордов, ребусов.</a:t>
            </a:r>
          </a:p>
          <a:p>
            <a:pPr marL="609600" indent="-60960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ustomShape 1"/>
          <p:cNvSpPr>
            <a:spLocks noChangeArrowheads="1"/>
          </p:cNvSpPr>
          <p:nvPr/>
        </p:nvSpPr>
        <p:spPr bwMode="auto">
          <a:xfrm>
            <a:off x="456481" y="305312"/>
            <a:ext cx="8228160" cy="11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Упражнения на развитие логического мышления</a:t>
            </a:r>
            <a:endParaRPr lang="ru-RU" dirty="0">
              <a:cs typeface="DejaVu Sans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441" y="1850595"/>
            <a:ext cx="2331360" cy="272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400" y="2009011"/>
            <a:ext cx="862560" cy="8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CustomShape 2"/>
          <p:cNvSpPr>
            <a:spLocks noChangeArrowheads="1"/>
          </p:cNvSpPr>
          <p:nvPr/>
        </p:nvSpPr>
        <p:spPr bwMode="auto">
          <a:xfrm>
            <a:off x="743040" y="3004155"/>
            <a:ext cx="1280160" cy="3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</a:t>
            </a:r>
            <a:endParaRPr lang="ru-RU" dirty="0">
              <a:cs typeface="DejaVu Sans"/>
            </a:endParaRP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0880" y="4180759"/>
            <a:ext cx="1111680" cy="102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CustomShape 3"/>
          <p:cNvSpPr>
            <a:spLocks noChangeArrowheads="1"/>
          </p:cNvSpPr>
          <p:nvPr/>
        </p:nvSpPr>
        <p:spPr bwMode="auto">
          <a:xfrm>
            <a:off x="1455841" y="5440891"/>
            <a:ext cx="894240" cy="3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рукав</a:t>
            </a:r>
            <a:endParaRPr lang="ru-RU" dirty="0">
              <a:cs typeface="DejaVu Sans"/>
            </a:endParaRPr>
          </a:p>
        </p:txBody>
      </p:sp>
      <p:pic>
        <p:nvPicPr>
          <p:cNvPr id="1075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281" y="1828992"/>
            <a:ext cx="1110240" cy="97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8" name="CustomShape 4"/>
          <p:cNvSpPr>
            <a:spLocks noChangeArrowheads="1"/>
          </p:cNvSpPr>
          <p:nvPr/>
        </p:nvSpPr>
        <p:spPr bwMode="auto">
          <a:xfrm>
            <a:off x="6792481" y="3024318"/>
            <a:ext cx="1108800" cy="37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подвал</a:t>
            </a:r>
            <a:endParaRPr lang="ru-RU" dirty="0">
              <a:cs typeface="DejaVu Sans"/>
            </a:endParaRPr>
          </a:p>
        </p:txBody>
      </p:sp>
      <p:sp>
        <p:nvSpPr>
          <p:cNvPr id="107529" name="CustomShape 5"/>
          <p:cNvSpPr>
            <a:spLocks noChangeArrowheads="1"/>
          </p:cNvSpPr>
          <p:nvPr/>
        </p:nvSpPr>
        <p:spPr bwMode="auto">
          <a:xfrm>
            <a:off x="6204960" y="5813891"/>
            <a:ext cx="1457280" cy="3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подпевала</a:t>
            </a:r>
            <a:endParaRPr lang="ru-RU" dirty="0">
              <a:cs typeface="DejaVu Sans"/>
            </a:endParaRPr>
          </a:p>
        </p:txBody>
      </p:sp>
      <p:pic>
        <p:nvPicPr>
          <p:cNvPr id="1075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1440" y="4427025"/>
            <a:ext cx="979200" cy="9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440" y="550138"/>
            <a:ext cx="7774560" cy="34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CustomShape 1"/>
          <p:cNvSpPr>
            <a:spLocks noChangeArrowheads="1"/>
          </p:cNvSpPr>
          <p:nvPr/>
        </p:nvSpPr>
        <p:spPr bwMode="auto">
          <a:xfrm>
            <a:off x="728640" y="4601284"/>
            <a:ext cx="7891200" cy="6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   В  БРОВЬ,  А  В  ГЛАЗ</a:t>
            </a:r>
            <a:r>
              <a:rPr lang="ru-RU" sz="3600" b="1" dirty="0">
                <a:latin typeface="Calibri" pitchFamily="34" charset="0"/>
                <a:cs typeface="DejaVu Sans"/>
              </a:rPr>
              <a:t>.</a:t>
            </a:r>
            <a:endParaRPr lang="ru-RU" sz="3600" dirty="0"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5484960" cy="522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CustomShape 1"/>
          <p:cNvSpPr>
            <a:spLocks noChangeArrowheads="1"/>
          </p:cNvSpPr>
          <p:nvPr/>
        </p:nvSpPr>
        <p:spPr bwMode="auto">
          <a:xfrm>
            <a:off x="6400801" y="456529"/>
            <a:ext cx="1926720" cy="450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555" tIns="40777" rIns="81555" bIns="40777"/>
          <a:lstStyle/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1)палец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2)плечо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3)голова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4)ногти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5)рука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6)нога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7)грудь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  8)волосы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9)живот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10)бедро</a:t>
            </a:r>
          </a:p>
          <a:p>
            <a:pPr algn="ctr">
              <a:lnSpc>
                <a:spcPct val="150000"/>
              </a:lnSpc>
            </a:pPr>
            <a:r>
              <a:rPr lang="ru-RU">
                <a:cs typeface="DejaVu Sans"/>
              </a:rPr>
              <a:t>11)колени</a:t>
            </a:r>
          </a:p>
        </p:txBody>
      </p:sp>
      <p:pic>
        <p:nvPicPr>
          <p:cNvPr id="109571" name="Рисунок 2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929330"/>
            <a:ext cx="4766400" cy="39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5.Развитие слухового восприятия и внимания, фонематического слуха и </a:t>
            </a:r>
            <a:r>
              <a:rPr lang="ru-RU" sz="2800" b="1" u="sng" dirty="0" smtClean="0">
                <a:latin typeface="Times New Roman" pitchFamily="18" charset="0"/>
              </a:rPr>
              <a:t>слухоречевой памяти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901014" cy="455455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</a:rPr>
              <a:t>1. Удержать в памяти цепочки слов. В цепочку слов объединяются слова по какому-либо </a:t>
            </a:r>
            <a:r>
              <a:rPr lang="ru-RU" i="1" dirty="0" smtClean="0">
                <a:latin typeface="Times New Roman" pitchFamily="18" charset="0"/>
              </a:rPr>
              <a:t>признаку</a:t>
            </a:r>
            <a:r>
              <a:rPr lang="ru-RU" dirty="0" smtClean="0">
                <a:latin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</a:rPr>
              <a:t>по качеству</a:t>
            </a:r>
            <a:r>
              <a:rPr lang="ru-RU" dirty="0" smtClean="0">
                <a:latin typeface="Times New Roman" pitchFamily="18" charset="0"/>
              </a:rPr>
              <a:t> (мягкий, твердый, жесткий и т.п.); по </a:t>
            </a:r>
            <a:r>
              <a:rPr lang="ru-RU" i="1" dirty="0" err="1" smtClean="0">
                <a:latin typeface="Times New Roman" pitchFamily="18" charset="0"/>
              </a:rPr>
              <a:t>родо-видовым</a:t>
            </a:r>
            <a:r>
              <a:rPr lang="ru-RU" i="1" dirty="0" smtClean="0">
                <a:latin typeface="Times New Roman" pitchFamily="18" charset="0"/>
              </a:rPr>
              <a:t> отношениям</a:t>
            </a:r>
            <a:r>
              <a:rPr lang="ru-RU" dirty="0" smtClean="0">
                <a:latin typeface="Times New Roman" pitchFamily="18" charset="0"/>
              </a:rPr>
              <a:t> – род, вид (съедобное: овощи, фрукты, ягоды и пр.);  по </a:t>
            </a:r>
            <a:r>
              <a:rPr lang="ru-RU" dirty="0" err="1" smtClean="0">
                <a:latin typeface="Times New Roman" pitchFamily="18" charset="0"/>
              </a:rPr>
              <a:t>взаимоподчинению</a:t>
            </a:r>
            <a:r>
              <a:rPr lang="ru-RU" dirty="0" smtClean="0">
                <a:latin typeface="Times New Roman" pitchFamily="18" charset="0"/>
              </a:rPr>
              <a:t> – целое – часть (животное: голова, туловище, лапы, уши …) и т.д. б) Удержать в памяти предложения и продолжить его по цепочке.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</a:rPr>
              <a:t>2. Запомнить пары слов, чтобы по предъявлению первого слова, дети могли вспомнить второе. Например, петух – голова, ворота – дорога и т.д.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</a:rPr>
              <a:t>3. Выбрать из прочитанного стихотворения только слова на заданную тему (например, названия животных, растений и др.).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</a:rPr>
              <a:t>4. Выбрать из прочитанного текста  слова  (предложения) на заданную тему.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</a:rPr>
              <a:t>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</a:rPr>
              <a:t>5. Заучивание стихотворений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Специфика обучения детей с ЗПР на уроках русского языка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758138" cy="46259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Прием ассоциаций при заучивании падежей:</a:t>
            </a:r>
          </a:p>
          <a:p>
            <a:r>
              <a:rPr lang="ru-RU" sz="1800" dirty="0" smtClean="0"/>
              <a:t>И – Иван </a:t>
            </a:r>
            <a:br>
              <a:rPr lang="ru-RU" sz="1800" dirty="0" smtClean="0"/>
            </a:br>
            <a:r>
              <a:rPr lang="ru-RU" sz="1800" dirty="0" smtClean="0"/>
              <a:t>Р – Родил </a:t>
            </a:r>
            <a:br>
              <a:rPr lang="ru-RU" sz="1800" dirty="0" smtClean="0"/>
            </a:br>
            <a:r>
              <a:rPr lang="ru-RU" sz="1800" dirty="0" smtClean="0"/>
              <a:t>Д – Девчонку </a:t>
            </a:r>
            <a:br>
              <a:rPr lang="ru-RU" sz="1800" dirty="0" smtClean="0"/>
            </a:br>
            <a:r>
              <a:rPr lang="ru-RU" sz="1800" dirty="0" smtClean="0"/>
              <a:t>В – Велел </a:t>
            </a:r>
            <a:br>
              <a:rPr lang="ru-RU" sz="1800" dirty="0" smtClean="0"/>
            </a:br>
            <a:r>
              <a:rPr lang="ru-RU" sz="1800" dirty="0" smtClean="0"/>
              <a:t>Т – Тащить </a:t>
            </a:r>
            <a:br>
              <a:rPr lang="ru-RU" sz="1800" dirty="0" smtClean="0"/>
            </a:br>
            <a:r>
              <a:rPr lang="ru-RU" sz="1800" dirty="0" smtClean="0"/>
              <a:t>П – Пеленку </a:t>
            </a:r>
          </a:p>
          <a:p>
            <a:endParaRPr lang="ru-RU" sz="1800" dirty="0" smtClean="0"/>
          </a:p>
          <a:p>
            <a:r>
              <a:rPr lang="ru-RU" sz="1800" dirty="0" err="1" smtClean="0"/>
              <a:t>IИмя</a:t>
            </a:r>
            <a:r>
              <a:rPr lang="ru-RU" sz="1800" dirty="0" smtClean="0"/>
              <a:t> – Кто?</a:t>
            </a:r>
            <a:br>
              <a:rPr lang="ru-RU" sz="1800" dirty="0" smtClean="0"/>
            </a:br>
            <a:r>
              <a:rPr lang="ru-RU" sz="1800" dirty="0" smtClean="0"/>
              <a:t>Родить – Кого?</a:t>
            </a:r>
            <a:br>
              <a:rPr lang="ru-RU" sz="1800" dirty="0" smtClean="0"/>
            </a:br>
            <a:r>
              <a:rPr lang="ru-RU" sz="1800" dirty="0" smtClean="0"/>
              <a:t>Дать – Кому?</a:t>
            </a:r>
            <a:br>
              <a:rPr lang="ru-RU" sz="1800" dirty="0" smtClean="0"/>
            </a:br>
            <a:r>
              <a:rPr lang="ru-RU" sz="1800" dirty="0" smtClean="0"/>
              <a:t>Винить – Кого? Что?</a:t>
            </a:r>
            <a:br>
              <a:rPr lang="ru-RU" sz="1800" dirty="0" smtClean="0"/>
            </a:br>
            <a:r>
              <a:rPr lang="ru-RU" sz="1800" dirty="0" smtClean="0"/>
              <a:t>Творить – Чем?</a:t>
            </a:r>
            <a:br>
              <a:rPr lang="ru-RU" sz="1800" dirty="0" smtClean="0"/>
            </a:br>
            <a:r>
              <a:rPr lang="ru-RU" sz="1800" dirty="0" smtClean="0"/>
              <a:t>Предложение – О чем?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1" y="1214422"/>
            <a:ext cx="8143900" cy="4911741"/>
          </a:xfrm>
        </p:spPr>
        <p:txBody>
          <a:bodyPr/>
          <a:lstStyle/>
          <a:p>
            <a:r>
              <a:rPr lang="ru-RU" dirty="0" smtClean="0"/>
              <a:t>Умение группировать предметы и ассоциативное запоминание, по данным психологов, помогают улучшить усвоение информации с 19% до 61%. При этом важна также установка: запомнить, сохранить в памяти, воспроизвести.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Например, по теме “Спряжение глаголов” запомнить слова-исключения помогает следующая рифмовка:</a:t>
            </a:r>
          </a:p>
          <a:p>
            <a:pPr algn="ctr"/>
            <a:r>
              <a:rPr lang="ru-RU" sz="2800" i="1" dirty="0" smtClean="0"/>
              <a:t>У глаголов два спряженья: </a:t>
            </a:r>
            <a:br>
              <a:rPr lang="ru-RU" sz="2800" i="1" dirty="0" smtClean="0"/>
            </a:br>
            <a:r>
              <a:rPr lang="ru-RU" sz="2800" i="1" dirty="0" smtClean="0"/>
              <a:t>-ешь и -ишь. Вот исключенья:</a:t>
            </a:r>
            <a:br>
              <a:rPr lang="ru-RU" sz="2800" i="1" dirty="0" smtClean="0"/>
            </a:br>
            <a:r>
              <a:rPr lang="ru-RU" sz="2800" b="1" i="1" dirty="0" smtClean="0"/>
              <a:t>гнать, держать, смотреть и видеть, </a:t>
            </a:r>
            <a:br>
              <a:rPr lang="ru-RU" sz="2800" b="1" i="1" dirty="0" smtClean="0"/>
            </a:br>
            <a:r>
              <a:rPr lang="ru-RU" sz="2800" b="1" i="1" dirty="0" smtClean="0"/>
              <a:t>дышать, слышать, ненавидеть, </a:t>
            </a:r>
            <a:br>
              <a:rPr lang="ru-RU" sz="2800" b="1" i="1" dirty="0" smtClean="0"/>
            </a:br>
            <a:r>
              <a:rPr lang="ru-RU" sz="2800" b="1" i="1" dirty="0" smtClean="0"/>
              <a:t>и зависеть, и терпеть, и обидеть, и вертеть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758138" cy="703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При отработке этой орфограммы можно прибегнуть к помощи </a:t>
            </a:r>
            <a:r>
              <a:rPr lang="ru-RU" sz="2000" dirty="0" err="1" smtClean="0"/>
              <a:t>рисунков-ассоциограмм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5008" y="1643050"/>
            <a:ext cx="2971792" cy="44878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цифре </a:t>
            </a:r>
            <a:r>
              <a:rPr lang="ru-RU" b="1" dirty="0" smtClean="0"/>
              <a:t>“один римское”</a:t>
            </a:r>
            <a:r>
              <a:rPr lang="ru-RU" dirty="0" smtClean="0"/>
              <a:t> вырисовывается буква </a:t>
            </a:r>
            <a:r>
              <a:rPr lang="ru-RU" b="1" dirty="0" smtClean="0"/>
              <a:t>“Е”,</a:t>
            </a:r>
            <a:r>
              <a:rPr lang="ru-RU" dirty="0" smtClean="0"/>
              <a:t> а в цифре </a:t>
            </a:r>
            <a:r>
              <a:rPr lang="ru-RU" b="1" dirty="0" smtClean="0"/>
              <a:t>“два римское”</a:t>
            </a:r>
            <a:r>
              <a:rPr lang="ru-RU" dirty="0" smtClean="0"/>
              <a:t> – </a:t>
            </a:r>
            <a:r>
              <a:rPr lang="ru-RU" b="1" dirty="0" smtClean="0"/>
              <a:t>“И”.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Поэтому гласная </a:t>
            </a:r>
            <a:r>
              <a:rPr lang="ru-RU" b="1" dirty="0" smtClean="0"/>
              <a:t>Е</a:t>
            </a:r>
            <a:r>
              <a:rPr lang="ru-RU" dirty="0" smtClean="0"/>
              <a:t> пишется в </a:t>
            </a:r>
            <a:r>
              <a:rPr lang="ru-RU" i="1" dirty="0" smtClean="0"/>
              <a:t>окончаниях</a:t>
            </a:r>
            <a:r>
              <a:rPr lang="ru-RU" dirty="0" smtClean="0"/>
              <a:t> глаголов </a:t>
            </a:r>
            <a:r>
              <a:rPr lang="ru-RU" b="1" i="1" dirty="0" smtClean="0"/>
              <a:t>первого спряжения</a:t>
            </a:r>
            <a:r>
              <a:rPr lang="ru-RU" dirty="0" smtClean="0"/>
              <a:t>, гласная </a:t>
            </a:r>
            <a:r>
              <a:rPr lang="ru-RU" b="1" dirty="0" smtClean="0"/>
              <a:t>И</a:t>
            </a:r>
            <a:r>
              <a:rPr lang="ru-RU" dirty="0" smtClean="0"/>
              <a:t> – </a:t>
            </a:r>
            <a:r>
              <a:rPr lang="ru-RU" b="1" i="1" dirty="0" smtClean="0"/>
              <a:t>второго.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9634" name="Picture 2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48909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18/17104/960/img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62" y="357166"/>
            <a:ext cx="8001056" cy="631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Стихотворения, которые помогут запомнить орфографические правила и исключения из них: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Корень </a:t>
            </a:r>
            <a:r>
              <a:rPr lang="ru-RU" b="1" i="1" dirty="0" smtClean="0"/>
              <a:t>РОС</a:t>
            </a:r>
            <a:r>
              <a:rPr lang="ru-RU" i="1" dirty="0" smtClean="0"/>
              <a:t> влюбился в </a:t>
            </a:r>
            <a:r>
              <a:rPr lang="ru-RU" b="1" i="1" dirty="0" smtClean="0"/>
              <a:t>О</a:t>
            </a:r>
            <a:r>
              <a:rPr lang="ru-RU" i="1" dirty="0" smtClean="0"/>
              <a:t>, </a:t>
            </a:r>
            <a:br>
              <a:rPr lang="ru-RU" i="1" dirty="0" smtClean="0"/>
            </a:br>
            <a:r>
              <a:rPr lang="ru-RU" i="1" dirty="0" smtClean="0"/>
              <a:t>Ему очень повезло.</a:t>
            </a:r>
            <a:br>
              <a:rPr lang="ru-RU" i="1" dirty="0" smtClean="0"/>
            </a:br>
            <a:r>
              <a:rPr lang="ru-RU" i="1" dirty="0" smtClean="0"/>
              <a:t>Там, где есть </a:t>
            </a:r>
            <a:r>
              <a:rPr lang="ru-RU" b="1" i="1" dirty="0" smtClean="0"/>
              <a:t>СТ</a:t>
            </a:r>
            <a:r>
              <a:rPr lang="ru-RU" i="1" dirty="0" smtClean="0"/>
              <a:t> и </a:t>
            </a:r>
            <a:r>
              <a:rPr lang="ru-RU" b="1" i="1" dirty="0" smtClean="0"/>
              <a:t>Щ</a:t>
            </a:r>
            <a:r>
              <a:rPr lang="ru-RU" i="1" dirty="0" smtClean="0"/>
              <a:t>, </a:t>
            </a:r>
            <a:br>
              <a:rPr lang="ru-RU" i="1" dirty="0" smtClean="0"/>
            </a:br>
            <a:r>
              <a:rPr lang="ru-RU" b="1" i="1" dirty="0" smtClean="0"/>
              <a:t>Пишем только букву А.</a:t>
            </a:r>
          </a:p>
          <a:p>
            <a:endParaRPr lang="ru-RU" dirty="0" smtClean="0"/>
          </a:p>
          <a:p>
            <a:r>
              <a:rPr lang="ru-RU" b="1" i="1" dirty="0" smtClean="0"/>
              <a:t>РОСТОВЩИК</a:t>
            </a:r>
            <a:r>
              <a:rPr lang="ru-RU" i="1" dirty="0" smtClean="0"/>
              <a:t> в </a:t>
            </a:r>
            <a:r>
              <a:rPr lang="ru-RU" b="1" i="1" dirty="0" smtClean="0"/>
              <a:t>РОСТОВЕ</a:t>
            </a:r>
            <a:r>
              <a:rPr lang="ru-RU" i="1" dirty="0" smtClean="0"/>
              <a:t> жил, </a:t>
            </a:r>
            <a:br>
              <a:rPr lang="ru-RU" i="1" dirty="0" smtClean="0"/>
            </a:br>
            <a:r>
              <a:rPr lang="ru-RU" b="1" i="1" dirty="0" smtClean="0"/>
              <a:t>РОСТИСЛАВОМ</a:t>
            </a:r>
            <a:r>
              <a:rPr lang="ru-RU" i="1" dirty="0" smtClean="0"/>
              <a:t> звали. </a:t>
            </a:r>
            <a:br>
              <a:rPr lang="ru-RU" i="1" dirty="0" smtClean="0"/>
            </a:br>
            <a:r>
              <a:rPr lang="ru-RU" i="1" dirty="0" smtClean="0"/>
              <a:t>Он </a:t>
            </a:r>
            <a:r>
              <a:rPr lang="ru-RU" b="1" i="1" dirty="0" smtClean="0"/>
              <a:t>РОСТОК</a:t>
            </a:r>
            <a:r>
              <a:rPr lang="ru-RU" i="1" dirty="0" smtClean="0"/>
              <a:t> себе купил </a:t>
            </a:r>
            <a:br>
              <a:rPr lang="ru-RU" i="1" dirty="0" smtClean="0"/>
            </a:br>
            <a:r>
              <a:rPr lang="ru-RU" i="1" dirty="0" smtClean="0"/>
              <a:t>Где-то на базаре.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Слова-исключения пишем с </a:t>
            </a:r>
            <a:r>
              <a:rPr lang="ru-RU" b="1" i="1" dirty="0" smtClean="0"/>
              <a:t>О,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Их запомнить нам легко! </a:t>
            </a:r>
            <a:br>
              <a:rPr lang="ru-RU" i="1" dirty="0" smtClean="0"/>
            </a:br>
            <a:r>
              <a:rPr lang="ru-RU" i="1" dirty="0" smtClean="0"/>
              <a:t>Только </a:t>
            </a:r>
            <a:r>
              <a:rPr lang="ru-RU" b="1" i="1" dirty="0" smtClean="0"/>
              <a:t>ОТРАСЛЬ </a:t>
            </a:r>
            <a:r>
              <a:rPr lang="ru-RU" i="1" dirty="0" smtClean="0"/>
              <a:t>одна</a:t>
            </a:r>
            <a:br>
              <a:rPr lang="ru-RU" i="1" dirty="0" smtClean="0"/>
            </a:br>
            <a:r>
              <a:rPr lang="ru-RU" i="1" dirty="0" smtClean="0"/>
              <a:t>Не может жить без буквы </a:t>
            </a:r>
            <a:r>
              <a:rPr lang="ru-RU" b="1" i="1" dirty="0" smtClean="0"/>
              <a:t>А</a:t>
            </a:r>
            <a:r>
              <a:rPr lang="ru-RU" i="1" dirty="0" smtClean="0"/>
              <a:t>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642918"/>
            <a:ext cx="8358214" cy="5483245"/>
          </a:xfrm>
        </p:spPr>
        <p:txBody>
          <a:bodyPr/>
          <a:lstStyle/>
          <a:p>
            <a:r>
              <a:rPr lang="ru-RU" dirty="0" smtClean="0"/>
              <a:t>Часть правила о чередующейся гласной в корне слова, звучит так: </a:t>
            </a:r>
            <a:r>
              <a:rPr lang="ru-RU" i="1" dirty="0" smtClean="0"/>
              <a:t>“В корнях </a:t>
            </a:r>
            <a:r>
              <a:rPr lang="ru-RU" b="1" i="1" dirty="0" smtClean="0"/>
              <a:t>-</a:t>
            </a:r>
            <a:r>
              <a:rPr lang="ru-RU" b="1" i="1" dirty="0" err="1" smtClean="0"/>
              <a:t>бир</a:t>
            </a:r>
            <a:r>
              <a:rPr lang="ru-RU" b="1" i="1" dirty="0" smtClean="0"/>
              <a:t>- – -</a:t>
            </a:r>
            <a:r>
              <a:rPr lang="ru-RU" b="1" i="1" dirty="0" err="1" smtClean="0"/>
              <a:t>бер</a:t>
            </a:r>
            <a:r>
              <a:rPr lang="ru-RU" b="1" i="1" dirty="0" smtClean="0"/>
              <a:t>-, -мир- – -мер-, -</a:t>
            </a:r>
            <a:r>
              <a:rPr lang="ru-RU" b="1" i="1" dirty="0" err="1" smtClean="0"/>
              <a:t>дир</a:t>
            </a:r>
            <a:r>
              <a:rPr lang="ru-RU" b="1" i="1" dirty="0" smtClean="0"/>
              <a:t>- – -</a:t>
            </a:r>
            <a:r>
              <a:rPr lang="ru-RU" b="1" i="1" dirty="0" err="1" smtClean="0"/>
              <a:t>дер</a:t>
            </a:r>
            <a:r>
              <a:rPr lang="ru-RU" b="1" i="1" dirty="0" smtClean="0"/>
              <a:t>-, -пир- – -пер-</a:t>
            </a:r>
            <a:r>
              <a:rPr lang="ru-RU" i="1" dirty="0" smtClean="0"/>
              <a:t> и т.д. в корне пишется буква </a:t>
            </a:r>
            <a:r>
              <a:rPr lang="ru-RU" b="1" i="1" dirty="0" smtClean="0"/>
              <a:t>и</a:t>
            </a:r>
            <a:r>
              <a:rPr lang="ru-RU" i="1" dirty="0" smtClean="0"/>
              <a:t>, если после корня стоит суффикс </a:t>
            </a:r>
            <a:r>
              <a:rPr lang="ru-RU" b="1" i="1" dirty="0" smtClean="0"/>
              <a:t>-а-,</a:t>
            </a:r>
            <a:r>
              <a:rPr lang="ru-RU" i="1" dirty="0" smtClean="0"/>
              <a:t> если его нет, пишется буква </a:t>
            </a:r>
            <a:r>
              <a:rPr lang="ru-RU" b="1" i="1" dirty="0" smtClean="0"/>
              <a:t>е.</a:t>
            </a:r>
            <a:r>
              <a:rPr lang="ru-RU" i="1" dirty="0" smtClean="0"/>
              <a:t> </a:t>
            </a:r>
          </a:p>
          <a:p>
            <a:endParaRPr lang="ru-RU" i="1" dirty="0" smtClean="0"/>
          </a:p>
          <a:p>
            <a:r>
              <a:rPr lang="ru-RU" i="1" dirty="0" smtClean="0"/>
              <a:t>Например, собирать – соберемся”.</a:t>
            </a:r>
            <a:r>
              <a:rPr lang="ru-RU" dirty="0" smtClean="0"/>
              <a:t> Однако эту же часть орфограммы можно назвать “</a:t>
            </a:r>
            <a:r>
              <a:rPr lang="ru-RU" b="1" i="1" dirty="0" smtClean="0"/>
              <a:t>правилом </a:t>
            </a:r>
            <a:r>
              <a:rPr lang="ru-RU" b="1" i="1" dirty="0" err="1" smtClean="0"/>
              <a:t>осла</a:t>
            </a:r>
            <a:r>
              <a:rPr lang="ru-RU" dirty="0" smtClean="0"/>
              <a:t>”: соб</a:t>
            </a:r>
            <a:r>
              <a:rPr lang="ru-RU" b="1" i="1" dirty="0" smtClean="0"/>
              <a:t>и</a:t>
            </a:r>
            <a:r>
              <a:rPr lang="ru-RU" dirty="0" smtClean="0"/>
              <a:t>р</a:t>
            </a:r>
            <a:r>
              <a:rPr lang="ru-RU" b="1" i="1" dirty="0" smtClean="0"/>
              <a:t>а</a:t>
            </a:r>
            <a:r>
              <a:rPr lang="ru-RU" dirty="0" smtClean="0"/>
              <a:t>ть – </a:t>
            </a:r>
            <a:r>
              <a:rPr lang="ru-RU" b="1" i="1" dirty="0" err="1" smtClean="0"/>
              <a:t>Иа</a:t>
            </a:r>
            <a:r>
              <a:rPr lang="ru-RU" b="1" i="1" dirty="0" smtClean="0"/>
              <a:t>! </a:t>
            </a:r>
            <a:r>
              <a:rPr lang="ru-RU" b="1" i="1" dirty="0" err="1" smtClean="0"/>
              <a:t>Иа</a:t>
            </a:r>
            <a:r>
              <a:rPr lang="ru-RU" b="1" i="1" dirty="0" smtClean="0"/>
              <a:t>!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+mn-lt"/>
              </a:rPr>
              <a:t>М</a:t>
            </a:r>
            <a:r>
              <a:rPr lang="ru-RU" sz="3100" b="1" dirty="0" smtClean="0">
                <a:latin typeface="+mn-lt"/>
              </a:rPr>
              <a:t>немонические рифмовки для запоминания правильной постановки ударения </a:t>
            </a:r>
            <a:endParaRPr lang="ru-RU" sz="31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7829576" cy="4411675"/>
          </a:xfrm>
        </p:spPr>
        <p:txBody>
          <a:bodyPr/>
          <a:lstStyle/>
          <a:p>
            <a:r>
              <a:rPr lang="ru-RU" dirty="0" smtClean="0"/>
              <a:t>1) Не будем улыбаться,</a:t>
            </a:r>
            <a:br>
              <a:rPr lang="ru-RU" dirty="0" smtClean="0"/>
            </a:br>
            <a:r>
              <a:rPr lang="ru-RU" dirty="0" smtClean="0"/>
              <a:t>Хватит </a:t>
            </a:r>
            <a:r>
              <a:rPr lang="ru-RU" dirty="0" err="1" smtClean="0"/>
              <a:t>баловАться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2) Не влезешь в шорты,</a:t>
            </a:r>
            <a:br>
              <a:rPr lang="ru-RU" dirty="0" smtClean="0"/>
            </a:br>
            <a:r>
              <a:rPr lang="ru-RU" dirty="0" smtClean="0"/>
              <a:t>Если будешь есть одни </a:t>
            </a:r>
            <a:r>
              <a:rPr lang="ru-RU" dirty="0" err="1" smtClean="0"/>
              <a:t>тОрты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3) Уважаемый наш сэр, </a:t>
            </a:r>
            <a:br>
              <a:rPr lang="ru-RU" dirty="0" smtClean="0"/>
            </a:br>
            <a:r>
              <a:rPr lang="ru-RU" dirty="0" smtClean="0"/>
              <a:t>Посетите </a:t>
            </a:r>
            <a:r>
              <a:rPr lang="ru-RU" dirty="0" err="1" smtClean="0"/>
              <a:t>диспансЕр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4) Снова бегемот</a:t>
            </a:r>
            <a:br>
              <a:rPr lang="ru-RU" dirty="0" smtClean="0"/>
            </a:br>
            <a:r>
              <a:rPr lang="ru-RU" dirty="0" smtClean="0"/>
              <a:t>Сломал </a:t>
            </a:r>
            <a:r>
              <a:rPr lang="ru-RU" dirty="0" err="1" smtClean="0"/>
              <a:t>нефтепровОд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CustomShape 1"/>
          <p:cNvSpPr>
            <a:spLocks noChangeArrowheads="1"/>
          </p:cNvSpPr>
          <p:nvPr/>
        </p:nvSpPr>
        <p:spPr bwMode="auto">
          <a:xfrm>
            <a:off x="326881" y="260668"/>
            <a:ext cx="8555040" cy="641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ru-RU">
              <a:cs typeface="DejaVu Sans"/>
            </a:endParaRPr>
          </a:p>
        </p:txBody>
      </p:sp>
      <p:sp>
        <p:nvSpPr>
          <p:cNvPr id="110594" name="CustomShape 2"/>
          <p:cNvSpPr>
            <a:spLocks noChangeArrowheads="1"/>
          </p:cNvSpPr>
          <p:nvPr/>
        </p:nvSpPr>
        <p:spPr bwMode="auto">
          <a:xfrm>
            <a:off x="714348" y="285729"/>
            <a:ext cx="7971732" cy="614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555" tIns="40777" rIns="81555" bIns="40777"/>
          <a:lstStyle/>
          <a:p>
            <a:pPr algn="ctr"/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DejaVu Sans"/>
              </a:rPr>
              <a:t>психотехника запоминания</a:t>
            </a:r>
          </a:p>
          <a:p>
            <a:pPr algn="ctr"/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DejaVu Sans"/>
              </a:rPr>
              <a:t> непроверяемых написаний слов</a:t>
            </a:r>
          </a:p>
          <a:p>
            <a:pPr algn="ctr"/>
            <a:endParaRPr lang="ru-RU" sz="4400" b="1" dirty="0">
              <a:solidFill>
                <a:srgbClr val="002060"/>
              </a:solidFill>
              <a:latin typeface="Calibri" pitchFamily="34" charset="0"/>
              <a:cs typeface="DejaVu Sans"/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Психотехника запоминания непроверяемых написаний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слов 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– </a:t>
            </a:r>
            <a:r>
              <a:rPr lang="ru-RU" sz="2200" dirty="0">
                <a:latin typeface="Calibri" pitchFamily="34" charset="0"/>
                <a:cs typeface="DejaVu Sans"/>
              </a:rPr>
              <a:t>система простых и эффективных приемов, </a:t>
            </a:r>
          </a:p>
          <a:p>
            <a:pPr algn="ctr"/>
            <a:r>
              <a:rPr lang="ru-RU" sz="2200" dirty="0">
                <a:latin typeface="Calibri" pitchFamily="34" charset="0"/>
                <a:cs typeface="DejaVu Sans"/>
              </a:rPr>
              <a:t>позволяющих современному   школьнику </a:t>
            </a:r>
          </a:p>
          <a:p>
            <a:pPr algn="ctr"/>
            <a:r>
              <a:rPr lang="ru-RU" sz="2200" i="1" dirty="0">
                <a:latin typeface="Calibri" pitchFamily="34" charset="0"/>
                <a:cs typeface="DejaVu Sans"/>
              </a:rPr>
              <a:t>быстро</a:t>
            </a:r>
            <a:r>
              <a:rPr lang="ru-RU" sz="2200" dirty="0">
                <a:latin typeface="Calibri" pitchFamily="34" charset="0"/>
                <a:cs typeface="DejaVu Sans"/>
              </a:rPr>
              <a:t> и </a:t>
            </a:r>
            <a:r>
              <a:rPr lang="ru-RU" sz="2200" i="1" dirty="0">
                <a:latin typeface="Calibri" pitchFamily="34" charset="0"/>
                <a:cs typeface="DejaVu Sans"/>
              </a:rPr>
              <a:t>без зубрежки </a:t>
            </a:r>
            <a:r>
              <a:rPr lang="ru-RU" sz="2200" dirty="0">
                <a:latin typeface="Calibri" pitchFamily="34" charset="0"/>
                <a:cs typeface="DejaVu Sans"/>
              </a:rPr>
              <a:t>запомнить правописание </a:t>
            </a:r>
          </a:p>
          <a:p>
            <a:pPr algn="ctr"/>
            <a:r>
              <a:rPr lang="ru-RU" sz="2200" dirty="0">
                <a:latin typeface="Calibri" pitchFamily="34" charset="0"/>
                <a:cs typeface="DejaVu Sans"/>
              </a:rPr>
              <a:t>трудных слов, включить его в интересную деятельность, </a:t>
            </a:r>
          </a:p>
          <a:p>
            <a:pPr algn="ctr"/>
            <a:r>
              <a:rPr lang="ru-RU" sz="2200" dirty="0">
                <a:latin typeface="Calibri" pitchFamily="34" charset="0"/>
                <a:cs typeface="DejaVu Sans"/>
              </a:rPr>
              <a:t>расширить границы его воображения</a:t>
            </a:r>
            <a:r>
              <a:rPr lang="ru-RU" sz="2200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. </a:t>
            </a:r>
            <a:endParaRPr lang="ru-RU" sz="2200" dirty="0">
              <a:solidFill>
                <a:srgbClr val="000000"/>
              </a:solidFill>
              <a:cs typeface="DejaVu Sans"/>
            </a:endParaRPr>
          </a:p>
          <a:p>
            <a:pPr algn="ctr"/>
            <a:endParaRPr lang="ru-RU" sz="2200" b="1" dirty="0">
              <a:solidFill>
                <a:srgbClr val="002060"/>
              </a:solidFill>
              <a:latin typeface="Calibri" pitchFamily="34" charset="0"/>
              <a:cs typeface="DejaVu Sans"/>
            </a:endParaRPr>
          </a:p>
          <a:p>
            <a:pPr algn="ctr"/>
            <a:endParaRPr lang="ru-RU" sz="4000" dirty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8" name="AutoShape 2" descr="https://digital.report/wp-content/uploads/2016/03/01-702x336@2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ustomShape 1"/>
          <p:cNvSpPr>
            <a:spLocks noChangeArrowheads="1"/>
          </p:cNvSpPr>
          <p:nvPr/>
        </p:nvSpPr>
        <p:spPr bwMode="auto">
          <a:xfrm>
            <a:off x="456481" y="305312"/>
            <a:ext cx="8228160" cy="11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3300" b="1" dirty="0">
                <a:latin typeface="Calibri" pitchFamily="34" charset="0"/>
                <a:cs typeface="DejaVu Sans"/>
              </a:rPr>
              <a:t>I способ запоминания слов</a:t>
            </a:r>
            <a:endParaRPr lang="ru-RU" dirty="0">
              <a:cs typeface="DejaVu Sans"/>
            </a:endParaRPr>
          </a:p>
        </p:txBody>
      </p:sp>
      <p:sp>
        <p:nvSpPr>
          <p:cNvPr id="111619" name="CustomShape 2"/>
          <p:cNvSpPr>
            <a:spLocks noChangeArrowheads="1"/>
          </p:cNvSpPr>
          <p:nvPr/>
        </p:nvSpPr>
        <p:spPr bwMode="auto">
          <a:xfrm>
            <a:off x="1071538" y="1571612"/>
            <a:ext cx="76073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555" tIns="40777" rIns="81555" bIns="40777"/>
          <a:lstStyle/>
          <a:p>
            <a:r>
              <a:rPr lang="ru-RU" sz="3600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                </a:t>
            </a: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  <a:cs typeface="DejaVu Sans"/>
              </a:rPr>
              <a:t>                                </a:t>
            </a:r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cs typeface="DejaVu Sans"/>
              </a:rPr>
              <a:t>те</a:t>
            </a:r>
            <a:r>
              <a:rPr lang="ru-RU" sz="4400" dirty="0" err="1" smtClean="0">
                <a:solidFill>
                  <a:schemeClr val="accent2"/>
                </a:solidFill>
                <a:latin typeface="Calibri" pitchFamily="34" charset="0"/>
                <a:cs typeface="DejaVu Sans"/>
              </a:rPr>
              <a:t>РР</a:t>
            </a:r>
            <a:r>
              <a:rPr lang="ru-RU" sz="4400" dirty="0" err="1" smtClean="0">
                <a:solidFill>
                  <a:srgbClr val="002060"/>
                </a:solidFill>
                <a:latin typeface="Calibri" pitchFamily="34" charset="0"/>
                <a:cs typeface="DejaVu Sans"/>
              </a:rPr>
              <a:t>аса</a:t>
            </a:r>
            <a:endParaRPr lang="ru-RU" sz="4400" dirty="0">
              <a:cs typeface="DejaVu Sans"/>
            </a:endParaRPr>
          </a:p>
          <a:p>
            <a:endParaRPr lang="ru-RU" dirty="0">
              <a:cs typeface="DejaVu Sans"/>
            </a:endParaRPr>
          </a:p>
          <a:p>
            <a:endParaRPr lang="ru-RU" dirty="0">
              <a:cs typeface="DejaVu Sans"/>
            </a:endParaRPr>
          </a:p>
          <a:p>
            <a:endParaRPr lang="ru-RU" sz="3600" dirty="0">
              <a:solidFill>
                <a:srgbClr val="002060"/>
              </a:solidFill>
              <a:latin typeface="Calibri" pitchFamily="34" charset="0"/>
              <a:cs typeface="DejaVu Sans"/>
            </a:endParaRPr>
          </a:p>
          <a:p>
            <a:endParaRPr lang="ru-RU" sz="3600" dirty="0">
              <a:solidFill>
                <a:srgbClr val="002060"/>
              </a:solidFill>
              <a:latin typeface="Calibri" pitchFamily="34" charset="0"/>
              <a:cs typeface="DejaVu Sans"/>
            </a:endParaRPr>
          </a:p>
          <a:p>
            <a:r>
              <a:rPr lang="ru-RU" sz="2200" dirty="0">
                <a:latin typeface="Calibri" pitchFamily="34" charset="0"/>
                <a:cs typeface="DejaVu Sans"/>
              </a:rPr>
              <a:t>Вспомнить слово, где пишутся </a:t>
            </a:r>
          </a:p>
          <a:p>
            <a:r>
              <a:rPr lang="ru-RU" sz="2200" dirty="0">
                <a:latin typeface="Calibri" pitchFamily="34" charset="0"/>
                <a:cs typeface="DejaVu Sans"/>
              </a:rPr>
              <a:t>две буквы «Р</a:t>
            </a:r>
            <a:r>
              <a:rPr lang="ru-RU" sz="2200" dirty="0" smtClean="0">
                <a:latin typeface="Calibri" pitchFamily="34" charset="0"/>
                <a:cs typeface="DejaVu Sans"/>
              </a:rPr>
              <a:t>».</a:t>
            </a:r>
            <a:endParaRPr lang="ru-RU" sz="2200" dirty="0">
              <a:cs typeface="DejaVu Sans"/>
            </a:endParaRPr>
          </a:p>
          <a:p>
            <a:r>
              <a:rPr lang="ru-RU" sz="2200" dirty="0">
                <a:latin typeface="Calibri" pitchFamily="34" charset="0"/>
                <a:cs typeface="DejaVu Sans"/>
              </a:rPr>
              <a:t>Построить ассоциативную связь </a:t>
            </a:r>
          </a:p>
          <a:p>
            <a:r>
              <a:rPr lang="ru-RU" sz="2200" dirty="0">
                <a:latin typeface="Calibri" pitchFamily="34" charset="0"/>
                <a:cs typeface="DejaVu Sans"/>
              </a:rPr>
              <a:t>между запоминаемым словом и </a:t>
            </a:r>
          </a:p>
          <a:p>
            <a:r>
              <a:rPr lang="ru-RU" sz="2200" dirty="0">
                <a:latin typeface="Calibri" pitchFamily="34" charset="0"/>
                <a:cs typeface="DejaVu Sans"/>
              </a:rPr>
              <a:t>вспомогательным. (Например «</a:t>
            </a:r>
            <a:r>
              <a:rPr lang="ru-RU" sz="2200" dirty="0">
                <a:solidFill>
                  <a:schemeClr val="accent2"/>
                </a:solidFill>
                <a:latin typeface="Calibri" pitchFamily="34" charset="0"/>
                <a:cs typeface="DejaVu Sans"/>
              </a:rPr>
              <a:t>Р</a:t>
            </a:r>
            <a:r>
              <a:rPr lang="ru-RU" sz="2200" dirty="0">
                <a:latin typeface="Calibri" pitchFamily="34" charset="0"/>
                <a:cs typeface="DejaVu Sans"/>
              </a:rPr>
              <a:t>УПО</a:t>
            </a:r>
            <a:r>
              <a:rPr lang="ru-RU" sz="2200" dirty="0">
                <a:solidFill>
                  <a:schemeClr val="accent2"/>
                </a:solidFill>
                <a:latin typeface="Calibri" pitchFamily="34" charset="0"/>
                <a:cs typeface="DejaVu Sans"/>
              </a:rPr>
              <a:t>Р</a:t>
            </a:r>
            <a:r>
              <a:rPr lang="ru-RU" sz="2200" dirty="0">
                <a:latin typeface="Calibri" pitchFamily="34" charset="0"/>
                <a:cs typeface="DejaVu Sans"/>
              </a:rPr>
              <a:t>»)</a:t>
            </a:r>
            <a:endParaRPr lang="ru-RU" sz="2200" dirty="0">
              <a:cs typeface="DejaVu Sans"/>
            </a:endParaRPr>
          </a:p>
          <a:p>
            <a:endParaRPr lang="ru-RU" dirty="0">
              <a:cs typeface="DejaVu Sans"/>
            </a:endParaRPr>
          </a:p>
        </p:txBody>
      </p:sp>
      <p:pic>
        <p:nvPicPr>
          <p:cNvPr id="78850" name="Picture 2" descr="http://img0.joyreactor.cc/pics/comment/%D0%B4%D0%BE%D0%BC-%D0%BC%D0%BE%D1%80%D0%B5-%D0%BC%D0%B5%D1%87%D1%82%D0%B0-%D1%80%D0%B8%D1%81%D1%83%D0%BD%D0%BE%D0%BA-2793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3000396" cy="2280301"/>
          </a:xfrm>
          <a:prstGeom prst="rect">
            <a:avLst/>
          </a:prstGeom>
          <a:noFill/>
        </p:spPr>
      </p:pic>
      <p:sp>
        <p:nvSpPr>
          <p:cNvPr id="78852" name="AutoShape 4" descr="https://digital.report/wp-content/uploads/2016/03/01-702x336@2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4" name="AutoShape 6" descr="https://digital.report/wp-content/uploads/2016/03/01-702x336@2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6" name="AutoShape 8" descr="https://digital.report/wp-content/uploads/2016/03/01-702x336@2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8" name="AutoShape 10" descr="https://digital.report/wp-content/uploads/2016/03/01-702x336@2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60" name="Picture 12" descr="http://gidpokrasote.com/files/Depositphotos_26160981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86124"/>
            <a:ext cx="315041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CustomShape 1"/>
          <p:cNvSpPr>
            <a:spLocks noChangeArrowheads="1"/>
          </p:cNvSpPr>
          <p:nvPr/>
        </p:nvSpPr>
        <p:spPr bwMode="auto">
          <a:xfrm>
            <a:off x="785786" y="1285860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555" tIns="40777" rIns="81555" bIns="40777"/>
          <a:lstStyle/>
          <a:p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DejaVu Sans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  <a:cs typeface="DejaVu Sans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alibri" pitchFamily="34" charset="0"/>
                <a:cs typeface="DejaVu Sans"/>
              </a:rPr>
              <a:t>мороже</a:t>
            </a:r>
            <a:r>
              <a:rPr lang="ru-RU" sz="3600" b="1" dirty="0" err="1" smtClean="0">
                <a:solidFill>
                  <a:srgbClr val="FF0000"/>
                </a:solidFill>
                <a:latin typeface="Calibri" pitchFamily="34" charset="0"/>
                <a:cs typeface="DejaVu Sans"/>
              </a:rPr>
              <a:t>Н</a:t>
            </a:r>
            <a:r>
              <a:rPr lang="ru-RU" sz="3600" b="1" dirty="0" err="1" smtClean="0">
                <a:solidFill>
                  <a:srgbClr val="002060"/>
                </a:solidFill>
                <a:latin typeface="Calibri" pitchFamily="34" charset="0"/>
                <a:cs typeface="DejaVu Sans"/>
              </a:rPr>
              <a:t>ое</a:t>
            </a:r>
            <a:endParaRPr lang="ru-RU" sz="3600" dirty="0">
              <a:cs typeface="DejaVu Sans"/>
            </a:endParaRPr>
          </a:p>
          <a:p>
            <a:r>
              <a:rPr lang="ru-RU" sz="3600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                     </a:t>
            </a:r>
            <a:endParaRPr lang="ru-RU" sz="3600" dirty="0">
              <a:cs typeface="DejaVu Sans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  <a:cs typeface="DejaVu Sans"/>
              </a:rPr>
              <a:t>                                </a:t>
            </a:r>
            <a:endParaRPr lang="ru-RU" sz="3600" dirty="0">
              <a:cs typeface="DejaVu Sans"/>
            </a:endParaRPr>
          </a:p>
        </p:txBody>
      </p:sp>
      <p:pic>
        <p:nvPicPr>
          <p:cNvPr id="77826" name="Picture 2" descr="https://im3-tub-ru.yandex.net/i?id=1919a26c03a05da96b8380d46a613ea3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076575" cy="2047876"/>
          </a:xfrm>
          <a:prstGeom prst="rect">
            <a:avLst/>
          </a:prstGeom>
          <a:noFill/>
        </p:spPr>
      </p:pic>
      <p:pic>
        <p:nvPicPr>
          <p:cNvPr id="77828" name="Picture 4" descr="http://mega64.ru/foto_new/421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7"/>
            <a:ext cx="2928958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2643182"/>
            <a:ext cx="227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  <a:latin typeface="Calibri" pitchFamily="34" charset="0"/>
                <a:cs typeface="DejaVu Sans"/>
              </a:rPr>
              <a:t>пробле</a:t>
            </a:r>
            <a:r>
              <a:rPr lang="ru-RU" sz="3600" b="1" dirty="0" err="1">
                <a:solidFill>
                  <a:srgbClr val="FF0000"/>
                </a:solidFill>
                <a:latin typeface="Calibri" pitchFamily="34" charset="0"/>
                <a:cs typeface="DejaVu Sans"/>
              </a:rPr>
              <a:t>М</a:t>
            </a:r>
            <a:r>
              <a:rPr lang="ru-RU" sz="3600" b="1" dirty="0" err="1">
                <a:solidFill>
                  <a:srgbClr val="002060"/>
                </a:solidFill>
                <a:latin typeface="Calibri" pitchFamily="34" charset="0"/>
                <a:cs typeface="DejaVu Sans"/>
              </a:rPr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CustomShape 1"/>
          <p:cNvSpPr>
            <a:spLocks noChangeArrowheads="1"/>
          </p:cNvSpPr>
          <p:nvPr/>
        </p:nvSpPr>
        <p:spPr bwMode="auto">
          <a:xfrm>
            <a:off x="1175040" y="709995"/>
            <a:ext cx="6854400" cy="46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применения 1 способа: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666" name="CustomShape 2"/>
          <p:cNvSpPr>
            <a:spLocks noChangeArrowheads="1"/>
          </p:cNvSpPr>
          <p:nvPr/>
        </p:nvSpPr>
        <p:spPr bwMode="auto">
          <a:xfrm>
            <a:off x="928662" y="1857364"/>
            <a:ext cx="7918698" cy="337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555" tIns="40777" rIns="81555" bIns="40777"/>
          <a:lstStyle/>
          <a:p>
            <a:pPr marL="414726" indent="-414726">
              <a:buFont typeface="Arial" charset="0"/>
              <a:buChar char="•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для запоминания написания парных согласных;</a:t>
            </a:r>
          </a:p>
          <a:p>
            <a:pPr marL="414726" indent="-414726">
              <a:buFont typeface="Arial" charset="0"/>
              <a:buChar char="•"/>
            </a:pP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запоминания одной согласной;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414726" indent="-414726">
              <a:buFont typeface="Arial" charset="0"/>
              <a:buChar char="•"/>
            </a:pPr>
            <a:r>
              <a:rPr lang="ru-RU" sz="2500" dirty="0">
                <a:latin typeface="Times New Roman" pitchFamily="18" charset="0"/>
                <a:cs typeface="DejaVu Sans"/>
              </a:rPr>
              <a:t>  для запоминания слов-исключений;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414726" indent="-414726">
              <a:buFont typeface="Arial" charset="0"/>
              <a:buChar char="•"/>
            </a:pPr>
            <a:r>
              <a:rPr lang="ru-RU" sz="2500" dirty="0">
                <a:latin typeface="Times New Roman" pitchFamily="18" charset="0"/>
                <a:cs typeface="DejaVu Sans"/>
              </a:rPr>
              <a:t>  для запоминания слов, которые пишутся с заглавной</a:t>
            </a:r>
          </a:p>
          <a:p>
            <a:pPr marL="414726" indent="-414726"/>
            <a:r>
              <a:rPr lang="ru-RU" sz="2500" dirty="0">
                <a:latin typeface="Times New Roman" pitchFamily="18" charset="0"/>
                <a:cs typeface="DejaVu Sans"/>
              </a:rPr>
              <a:t> буквы, и мн.др.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414726" indent="-414726"/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414726" indent="-414726"/>
            <a:endParaRPr lang="ru-RU" dirty="0"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CustomShape 1"/>
          <p:cNvSpPr>
            <a:spLocks noChangeArrowheads="1"/>
          </p:cNvSpPr>
          <p:nvPr/>
        </p:nvSpPr>
        <p:spPr bwMode="auto">
          <a:xfrm>
            <a:off x="456481" y="305312"/>
            <a:ext cx="8228160" cy="11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способ запоминания слов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4690" name="CustomShape 2"/>
          <p:cNvSpPr>
            <a:spLocks noChangeArrowheads="1"/>
          </p:cNvSpPr>
          <p:nvPr/>
        </p:nvSpPr>
        <p:spPr bwMode="auto">
          <a:xfrm>
            <a:off x="1000100" y="1142984"/>
            <a:ext cx="8275680" cy="103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555" tIns="40777" rIns="81555" bIns="40777"/>
          <a:lstStyle/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Обыграть запоминаемую букву в рисунке</a:t>
            </a:r>
            <a:r>
              <a:rPr lang="ru-RU" dirty="0">
                <a:cs typeface="DejaVu Sans"/>
              </a:rPr>
              <a:t>.</a:t>
            </a:r>
          </a:p>
          <a:p>
            <a:endParaRPr lang="ru-RU" dirty="0">
              <a:cs typeface="DejaVu Sans"/>
            </a:endParaRPr>
          </a:p>
        </p:txBody>
      </p:sp>
      <p:pic>
        <p:nvPicPr>
          <p:cNvPr id="1146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2348640" cy="2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2337120" cy="20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CustomShape 3"/>
          <p:cNvSpPr>
            <a:spLocks noChangeArrowheads="1"/>
          </p:cNvSpPr>
          <p:nvPr/>
        </p:nvSpPr>
        <p:spPr bwMode="auto">
          <a:xfrm>
            <a:off x="914400" y="5260873"/>
            <a:ext cx="7452000" cy="46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300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нарисовать рисунок!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1" descr="im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35004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ustomShape 1"/>
          <p:cNvSpPr>
            <a:spLocks noChangeArrowheads="1"/>
          </p:cNvSpPr>
          <p:nvPr/>
        </p:nvSpPr>
        <p:spPr bwMode="auto">
          <a:xfrm>
            <a:off x="1764001" y="1093076"/>
            <a:ext cx="5607360" cy="106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555" tIns="40777" rIns="81555" bIns="40777"/>
          <a:lstStyle/>
          <a:p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cs typeface="DejaVu Sans"/>
              </a:rPr>
              <a:t>    Применить 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cs typeface="DejaVu Sans"/>
              </a:rPr>
              <a:t>метод </a:t>
            </a:r>
            <a:r>
              <a:rPr lang="ru-RU" sz="2500" b="1" dirty="0" err="1">
                <a:solidFill>
                  <a:schemeClr val="bg2">
                    <a:lumMod val="25000"/>
                  </a:schemeClr>
                </a:solidFill>
                <a:cs typeface="DejaVu Sans"/>
              </a:rPr>
              <a:t>соощущений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cs typeface="DejaVu Sans"/>
              </a:rPr>
              <a:t>.</a:t>
            </a:r>
          </a:p>
          <a:p>
            <a:endParaRPr lang="ru-RU" dirty="0">
              <a:cs typeface="DejaVu Sans"/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3116"/>
            <a:ext cx="3214710" cy="30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2849760" cy="2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Рисунок 2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3101760" cy="248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Дифференциальная диагностика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ЗПР и УО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8215338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</a:t>
            </a:r>
            <a:r>
              <a:rPr lang="ru-RU" sz="2400" dirty="0" smtClean="0"/>
              <a:t>Для нарушений познавательной деятельности при ЗПР характерны </a:t>
            </a:r>
            <a:r>
              <a:rPr lang="ru-RU" sz="2400" dirty="0" err="1" smtClean="0"/>
              <a:t>парциальность</a:t>
            </a:r>
            <a:r>
              <a:rPr lang="ru-RU" sz="2400" dirty="0" smtClean="0"/>
              <a:t>, мозаичность в развитии всех компонентов психической деятельности ребенка. При умственной отсталости отмечается тотальность и иерархичность нарушений психической деятельности ребенка. Ряд авторов используют для характеристики умственной отсталости такое определение как «диффузное, разлитое повреждение» коры головного мозга.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CustomShape 1"/>
          <p:cNvSpPr>
            <a:spLocks noChangeArrowheads="1"/>
          </p:cNvSpPr>
          <p:nvPr/>
        </p:nvSpPr>
        <p:spPr bwMode="auto">
          <a:xfrm>
            <a:off x="456481" y="305312"/>
            <a:ext cx="8228160" cy="11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применения 2 способа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1357290" y="2357430"/>
            <a:ext cx="7524630" cy="2102719"/>
          </a:xfrm>
          <a:prstGeom prst="rect">
            <a:avLst/>
          </a:prstGeom>
        </p:spPr>
        <p:txBody>
          <a:bodyPr wrap="none" lIns="81555" tIns="40777" rIns="81555" bIns="40777"/>
          <a:lstStyle/>
          <a:p>
            <a:pPr marL="414726" indent="-414726" defTabSz="828592">
              <a:buFont typeface="Arial" pitchFamily="34" charset="0"/>
              <a:buChar char="•"/>
              <a:defRPr/>
            </a:pP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для запоминания написания парных согласных;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 marL="414726" indent="-414726" defTabSz="828592">
              <a:buFont typeface="Arial" pitchFamily="34" charset="0"/>
              <a:buChar char="•"/>
              <a:defRPr/>
            </a:pP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для запоминания написания предударных и </a:t>
            </a:r>
          </a:p>
          <a:p>
            <a:pPr defTabSz="828592">
              <a:defRPr/>
            </a:pPr>
            <a:r>
              <a:rPr lang="ru-RU" sz="2500" dirty="0">
                <a:latin typeface="Times New Roman" pitchFamily="18" charset="0"/>
                <a:ea typeface="Calibri"/>
                <a:cs typeface="Times New Roman" pitchFamily="18" charset="0"/>
              </a:rPr>
              <a:t>заударных гласных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 defTabSz="828592">
              <a:defRPr/>
            </a:pPr>
            <a:endParaRPr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CustomShape 1"/>
          <p:cNvSpPr>
            <a:spLocks noChangeArrowheads="1"/>
          </p:cNvSpPr>
          <p:nvPr/>
        </p:nvSpPr>
        <p:spPr bwMode="auto">
          <a:xfrm>
            <a:off x="456481" y="305312"/>
            <a:ext cx="8228160" cy="11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3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способ запоминания слов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8786" name="CustomShape 2"/>
          <p:cNvSpPr>
            <a:spLocks noChangeArrowheads="1"/>
          </p:cNvSpPr>
          <p:nvPr/>
        </p:nvSpPr>
        <p:spPr bwMode="auto">
          <a:xfrm>
            <a:off x="326881" y="1371024"/>
            <a:ext cx="8619840" cy="460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555" tIns="40777" rIns="81555" bIns="40777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В(</a:t>
            </a:r>
            <a:r>
              <a:rPr lang="ru-RU" sz="2200" b="1" dirty="0">
                <a:solidFill>
                  <a:srgbClr val="C00000"/>
                </a:solidFill>
                <a:latin typeface="Calibri" pitchFamily="34" charset="0"/>
                <a:cs typeface="DejaVu Sans"/>
              </a:rPr>
              <a:t>Е,И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)Н(</a:t>
            </a:r>
            <a:r>
              <a:rPr lang="ru-RU" sz="2200" b="1" dirty="0">
                <a:solidFill>
                  <a:srgbClr val="C00000"/>
                </a:solidFill>
                <a:latin typeface="Calibri" pitchFamily="34" charset="0"/>
                <a:cs typeface="DejaVu Sans"/>
              </a:rPr>
              <a:t>Е,И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)ГРЕТ</a:t>
            </a:r>
            <a:endParaRPr lang="ru-RU" sz="2200" dirty="0">
              <a:cs typeface="DejaVu Sans"/>
            </a:endParaRPr>
          </a:p>
          <a:p>
            <a:pPr algn="ctr"/>
            <a:endParaRPr lang="ru-RU" sz="2200" dirty="0">
              <a:cs typeface="DejaVu Sans"/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В</a:t>
            </a:r>
            <a:r>
              <a:rPr lang="ru-RU" sz="2200" b="1" dirty="0">
                <a:solidFill>
                  <a:srgbClr val="C00000"/>
                </a:solidFill>
                <a:latin typeface="Calibri" pitchFamily="34" charset="0"/>
                <a:cs typeface="DejaVu Sans"/>
              </a:rPr>
              <a:t>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Н</a:t>
            </a:r>
            <a:r>
              <a:rPr lang="ru-RU" sz="2200" b="1" dirty="0">
                <a:solidFill>
                  <a:srgbClr val="C00000"/>
                </a:solidFill>
                <a:latin typeface="Calibri" pitchFamily="34" charset="0"/>
                <a:cs typeface="DejaVu Sans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ГРЕТ</a:t>
            </a:r>
            <a:endParaRPr lang="ru-RU" sz="2200" dirty="0">
              <a:cs typeface="DejaVu Sans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libri" pitchFamily="34" charset="0"/>
                <a:cs typeface="DejaVu Sans"/>
              </a:rPr>
              <a:t>  </a:t>
            </a:r>
            <a:r>
              <a:rPr lang="ru-RU" dirty="0">
                <a:latin typeface="Calibri" pitchFamily="34" charset="0"/>
                <a:cs typeface="DejaVu Sans"/>
              </a:rPr>
              <a:t>Создать фонетическую (звуковую) ассоциацию, </a:t>
            </a:r>
            <a:endParaRPr lang="ru-RU" dirty="0">
              <a:cs typeface="DejaVu Sans"/>
            </a:endParaRPr>
          </a:p>
          <a:p>
            <a:pPr algn="ctr"/>
            <a:r>
              <a:rPr lang="ru-RU" dirty="0">
                <a:latin typeface="Calibri" pitchFamily="34" charset="0"/>
                <a:cs typeface="DejaVu Sans"/>
              </a:rPr>
              <a:t>подобрав к запоминаемому слову слова-созвучия: «</a:t>
            </a:r>
            <a:r>
              <a:rPr lang="ru-RU" b="1" dirty="0" err="1">
                <a:latin typeface="Calibri" pitchFamily="34" charset="0"/>
                <a:cs typeface="DejaVu Sans"/>
              </a:rPr>
              <a:t>ВИН</a:t>
            </a:r>
            <a:r>
              <a:rPr lang="ru-RU" dirty="0" err="1">
                <a:latin typeface="Calibri" pitchFamily="34" charset="0"/>
                <a:cs typeface="DejaVu Sans"/>
              </a:rPr>
              <a:t>т</a:t>
            </a:r>
            <a:r>
              <a:rPr lang="ru-RU" dirty="0">
                <a:latin typeface="Calibri" pitchFamily="34" charset="0"/>
                <a:cs typeface="DejaVu Sans"/>
              </a:rPr>
              <a:t>» и «</a:t>
            </a:r>
            <a:r>
              <a:rPr lang="ru-RU" b="1" dirty="0">
                <a:latin typeface="Calibri" pitchFamily="34" charset="0"/>
                <a:cs typeface="DejaVu Sans"/>
              </a:rPr>
              <a:t>НЕГР</a:t>
            </a:r>
            <a:r>
              <a:rPr lang="ru-RU" dirty="0">
                <a:latin typeface="Calibri" pitchFamily="34" charset="0"/>
                <a:cs typeface="DejaVu Sans"/>
              </a:rPr>
              <a:t>».</a:t>
            </a:r>
            <a:endParaRPr lang="ru-RU" dirty="0">
              <a:cs typeface="DejaVu Sans"/>
            </a:endParaRPr>
          </a:p>
          <a:p>
            <a:pPr algn="ctr"/>
            <a:r>
              <a:rPr lang="ru-RU" dirty="0">
                <a:latin typeface="Calibri" pitchFamily="34" charset="0"/>
                <a:cs typeface="DejaVu Sans"/>
              </a:rPr>
              <a:t>  Составить сюжет: «Винт </a:t>
            </a:r>
            <a:r>
              <a:rPr lang="ru-RU" dirty="0" err="1">
                <a:latin typeface="Calibri" pitchFamily="34" charset="0"/>
                <a:cs typeface="DejaVu Sans"/>
              </a:rPr>
              <a:t>негру</a:t>
            </a:r>
            <a:r>
              <a:rPr lang="ru-RU" dirty="0">
                <a:latin typeface="Calibri" pitchFamily="34" charset="0"/>
                <a:cs typeface="DejaVu Sans"/>
              </a:rPr>
              <a:t> попался в винегрете». </a:t>
            </a:r>
            <a:endParaRPr lang="ru-RU" dirty="0">
              <a:cs typeface="DejaVu Sans"/>
            </a:endParaRPr>
          </a:p>
        </p:txBody>
      </p:sp>
      <p:pic>
        <p:nvPicPr>
          <p:cNvPr id="1187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080" y="3429001"/>
            <a:ext cx="3365280" cy="24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ustomShape 1"/>
          <p:cNvSpPr>
            <a:spLocks noChangeArrowheads="1"/>
          </p:cNvSpPr>
          <p:nvPr/>
        </p:nvSpPr>
        <p:spPr bwMode="auto">
          <a:xfrm>
            <a:off x="456481" y="305312"/>
            <a:ext cx="8228160" cy="11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DejaVu Sans"/>
              </a:rPr>
              <a:t>Области применения 3 способа</a:t>
            </a:r>
            <a:endParaRPr lang="ru-RU" dirty="0">
              <a:solidFill>
                <a:schemeClr val="bg2">
                  <a:lumMod val="25000"/>
                </a:schemeClr>
              </a:solidFill>
              <a:cs typeface="DejaVu Sans"/>
            </a:endParaRPr>
          </a:p>
        </p:txBody>
      </p:sp>
      <p:sp>
        <p:nvSpPr>
          <p:cNvPr id="120834" name="CustomShape 2"/>
          <p:cNvSpPr>
            <a:spLocks noChangeArrowheads="1"/>
          </p:cNvSpPr>
          <p:nvPr/>
        </p:nvSpPr>
        <p:spPr bwMode="auto">
          <a:xfrm>
            <a:off x="391680" y="1175163"/>
            <a:ext cx="8490240" cy="528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ru-RU">
              <a:cs typeface="DejaVu Sans"/>
            </a:endParaRPr>
          </a:p>
        </p:txBody>
      </p:sp>
      <p:sp>
        <p:nvSpPr>
          <p:cNvPr id="120835" name="CustomShape 3"/>
          <p:cNvSpPr>
            <a:spLocks noChangeArrowheads="1"/>
          </p:cNvSpPr>
          <p:nvPr/>
        </p:nvSpPr>
        <p:spPr bwMode="auto">
          <a:xfrm>
            <a:off x="1071537" y="1857364"/>
            <a:ext cx="7222863" cy="33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555" tIns="40777" rIns="81555" bIns="40777"/>
          <a:lstStyle/>
          <a:p>
            <a:pPr>
              <a:buFontTx/>
              <a:buChar char="•"/>
            </a:pPr>
            <a:r>
              <a:rPr lang="ru-RU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запоминания написания предударных и заударных </a:t>
            </a:r>
          </a:p>
          <a:p>
            <a:r>
              <a:rPr lang="ru-RU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гласных;</a:t>
            </a:r>
          </a:p>
          <a:p>
            <a:pPr>
              <a:buFontTx/>
              <a:buChar char="•"/>
            </a:pPr>
            <a:r>
              <a:rPr lang="ru-RU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запоминания иностранных слов.</a:t>
            </a:r>
          </a:p>
          <a:p>
            <a:endParaRPr lang="ru-RU" sz="2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Особые указания:</a:t>
            </a:r>
          </a:p>
          <a:p>
            <a:r>
              <a:rPr lang="ru-RU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выделять слова на письме (размером, курсивом, цветом), </a:t>
            </a:r>
          </a:p>
          <a:p>
            <a:r>
              <a:rPr lang="ru-RU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желательно подчеркивать запоминаемые буквы.  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  <a:endParaRPr lang="ru-RU" sz="2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543800" cy="1295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Работа над ошибками с заполнением таблицы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785786" y="2285992"/>
          <a:ext cx="8143933" cy="1857388"/>
        </p:xfrm>
        <a:graphic>
          <a:graphicData uri="http://schemas.openxmlformats.org/drawingml/2006/table">
            <a:tbl>
              <a:tblPr/>
              <a:tblGrid>
                <a:gridCol w="2086675"/>
                <a:gridCol w="1971460"/>
                <a:gridCol w="1971460"/>
                <a:gridCol w="2114338"/>
              </a:tblGrid>
              <a:tr h="1516235">
                <a:tc>
                  <a:txBody>
                    <a:bodyPr/>
                    <a:lstStyle/>
                    <a:p>
                      <a:pPr marL="21590" marR="2159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Слово (предложение), в котором допущена ошибка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13843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Как я написал слово (предложение)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826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Правильное написание слова (предложения)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25" indent="13843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Примеры слов на данную орфограмму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53">
                <a:tc>
                  <a:txBody>
                    <a:bodyPr/>
                    <a:lstStyle/>
                    <a:p>
                      <a:pPr marR="359410" indent="540385" algn="just"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9410" indent="540385" algn="just"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9410" indent="540385" algn="just"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9410" indent="540385"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0" y="0"/>
            <a:ext cx="772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928662" y="571480"/>
            <a:ext cx="7715304" cy="55546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изучении правил используются  </a:t>
            </a:r>
            <a:r>
              <a:rPr lang="ru-RU" b="1" dirty="0" smtClean="0"/>
              <a:t>памятки, алгоритмы</a:t>
            </a:r>
            <a:r>
              <a:rPr lang="ru-RU" dirty="0" smtClean="0"/>
              <a:t>, например, для написания безударной гласной, нахождения приставки, корня, суффикса и т.д.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Памятка для вычленения окончаний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1.</a:t>
            </a:r>
            <a:r>
              <a:rPr lang="ru-RU" dirty="0" smtClean="0">
                <a:solidFill>
                  <a:schemeClr val="tx2"/>
                </a:solidFill>
              </a:rPr>
              <a:t>     </a:t>
            </a:r>
            <a:r>
              <a:rPr lang="ru-RU" i="1" dirty="0" smtClean="0">
                <a:solidFill>
                  <a:schemeClr val="tx2"/>
                </a:solidFill>
              </a:rPr>
              <a:t>Читаю слово.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2.</a:t>
            </a:r>
            <a:r>
              <a:rPr lang="ru-RU" dirty="0" smtClean="0">
                <a:solidFill>
                  <a:schemeClr val="tx2"/>
                </a:solidFill>
              </a:rPr>
              <a:t>     </a:t>
            </a:r>
            <a:r>
              <a:rPr lang="ru-RU" i="1" dirty="0" smtClean="0">
                <a:solidFill>
                  <a:schemeClr val="tx2"/>
                </a:solidFill>
              </a:rPr>
              <a:t>Изменяю слово по числам или вопросам.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3.</a:t>
            </a:r>
            <a:r>
              <a:rPr lang="ru-RU" dirty="0" smtClean="0">
                <a:solidFill>
                  <a:schemeClr val="tx2"/>
                </a:solidFill>
              </a:rPr>
              <a:t>     </a:t>
            </a:r>
            <a:r>
              <a:rPr lang="ru-RU" i="1" dirty="0" smtClean="0">
                <a:solidFill>
                  <a:schemeClr val="tx2"/>
                </a:solidFill>
              </a:rPr>
              <a:t>Часть слова, которое изменяется и есть окончание.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4.</a:t>
            </a:r>
            <a:r>
              <a:rPr lang="ru-RU" dirty="0" smtClean="0">
                <a:solidFill>
                  <a:schemeClr val="tx2"/>
                </a:solidFill>
              </a:rPr>
              <a:t>     </a:t>
            </a:r>
            <a:r>
              <a:rPr lang="ru-RU" i="1" dirty="0" smtClean="0">
                <a:solidFill>
                  <a:schemeClr val="tx2"/>
                </a:solidFill>
              </a:rPr>
              <a:t>Обозначаю окончание.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Правило написания текста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500174"/>
            <a:ext cx="7829576" cy="4625989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100" dirty="0" smtClean="0">
                <a:latin typeface="Times New Roman" pitchFamily="18" charset="0"/>
              </a:rPr>
              <a:t>Повтори предложение вслух.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sz="21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</a:rPr>
              <a:t>2.     Подходят ли слова друг другу?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1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</a:rPr>
              <a:t>3.     Составь схему предложения.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1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</a:rPr>
              <a:t>4.    Записывай слова, при этом подумай: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</a:rPr>
              <a:t> 	а) какие буквы надо писать?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</a:rPr>
              <a:t>	б) какое правило можно применить?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1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100" dirty="0" smtClean="0">
                <a:latin typeface="Times New Roman" pitchFamily="18" charset="0"/>
              </a:rPr>
              <a:t>5.    Проверь написанное, отделяя каждый слог.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Специфика обучения детей с ЗПР математике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972452" cy="462598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Для того, чтобы вычислительные навыки стали для учащихся более понятными используем различные </a:t>
            </a:r>
            <a:r>
              <a:rPr lang="ru-RU" b="1" dirty="0" smtClean="0"/>
              <a:t>опорные сигналы</a:t>
            </a:r>
            <a:r>
              <a:rPr lang="ru-RU" dirty="0" smtClean="0"/>
              <a:t>: дуги, лучи, рамки и др.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Особенно полезны такие опоры при изучении действий с числами в пр. 100, когда отрабатываются приемы устных вычислений.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Для лучшего усвоения того или иного способа вычисления ребенку предлагается карточка с развернутым образцом способа вычисления: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     86:2= (80+6):2= 80:2 + 6:2= 40+3=43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Затем этот развернутый образец заменяется сокращенным 86:2=(80+6):2=43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Специфика обучения детей с ЗПР математике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829576" cy="46974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Эффективным приемом для нормализации учебной деятельности учащихся с ЗПР является </a:t>
            </a:r>
            <a:r>
              <a:rPr lang="ru-RU" sz="3000" b="1" dirty="0" smtClean="0"/>
              <a:t>алгоритмизация.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Различные </a:t>
            </a:r>
            <a:r>
              <a:rPr lang="ru-RU" sz="3000" b="1" dirty="0" smtClean="0"/>
              <a:t>памятки-инструкции,</a:t>
            </a:r>
            <a:r>
              <a:rPr lang="ru-RU" sz="3000" dirty="0" smtClean="0"/>
              <a:t> в которых записана последовательность действий при решении уравнений, задач, трудных случаев умножения и деления.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Памятки учат детей правильно рассуждать и контролировать себя во время выполнения самостоятельных работ.   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Компенсация ЗПР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829576" cy="462598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1</a:t>
            </a:r>
            <a:r>
              <a:rPr lang="ru-RU" dirty="0" smtClean="0"/>
              <a:t>. Недостаток развития преодолевается тем успешнее, чем раньше создаются для этого условия.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2. Компенсация психической недостаточности, интеллектуальных отклонений, личностного недоразвития у детей с ЗПР происходит путем упорной коррекционной работы врачей,  психолога, педагога.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3. Условия массового обучения, не адаптированные к особым потребностям ребенка с ЗПР, являются тормозящим фактором в его умственном развитии.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7167"/>
            <a:ext cx="7772400" cy="7858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Возможности компенсации детей с ЗПР </a:t>
            </a:r>
            <a:endParaRPr lang="ru-RU" sz="3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38" y="1285860"/>
            <a:ext cx="7072362" cy="47149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	Как правило, задержка развития детей в 20% случаях при совместной работе медиков, педагогов, психологов, родителей компенсируется и развитие ребенка приближается к нормативному к 11 годам. 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	В остальных случаях дети получают другой диагноз.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Дифференциальная диагностика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ЗПР и УО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8001056" cy="45545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2. В сравнении с умственно отсталыми детьми у детей с ЗПР гораздо выше потенциальные возможности развития их познавательной деятельности, и в особенности высших форм мышления - обобщения, сравнения, анализа, синтеза, отвлечения, абстрагирования. </a:t>
            </a:r>
          </a:p>
          <a:p>
            <a:r>
              <a:rPr lang="ru-RU" dirty="0" smtClean="0"/>
              <a:t>Некоторые дети с ЗПР, как и их умственно отсталые сверстники, затрудняются в установлении причинно-следственных зависимостей и имеют несовершенные функции обобщения.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Рекомендуемая литература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28670"/>
            <a:ext cx="7215238" cy="5197493"/>
          </a:xfrm>
        </p:spPr>
        <p:txBody>
          <a:bodyPr>
            <a:noAutofit/>
          </a:bodyPr>
          <a:lstStyle/>
          <a:p>
            <a:pPr marL="514350" indent="-514350" defTabSz="912813"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ea typeface="DejaVu Sans"/>
                <a:cs typeface="Times New Roman" pitchFamily="18" charset="0"/>
              </a:rPr>
              <a:t>Антипова Ж.В., Крылова Е.В., Горина Н.В. Развитие речи учащихся начальных    классов, испытывающих трудности  в обучении. – Москва – Воронеж, 2014. </a:t>
            </a:r>
          </a:p>
          <a:p>
            <a:pPr marL="514350" indent="-514350" defTabSz="912813">
              <a:buFont typeface="+mj-lt"/>
              <a:buAutoNum type="arabicPeriod"/>
            </a:pPr>
            <a:r>
              <a:rPr lang="ru-RU" sz="1800" dirty="0" err="1" smtClean="0">
                <a:latin typeface="Times New Roman" pitchFamily="18" charset="0"/>
              </a:rPr>
              <a:t>Братченко</a:t>
            </a:r>
            <a:r>
              <a:rPr lang="ru-RU" sz="1800" dirty="0" smtClean="0">
                <a:latin typeface="Times New Roman" pitchFamily="18" charset="0"/>
              </a:rPr>
              <a:t> А.Ф., Сербина Л.Ф. Изографы. – Ставрополь, 1998</a:t>
            </a:r>
          </a:p>
          <a:p>
            <a:pPr marL="514350" indent="-514350" defTabSz="912813"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Беленькая Т.Б. Мнемотехника в начальной школе. Тренируем память у младших     школьников. Ростов-на-Дону, 2014.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i="1" dirty="0" err="1" smtClean="0"/>
              <a:t>Драбкина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С.В.,Субботин</a:t>
            </a:r>
            <a:r>
              <a:rPr lang="ru-RU" sz="1800" i="1" dirty="0" smtClean="0"/>
              <a:t> Д.И.</a:t>
            </a:r>
            <a:r>
              <a:rPr lang="ru-RU" sz="1800" dirty="0" smtClean="0"/>
              <a:t> Оптимальный банк заданий для подготовки учащихся. ЕГЭ. Русский язык. Учебное пособие. М.,  2012.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i="1" dirty="0" err="1" smtClean="0"/>
              <a:t>Егораева</a:t>
            </a:r>
            <a:r>
              <a:rPr lang="ru-RU" sz="1800" i="1" dirty="0" smtClean="0"/>
              <a:t> Г.Т. </a:t>
            </a:r>
            <a:r>
              <a:rPr lang="ru-RU" sz="1800" dirty="0" smtClean="0"/>
              <a:t>Русский язык. Подготовка к ЕГЭ. Вступительные испытания. М., 2011.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i="1" dirty="0" err="1" smtClean="0"/>
              <a:t>Казбек-Казиева</a:t>
            </a:r>
            <a:r>
              <a:rPr lang="ru-RU" sz="1800" i="1" dirty="0" smtClean="0"/>
              <a:t> М.М. </a:t>
            </a:r>
            <a:r>
              <a:rPr lang="ru-RU" sz="1800" dirty="0" smtClean="0"/>
              <a:t>Русский язык. Подготовка к ЕГЭ. Поурочное планирование для учителей: учебно-методическое пособие. М., 2010.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err="1" smtClean="0">
                <a:latin typeface="Times New Roman" pitchFamily="18" charset="0"/>
              </a:rPr>
              <a:t>Мамайчук</a:t>
            </a:r>
            <a:r>
              <a:rPr lang="ru-RU" sz="1800" dirty="0" smtClean="0">
                <a:latin typeface="Times New Roman" pitchFamily="18" charset="0"/>
              </a:rPr>
              <a:t> И.И. </a:t>
            </a:r>
            <a:r>
              <a:rPr lang="ru-RU" sz="1800" dirty="0" err="1" smtClean="0">
                <a:latin typeface="Times New Roman" pitchFamily="18" charset="0"/>
              </a:rPr>
              <a:t>Психокоррекционные</a:t>
            </a:r>
            <a:r>
              <a:rPr lang="ru-RU" sz="1800" dirty="0" smtClean="0">
                <a:latin typeface="Times New Roman" pitchFamily="18" charset="0"/>
              </a:rPr>
              <a:t> технологии для детей с проблемами в развитии. – СПб, 2003.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Парамонова Л.Г. Правила русского языка в стихах. – СПб. 2004.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</a:rPr>
              <a:t>Соболева А.Е., Емельянова Е.Н. Пишу без ошибок. Русский язык с </a:t>
            </a:r>
            <a:r>
              <a:rPr lang="ru-RU" sz="1800" dirty="0" err="1" smtClean="0">
                <a:latin typeface="Times New Roman" pitchFamily="18" charset="0"/>
              </a:rPr>
              <a:t>нейропсихологом</a:t>
            </a:r>
            <a:r>
              <a:rPr lang="ru-RU" sz="1800" dirty="0" smtClean="0">
                <a:latin typeface="Times New Roman" pitchFamily="18" charset="0"/>
              </a:rPr>
              <a:t>. – СПб., 2008.</a:t>
            </a:r>
            <a:endParaRPr lang="ru-RU" sz="18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7167"/>
            <a:ext cx="7772400" cy="7858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38" y="1500174"/>
            <a:ext cx="7072362" cy="4500594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БЛАГОДАРЮ </a:t>
            </a:r>
          </a:p>
          <a:p>
            <a:pPr marL="514350" indent="-514350"/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ЗА ВНИМАНИЕ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ablon-00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shablon-002</Template>
  <TotalTime>526</TotalTime>
  <Words>3269</Words>
  <Application>Microsoft Office PowerPoint</Application>
  <PresentationFormat>Экран (4:3)</PresentationFormat>
  <Paragraphs>436</Paragraphs>
  <Slides>91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shablon-002</vt:lpstr>
      <vt:lpstr>Презентация PowerPoint</vt:lpstr>
      <vt:lpstr>Дети, испытывающие трудности в обучении</vt:lpstr>
      <vt:lpstr> </vt:lpstr>
      <vt:lpstr>Распространенность ЗПР</vt:lpstr>
      <vt:lpstr>Задержка психического развития - это нарушение нормального темпа психического развития, в результате чего ребенок, достигший школьного возраста, продолжает оставаться в кругу дошкольных, игровых интересов.  </vt:lpstr>
      <vt:lpstr>Психолого-педагогические особенности, свойственные детям с ЗПР</vt:lpstr>
      <vt:lpstr>Презентация PowerPoint</vt:lpstr>
      <vt:lpstr>Дифференциальная диагностика ЗПР и УО</vt:lpstr>
      <vt:lpstr>Дифференциальная диагностика ЗПР и УО</vt:lpstr>
      <vt:lpstr>Дифференциальная диагностика ЗПР И УО</vt:lpstr>
      <vt:lpstr>Дифференциальная диагностика ЗПР и УО</vt:lpstr>
      <vt:lpstr>Дифференциальная диагностика ЗПР И УО</vt:lpstr>
      <vt:lpstr>Дифференциальная диагностика ЗПР и УО</vt:lpstr>
      <vt:lpstr>Дифференциальная диагностика ЗПР и УО</vt:lpstr>
      <vt:lpstr>Дифференциальная диагностика ЗПР и УО</vt:lpstr>
      <vt:lpstr>Дифференциальная диагностика ЗПР и УО</vt:lpstr>
      <vt:lpstr>Участники коррекционно-развивающего процесса</vt:lpstr>
      <vt:lpstr>Направления коррекционно-развивающей работы с детьми с ЗПР</vt:lpstr>
      <vt:lpstr>Направления и задачи психолого-педагогической  коррекции  детей с различными  формами ЗПР</vt:lpstr>
      <vt:lpstr>Презентация PowerPoint</vt:lpstr>
      <vt:lpstr>  </vt:lpstr>
      <vt:lpstr>Организация обучения</vt:lpstr>
      <vt:lpstr>Организация обучения</vt:lpstr>
      <vt:lpstr>Помощь педагога на уроке </vt:lpstr>
      <vt:lpstr>Особые методы подачи материала </vt:lpstr>
      <vt:lpstr>Подача учебного материала </vt:lpstr>
      <vt:lpstr>Основные направления коррекционной работы</vt:lpstr>
      <vt:lpstr>1. Методы формирования мотивации познавательной деятельности</vt:lpstr>
      <vt:lpstr>Методы формирования мотивации познавательной деятельности</vt:lpstr>
      <vt:lpstr>Приемы работы по формированию навыков регуляции и самоконтроля</vt:lpstr>
      <vt:lpstr>Упражнения для развития навыков самоконтроля у детей</vt:lpstr>
      <vt:lpstr>Упражнения для развития навыков самоконтроля  </vt:lpstr>
      <vt:lpstr>Упражнения для развития навыков самоконтроля </vt:lpstr>
      <vt:lpstr> </vt:lpstr>
      <vt:lpstr> </vt:lpstr>
      <vt:lpstr>  Последовательность работы по формированию контроля  на учебном материале</vt:lpstr>
      <vt:lpstr>2.Развитие пространственной ориентации,   анализа и синтеза. </vt:lpstr>
      <vt:lpstr> </vt:lpstr>
      <vt:lpstr> </vt:lpstr>
      <vt:lpstr> </vt:lpstr>
      <vt:lpstr> </vt:lpstr>
      <vt:lpstr> </vt:lpstr>
      <vt:lpstr>3.Развитие зрительного восприятия и зрительной памяти, зрительного анализа и синтеза. </vt:lpstr>
      <vt:lpstr> </vt:lpstr>
      <vt:lpstr> </vt:lpstr>
      <vt:lpstr> 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Развитие зрительного внимания </vt:lpstr>
      <vt:lpstr>Презентация PowerPoint</vt:lpstr>
      <vt:lpstr>Презентация PowerPoint</vt:lpstr>
      <vt:lpstr>4.Развитие основных мыслительных операций (анализа, синтеза, сравнения, классификации и др.). </vt:lpstr>
      <vt:lpstr>Развитие основных мыслительных операций (анализа, синтеза, сравнения, классификации и др.)</vt:lpstr>
      <vt:lpstr>Развитие основных мыслительных операций (анализа, синтеза, сравнения, классификации и др.)</vt:lpstr>
      <vt:lpstr>Развитие основных мыслительных операций (анализа, синтеза, сравнения, классификации и др.)</vt:lpstr>
      <vt:lpstr>Презентация PowerPoint</vt:lpstr>
      <vt:lpstr>Презентация PowerPoint</vt:lpstr>
      <vt:lpstr>Презентация PowerPoint</vt:lpstr>
      <vt:lpstr>5.Развитие слухового восприятия и внимания, фонематического слуха и слухоречевой памяти</vt:lpstr>
      <vt:lpstr>Специфика обучения детей с ЗПР на уроках русского языка</vt:lpstr>
      <vt:lpstr>Презентация PowerPoint</vt:lpstr>
      <vt:lpstr>Презентация PowerPoint</vt:lpstr>
      <vt:lpstr>При отработке этой орфограммы можно прибегнуть к помощи рисунков-ассоциограмм. </vt:lpstr>
      <vt:lpstr>Стихотворения, которые помогут запомнить орфографические правила и исключения из них: </vt:lpstr>
      <vt:lpstr>Презентация PowerPoint</vt:lpstr>
      <vt:lpstr> Мнемонические рифмовки для запоминания правильной постановки ударения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над ошибками с заполнением таблицы</vt:lpstr>
      <vt:lpstr>Презентация PowerPoint</vt:lpstr>
      <vt:lpstr>Правило написания текста</vt:lpstr>
      <vt:lpstr>Специфика обучения детей с ЗПР математике</vt:lpstr>
      <vt:lpstr>Специфика обучения детей с ЗПР математике</vt:lpstr>
      <vt:lpstr>Компенсация ЗПР </vt:lpstr>
      <vt:lpstr>Возможности компенсации детей с ЗПР </vt:lpstr>
      <vt:lpstr>Рекомендуемая литература</vt:lpstr>
      <vt:lpstr>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Алёнка</cp:lastModifiedBy>
  <cp:revision>55</cp:revision>
  <dcterms:created xsi:type="dcterms:W3CDTF">2017-01-15T07:33:44Z</dcterms:created>
  <dcterms:modified xsi:type="dcterms:W3CDTF">2017-01-17T09:11:15Z</dcterms:modified>
</cp:coreProperties>
</file>