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EF6A6-24E9-443C-9071-C0AFEDD8075F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C6B40-2AB0-4C47-BB9D-957125EF6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260648"/>
            <a:ext cx="3111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Новые варианты Задание №7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548680"/>
          <a:ext cx="8064896" cy="5224136"/>
        </p:xfrm>
        <a:graphic>
          <a:graphicData uri="http://schemas.openxmlformats.org/drawingml/2006/table">
            <a:tbl>
              <a:tblPr/>
              <a:tblGrid>
                <a:gridCol w="3077564"/>
                <a:gridCol w="4987332"/>
              </a:tblGrid>
              <a:tr h="216023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ГРАММАТИЧЕСКИЕ ОШИБКИ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u="none" strike="noStrik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ПРЕДЛОЖЕНИЯ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А) нарушение в построении предложения с причастным оборотом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Роман, лишённый хронологической ясности и который читается на одном дыхании требовал размышлений. 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7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Б) ошибка в построении сложного предложения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Александр Солженицын открыл миру весь ужас советских лагерей и пишет произведение «Архипелаг ГУЛАГ». 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4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 Сравнивая пьесу «Дни Турбиных» и роман «Белая гвардия», понимаешь, что насколько сильно в пьесе писатель отошёл от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романа. 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Г) нарушение связи между подлежащим и сказуемым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4) Акцентрация внимания читателя на появлении луны или солнца подчёркивает вневременной характер происходящих со-</a:t>
                      </a:r>
                      <a:b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бытий в романе. 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Д) нарушение видовременной соотнесенности глагольных форм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5) Поэтесса хотела рассказать не только о своих страданиях, а также о безвинных страданиях множества людей в годы ста-</a:t>
                      </a:r>
                      <a:b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линщины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17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6) В романе Булгакова «Мастере и Маргарите» события происходят в страстную неделю накануне Пасхи.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495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7) По приезду в Москву писатель остановился в доме дяди, ставшего прототипом профессора Преображенского.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8) Те, кто читает роман «Мастер и Маргарита», замечает соответствие между героями.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17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9) Драматическая тема судьбы творческого человека развёрнута М.А. Булгаковым в «Мольере». </a:t>
                      </a:r>
                    </a:p>
                  </a:txBody>
                  <a:tcPr marL="53163" marR="531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9592" y="6237312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4 3 6 8 2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90880"/>
            <a:ext cx="741682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ГРАММАТИЧЕСКИЕ ОШИБКИ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неправильное употребление падежной формы существительного с предлогом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неправильное употребление имени числительного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В)нарушение видовременной соотнесённости глагольных форм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нарушение связи между подлежащим и сказуемым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ошибка в построении предложения с однородными членами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536" y="1893770"/>
            <a:ext cx="820891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Организм человека, в котором работают сложные биохимические механизмы, требуют ежедневного поступления необходимых питательных веществ.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Я не заметил, был ли кто-нибудь ещё так расстроен, как она.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3.Согласно плана операции, мне было поручено уничтожить засевшего снайпера на дереве.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4.Отец мальчика как-то сходил было на капустники, и он рассказывает сыну, что там много зайцев.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5.Мы взяли с собой нехитрую еду: вымоченная накануне в молоке просоленная рыба, вареная картошка, маринованные огурцы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истории создания Третьяковской галереи рассказывает Л. Волконский в книге «Лицо времени».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Благодаря душевности, доброте, взаимопониманию родителей в семье всегда царили мир и согласие.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Поутру обои подруги отправились в институт, чтобы пересдать экзамен.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Древнегреческий философ Платон узнал об Атлантиде от своего деда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который, в свою очередь, прослышал об этом от «мудреца мудрецов» Солона.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616530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38415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271682"/>
            <a:ext cx="79208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ГРАММАТИЧЕСКИЕ ОШИБКИ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нарушение в построении предложения с несогласованным приложением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нарушение в построении предложения с причастным оборотом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ошибка в построении сложноподчинённого  предложения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неправильное построение предложения с косвенной речью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ошибка в построении предложения с однородными членами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1969770"/>
          <a:ext cx="8136904" cy="3832860"/>
        </p:xfrm>
        <a:graphic>
          <a:graphicData uri="http://schemas.openxmlformats.org/drawingml/2006/table">
            <a:tbl>
              <a:tblPr/>
              <a:tblGrid>
                <a:gridCol w="8136904"/>
              </a:tblGrid>
              <a:tr h="3259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rPr>
                        <a:t>ПРЕДЛОЖЕНИЯ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Автор показал разных людей. Которые каждый по своему проявляли красоту и богатство внутреннего мира. 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 был Васька Пепел, сказав о Василисе, что «души у тебя нет».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марте те, кто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достиг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 лет,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участвовали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выборах Президента Российской Федерации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Орхидеи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появившись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Земле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вместе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другими цветковыми растениями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начали активно развиваться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миллионов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 назад.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энциклопедии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«Жизни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замечательных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людей» много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интересных биографий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Многие биологические процессы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в том числе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сердечнососудистые заболевания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протекают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ритме,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который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задаётся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солнечным ветром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Монастырь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стоял вдоль реки, на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довольно высоком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её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берегу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отделявшей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людей от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города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Считается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что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нотную грамоту придумал знаменитый греческий математик Пифагор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Грамоты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только получили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призёры, но и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активные участники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среди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зрителей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60932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57129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0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4" y="0"/>
          <a:ext cx="9036496" cy="6181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7280"/>
                <a:gridCol w="5329216"/>
              </a:tblGrid>
              <a:tr h="360036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ГРАММАТИЧЕСКИЕ ОШИБКИ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u="none" strike="noStrike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ПРЕДЛОЖЕНИЯ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нарушение в построении предложения с причастным оборотом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Параллельные миры в романе, пересекающихся лишь в конце произведения, живут почти самостоятельно.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Б) ошибка в построении сложного предложения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Литературоведы писали о связи биографии поэтессы с поэмой и что семнадцать месяцев в тюремных очередях породили необходимость поведать о страшных годах </a:t>
                      </a: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ежовщины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Читая роман М.А. Булгакова, понимаешь, что насколько только ему свойственно так образно, так тонко, с такой острой сатирой обнажать всю фальшь действительности.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Г) нарушение связи между подлежащим и сказуемым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4) Написав в 1925 году повесть «Собачье сердце» писатель не смог её опубликовать её ни в одном из советских изданий.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pPr algn="just"/>
                      <a:r>
                        <a:rPr lang="ru-RU" sz="1400" b="1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Д) нарушение видовременной соотнесённости глагольных форм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5) Александр Солженицын долгое время жил и работал за границей и только в 1990 году возвращается на родину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pPr algn="just"/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6) Поэма «Реквием» является как свидетельством очевидца, а также подлинным документом эпохи.</a:t>
                      </a:r>
                      <a:endParaRPr lang="ru-RU" sz="1400" b="1" dirty="0"/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7) В октябре 1928 года в газете «Известиях» появилась статья с призывом «ударить по булгаковщине».</a:t>
                      </a:r>
                      <a:endParaRPr lang="ru-RU" sz="1400" b="1" dirty="0"/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8) По окончанию гимназии М.А. Булгаков не колебался в выборе профессии и был зачислен на медицинский факультет университета Киева.</a:t>
                      </a:r>
                      <a:endParaRPr lang="ru-RU" sz="1400" b="1" dirty="0"/>
                    </a:p>
                  </a:txBody>
                  <a:tcPr/>
                </a:tc>
              </a:tr>
              <a:tr h="568863">
                <a:tc>
                  <a:txBody>
                    <a:bodyPr/>
                    <a:lstStyle/>
                    <a:p>
                      <a:endParaRPr lang="ru-RU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9) Все, кто обеспечивают победу добра над злом, соблюдают единственно возможный жизненный закон.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65852" y="6141843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13795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88638"/>
          <a:ext cx="8640960" cy="6048675"/>
        </p:xfrm>
        <a:graphic>
          <a:graphicData uri="http://schemas.openxmlformats.org/drawingml/2006/table">
            <a:tbl>
              <a:tblPr/>
              <a:tblGrid>
                <a:gridCol w="4320480"/>
                <a:gridCol w="4320480"/>
              </a:tblGrid>
              <a:tr h="205667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ГРАММАТИЧЕСКИЕ ОШИБКИ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u="none" strike="noStrike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ПРЕДЛОЖЕНИЯ</a:t>
                      </a: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61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А) нарушение в построении предложения с причастным оборотом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Запрещение пьесы «Бега» к постановке имело роковое последствие и для других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булгаковских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пьес, снятых в 1929 году с репертуара театра.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Б) ошибка в построении сложного предложения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По завершению учёбы в университете М.А. Булгаков работает врачом.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 Он любил музыку и писать стихи.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Г) нарушение связи между подлежащим и сказуемым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4) По приезде в 1921 году в Москву М.А. Булгаков опубликовал свои рассказы.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 Д) нарушение видовременной соотнесенности глагольных форм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5) Те, кто утверждают несправедливый приговор, совершают предательство. 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131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6) Поэма «Реквием» не только погружает в семейную трагедию, а также является поэтическим документом эпохи.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131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7) Обезумевшая публика от материальных благ демонстрирует, как падко на деньги современное писателю общество.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88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8) В этот тяжёлый момент М.А. Булгаков начал работу над пьесой «Мольер».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131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9) Смертельно больной М.А. Булгаков доводит свой роман до совершенства, но не успел окончить работу над ним.</a:t>
                      </a:r>
                    </a:p>
                  </a:txBody>
                  <a:tcPr marL="63944" marR="639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63093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72159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16632"/>
          <a:ext cx="8712968" cy="6304908"/>
        </p:xfrm>
        <a:graphic>
          <a:graphicData uri="http://schemas.openxmlformats.org/drawingml/2006/table">
            <a:tbl>
              <a:tblPr/>
              <a:tblGrid>
                <a:gridCol w="3556131"/>
                <a:gridCol w="5156837"/>
              </a:tblGrid>
              <a:tr h="458340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ГРАММАТИЧЕСКИЕ ОШИБКИ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ПРЕДЛОЖЕНИЯ</a:t>
                      </a:r>
                    </a:p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А) нарушение в построении предложения с причастным оборотом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20447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1) Все, кто проявляют любовь к людям и милосердие, несут в себе огонёк добра и нравственности.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99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Б) ошибка в построении сложного предложения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207645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2) А.П. Платонов описывает историческую реальность в повести «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Епифанские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 шлюзы» и создал сатирическую повесть «Город</a:t>
                      </a:r>
                      <a:b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Градов».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7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В) нарушение в построении предложения с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несогласо-ванным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 приложением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21082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3) По приезду в 1921 году в Москву М.А. Булгаков опубликовал свои рассказы.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Г) нарушение связи между подлежащим и сказуемым</a:t>
                      </a:r>
                      <a:endParaRPr lang="ru-RU" sz="1600" b="1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207645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4) Сочувствующая Маргарита </a:t>
                      </a:r>
                      <a:r>
                        <a:rPr lang="ru-RU" sz="1600" b="1" dirty="0" err="1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Фриде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 готова пожертвовать своими интересами ради её прощения.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8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+mn-lt"/>
                          <a:ea typeface="Arial Unicode MS"/>
                          <a:cs typeface="Times New Roman" pitchFamily="18" charset="0"/>
                        </a:rPr>
                        <a:t> Д) нарушение видовременной соотнесенности глагольных форм</a:t>
                      </a:r>
                      <a:endParaRPr lang="ru-RU" sz="1600" b="1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306832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5) Иосиф Бродский в этой статье исследует и рассуждает о поэзии Анны Ахматовой.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16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3071495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6) В марте 1930 года запретили «Мольера». 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495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93700" algn="just">
                        <a:lnSpc>
                          <a:spcPts val="1350"/>
                        </a:lnSpc>
                        <a:spcAft>
                          <a:spcPts val="0"/>
                        </a:spcAft>
                        <a:tabLst>
                          <a:tab pos="288925" algn="l"/>
                        </a:tabLs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7) А.С. Крюков писал о том, что каждая строка поэмы «Реквием» «не только кровоточит», а также молит «об отмщении мёртвых</a:t>
                      </a:r>
                      <a:r>
                        <a:rPr lang="ru-RU" sz="1600" b="1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».</a:t>
                      </a:r>
                    </a:p>
                    <a:p>
                      <a:pPr indent="-393700" algn="just">
                        <a:lnSpc>
                          <a:spcPts val="1350"/>
                        </a:lnSpc>
                        <a:spcAft>
                          <a:spcPts val="0"/>
                        </a:spcAft>
                        <a:tabLst>
                          <a:tab pos="288925" algn="l"/>
                        </a:tabLst>
                      </a:pPr>
                      <a:endParaRPr lang="ru-RU" sz="1600" b="1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579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3074670" algn="l"/>
                        </a:tabLs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8) Размышляя над повестью «Роковые яйца», понимаешь, что насколько серьёзна главная идея произведения: под красным лучом здесь подразумевалась социалистическая революция, совершённая под лозунгом построения лучшего будущего, но на поверку принесшая народу террор и диктатуру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lnSpc>
                          <a:spcPts val="1370"/>
                        </a:lnSpc>
                        <a:spcAft>
                          <a:spcPts val="0"/>
                        </a:spcAft>
                        <a:tabLst>
                          <a:tab pos="3074670" algn="l"/>
                        </a:tabLst>
                      </a:pPr>
                      <a:endParaRPr lang="ru-RU" sz="1600" b="1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832">
                <a:tc>
                  <a:txBody>
                    <a:bodyPr/>
                    <a:lstStyle/>
                    <a:p>
                      <a:pPr indent="-381000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93700" algn="just">
                        <a:lnSpc>
                          <a:spcPts val="1350"/>
                        </a:lnSpc>
                        <a:spcAft>
                          <a:spcPts val="0"/>
                        </a:spcAft>
                        <a:tabLst>
                          <a:tab pos="288925" algn="l"/>
                        </a:tabLs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 pitchFamily="18" charset="0"/>
                        </a:rPr>
                        <a:t>9) После статьи в газете «Правде» был снят с репертуара спектакль «Мольер», сыгранный всего семь раз</a:t>
                      </a:r>
                    </a:p>
                  </a:txBody>
                  <a:tcPr marL="61616" marR="616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63093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4 8 912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332655"/>
          <a:ext cx="8784976" cy="5703030"/>
        </p:xfrm>
        <a:graphic>
          <a:graphicData uri="http://schemas.openxmlformats.org/drawingml/2006/table">
            <a:tbl>
              <a:tblPr/>
              <a:tblGrid>
                <a:gridCol w="4392488"/>
                <a:gridCol w="4392488"/>
              </a:tblGrid>
              <a:tr h="1910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ГРАММАТИЧЕСКИЕ ОШИБКИ</a:t>
                      </a:r>
                      <a:endParaRPr lang="ru-RU" sz="1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ПРЕДЛОЖЕНИЯ</a:t>
                      </a:r>
                      <a:endParaRPr lang="ru-RU" sz="1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А) нарушение в построении предложения с причастным оборотом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1) Важным ключом к раскрытию смысла романа является и авторская ирония, раскрывающую не только характеры основных персонажей, но и идейную нагрузку романа.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2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Б) ошибка в построении сложного предложения</a:t>
                      </a:r>
                      <a:endParaRPr lang="ru-RU" sz="1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2) Обращаясь к теме «маленького человека» невозможно не отметить, что, насколько яркой была повесть Н.М. Карамзина «Бедная Лиза», открывшая мир «маленьких людей».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2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В) нарушение в построении предложения с несогласованным приложением</a:t>
                      </a:r>
                      <a:endParaRPr lang="ru-RU" sz="1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3) В фабулу романа включены факты, не только не соответствующие действительности, а также воспринимаемые как просто нелепые.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2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Г) нарушение связи между подлежащим и сказуемым</a:t>
                      </a:r>
                      <a:endParaRPr lang="ru-RU" sz="1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4) М. Горький в пьесе «На дне» показывал людей, сломленных жизнью, и раскрывает их внутренний мир преимущественно из разговоров.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Д) нарушение видовременной соотнесенности глагольных форм</a:t>
                      </a:r>
                      <a:endParaRPr lang="ru-RU" sz="1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5) В романе «Мастере и Маргарите» изображён человек, не отдавший свой талант в услужение Системе.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6) Те, кто уверен во власти человека, не может поручиться за завтрашний день.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7) Стараясь убедить читателей, автору не всегда это удаётся.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8) По приезду в Петербург она поняла, что устроить свидание с сыном будет трудно.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9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ea typeface="Arial Unicode MS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 Unicode MS"/>
                          <a:cs typeface="Times New Roman" pitchFamily="18" charset="0"/>
                        </a:rPr>
                        <a:t>9) Преподаватели научат ребят разбираться и привьют им любовь к поэзии, живописи, музыке.</a:t>
                      </a:r>
                      <a:endParaRPr lang="ru-RU" sz="1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659" marR="50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61653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12564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188640"/>
          <a:ext cx="8064896" cy="1872208"/>
        </p:xfrm>
        <a:graphic>
          <a:graphicData uri="http://schemas.openxmlformats.org/drawingml/2006/table">
            <a:tbl>
              <a:tblPr/>
              <a:tblGrid>
                <a:gridCol w="8064896"/>
              </a:tblGrid>
              <a:tr h="187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ГРАММАТИЧЕСКИЕ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ОШИБКИ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неправильное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употребление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падежной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формы существительного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предлогом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ошибка в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построении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сложного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предложения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В)   ошибка в построении предложения с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однородными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членами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Г) нарушение связи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между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подлежащим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сказуемым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Д) нарушение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видовременной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соотнесённости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глагольных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1882207"/>
            <a:ext cx="8352928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1.Говоря о Пушкине, критик нашёл очень точные слова.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2.Все, кто читал романы И.С.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Тургенева, почувствовал, вероятно,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силу его художественного таланта.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3.Молодой человек следил за поездом,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убегающим в даль степей.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4.Вследствие неблагоприятным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погодным условиям урожайность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овощей несколько уменьшилась.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5.Кремом «Софья» пользуются несколько раз в год для профилактики отёчности ног.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6.Перед обсуждением проекта все поглядывают и ищут будущих сторонников и оппонентов.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7.Когда тяжёлый бой уже закончился, но кое-где ещё слышны были отдельные выстрелы.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8.Закончив приготовления, он решил проверить всё заново.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Когда мальчик увидел безобидную лесну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 природу, он просто наслаждался пейзажем, красотой лесной природы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638132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47629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04665"/>
            <a:ext cx="8281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ГРАММАТИЧЕСКИЕ ОШИБКИ</a:t>
            </a:r>
          </a:p>
          <a:p>
            <a:r>
              <a:rPr lang="ru-RU" b="1" dirty="0"/>
              <a:t>А) </a:t>
            </a:r>
            <a:r>
              <a:rPr lang="ru-RU" b="1" dirty="0" smtClean="0"/>
              <a:t>ошибка </a:t>
            </a:r>
            <a:r>
              <a:rPr lang="ru-RU" b="1" dirty="0"/>
              <a:t>в </a:t>
            </a:r>
            <a:r>
              <a:rPr lang="ru-RU" b="1" dirty="0" smtClean="0"/>
              <a:t>построении предложения </a:t>
            </a:r>
            <a:r>
              <a:rPr lang="ru-RU" b="1" dirty="0"/>
              <a:t>с </a:t>
            </a:r>
            <a:r>
              <a:rPr lang="ru-RU" b="1" dirty="0" smtClean="0"/>
              <a:t>однородными членами</a:t>
            </a:r>
            <a:endParaRPr lang="ru-RU" b="1" dirty="0"/>
          </a:p>
          <a:p>
            <a:r>
              <a:rPr lang="ru-RU" b="1" dirty="0"/>
              <a:t>Б) </a:t>
            </a:r>
            <a:r>
              <a:rPr lang="ru-RU" b="1" dirty="0" smtClean="0"/>
              <a:t>нарушение </a:t>
            </a:r>
            <a:r>
              <a:rPr lang="ru-RU" b="1" dirty="0"/>
              <a:t>связи между </a:t>
            </a:r>
            <a:r>
              <a:rPr lang="ru-RU" b="1" dirty="0" smtClean="0"/>
              <a:t>подлежащим </a:t>
            </a:r>
            <a:r>
              <a:rPr lang="ru-RU" b="1" dirty="0"/>
              <a:t>и </a:t>
            </a:r>
            <a:r>
              <a:rPr lang="ru-RU" b="1" dirty="0" smtClean="0"/>
              <a:t>сказуемым</a:t>
            </a:r>
            <a:endParaRPr lang="ru-RU" b="1" dirty="0"/>
          </a:p>
          <a:p>
            <a:r>
              <a:rPr lang="ru-RU" b="1" dirty="0"/>
              <a:t>В) </a:t>
            </a:r>
            <a:r>
              <a:rPr lang="ru-RU" b="1" dirty="0" smtClean="0"/>
              <a:t>неправильное построение предложения </a:t>
            </a:r>
            <a:r>
              <a:rPr lang="ru-RU" b="1" dirty="0"/>
              <a:t>с </a:t>
            </a:r>
            <a:r>
              <a:rPr lang="ru-RU" b="1" dirty="0" smtClean="0"/>
              <a:t>косвенной </a:t>
            </a:r>
            <a:r>
              <a:rPr lang="ru-RU" b="1" dirty="0"/>
              <a:t>речью</a:t>
            </a:r>
          </a:p>
          <a:p>
            <a:r>
              <a:rPr lang="ru-RU" b="1" dirty="0"/>
              <a:t>Г) </a:t>
            </a:r>
            <a:r>
              <a:rPr lang="ru-RU" b="1" dirty="0" smtClean="0"/>
              <a:t>нарушение видовременной соотнесённости глагольных </a:t>
            </a:r>
            <a:r>
              <a:rPr lang="ru-RU" b="1" dirty="0"/>
              <a:t>форм</a:t>
            </a:r>
          </a:p>
          <a:p>
            <a:r>
              <a:rPr lang="ru-RU" b="1" dirty="0"/>
              <a:t>Д) </a:t>
            </a:r>
            <a:r>
              <a:rPr lang="ru-RU" b="1" dirty="0" smtClean="0"/>
              <a:t>ошибка </a:t>
            </a:r>
            <a:r>
              <a:rPr lang="ru-RU" b="1" dirty="0"/>
              <a:t>в </a:t>
            </a:r>
            <a:r>
              <a:rPr lang="ru-RU" b="1" dirty="0" smtClean="0"/>
              <a:t>употреблении </a:t>
            </a:r>
            <a:r>
              <a:rPr lang="ru-RU" b="1" dirty="0"/>
              <a:t>имени </a:t>
            </a:r>
            <a:r>
              <a:rPr lang="ru-RU" b="1" dirty="0" smtClean="0"/>
              <a:t>числительного</a:t>
            </a:r>
            <a:endParaRPr lang="ru-RU" b="1" dirty="0"/>
          </a:p>
          <a:p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132856"/>
            <a:ext cx="85689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ПРЕДЛОЖЕНИЯ</a:t>
            </a:r>
          </a:p>
          <a:p>
            <a:r>
              <a:rPr lang="ru-RU" sz="1600" dirty="0"/>
              <a:t>1</a:t>
            </a:r>
            <a:r>
              <a:rPr lang="ru-RU" sz="1600" b="1" dirty="0"/>
              <a:t>) Кто бы ни </a:t>
            </a:r>
            <a:r>
              <a:rPr lang="ru-RU" sz="1600" b="1" dirty="0" smtClean="0"/>
              <a:t>изучал биографию Пушкина</a:t>
            </a:r>
            <a:r>
              <a:rPr lang="ru-RU" sz="1600" b="1" dirty="0"/>
              <a:t>, </a:t>
            </a:r>
            <a:r>
              <a:rPr lang="ru-RU" sz="1600" b="1" dirty="0" smtClean="0"/>
              <a:t>подчёркивал</a:t>
            </a:r>
            <a:r>
              <a:rPr lang="ru-RU" sz="1600" b="1" dirty="0"/>
              <a:t>, что его </a:t>
            </a:r>
            <a:r>
              <a:rPr lang="ru-RU" sz="1600" b="1" dirty="0" err="1" smtClean="0"/>
              <a:t>поэтичский</a:t>
            </a:r>
            <a:r>
              <a:rPr lang="ru-RU" sz="1600" b="1" dirty="0" smtClean="0"/>
              <a:t> талант необычайно расцветал </a:t>
            </a:r>
            <a:r>
              <a:rPr lang="ru-RU" sz="1600" b="1" dirty="0"/>
              <a:t>в </a:t>
            </a:r>
            <a:r>
              <a:rPr lang="ru-RU" sz="1600" b="1" dirty="0" smtClean="0"/>
              <a:t>осеннюю </a:t>
            </a:r>
            <a:r>
              <a:rPr lang="ru-RU" sz="1600" b="1" dirty="0"/>
              <a:t>пору.</a:t>
            </a:r>
          </a:p>
          <a:p>
            <a:r>
              <a:rPr lang="ru-RU" sz="1600" b="1" dirty="0"/>
              <a:t>2) </a:t>
            </a:r>
            <a:r>
              <a:rPr lang="ru-RU" sz="1600" b="1" dirty="0" smtClean="0"/>
              <a:t>Поутру </a:t>
            </a:r>
            <a:r>
              <a:rPr lang="ru-RU" sz="1600" b="1" dirty="0"/>
              <a:t>обои </a:t>
            </a:r>
            <a:r>
              <a:rPr lang="ru-RU" sz="1600" b="1" dirty="0" smtClean="0"/>
              <a:t>подруги отправились </a:t>
            </a:r>
            <a:r>
              <a:rPr lang="ru-RU" sz="1600" b="1" dirty="0"/>
              <a:t>в </a:t>
            </a:r>
            <a:r>
              <a:rPr lang="ru-RU" sz="1600" b="1" dirty="0" smtClean="0"/>
              <a:t>институт</a:t>
            </a:r>
            <a:r>
              <a:rPr lang="ru-RU" sz="1600" b="1" dirty="0"/>
              <a:t>, чтобы </a:t>
            </a:r>
            <a:r>
              <a:rPr lang="ru-RU" sz="1600" b="1" dirty="0" smtClean="0"/>
              <a:t>пересдать экзамен</a:t>
            </a:r>
            <a:r>
              <a:rPr lang="ru-RU" sz="1600" b="1" dirty="0"/>
              <a:t>.</a:t>
            </a:r>
          </a:p>
          <a:p>
            <a:r>
              <a:rPr lang="ru-RU" sz="1600" b="1" dirty="0"/>
              <a:t>3) В одном из </a:t>
            </a:r>
            <a:r>
              <a:rPr lang="ru-RU" sz="1600" b="1" dirty="0" smtClean="0"/>
              <a:t>старинных </a:t>
            </a:r>
            <a:r>
              <a:rPr lang="ru-RU" sz="1600" b="1" dirty="0"/>
              <a:t>домов, </a:t>
            </a:r>
            <a:r>
              <a:rPr lang="ru-RU" sz="1600" b="1" dirty="0" smtClean="0"/>
              <a:t>сохранившихся </a:t>
            </a:r>
            <a:r>
              <a:rPr lang="ru-RU" sz="1600" b="1" dirty="0"/>
              <a:t>в </a:t>
            </a:r>
            <a:r>
              <a:rPr lang="ru-RU" sz="1600" b="1" dirty="0" smtClean="0"/>
              <a:t>центре Москвы</a:t>
            </a:r>
            <a:r>
              <a:rPr lang="ru-RU" sz="1600" b="1" dirty="0"/>
              <a:t>, </a:t>
            </a:r>
            <a:r>
              <a:rPr lang="ru-RU" sz="1600" b="1" dirty="0" smtClean="0"/>
              <a:t>бывали великие русские </a:t>
            </a:r>
            <a:r>
              <a:rPr lang="ru-RU" sz="1600" b="1" dirty="0"/>
              <a:t>поэты и </a:t>
            </a:r>
            <a:r>
              <a:rPr lang="ru-RU" sz="1600" b="1" dirty="0" smtClean="0"/>
              <a:t>писатели</a:t>
            </a:r>
            <a:r>
              <a:rPr lang="ru-RU" sz="1600" b="1" dirty="0"/>
              <a:t>, </a:t>
            </a:r>
            <a:r>
              <a:rPr lang="ru-RU" sz="1600" b="1" dirty="0" smtClean="0"/>
              <a:t>композиторы </a:t>
            </a:r>
            <a:r>
              <a:rPr lang="ru-RU" sz="1600" b="1" dirty="0"/>
              <a:t>и </a:t>
            </a:r>
            <a:r>
              <a:rPr lang="ru-RU" sz="1600" b="1" dirty="0" smtClean="0"/>
              <a:t>художники</a:t>
            </a:r>
            <a:r>
              <a:rPr lang="ru-RU" sz="1600" b="1" dirty="0"/>
              <a:t>.</a:t>
            </a:r>
          </a:p>
          <a:p>
            <a:r>
              <a:rPr lang="ru-RU" sz="1600" b="1" dirty="0"/>
              <a:t>4) </a:t>
            </a:r>
            <a:r>
              <a:rPr lang="ru-RU" sz="1600" b="1" dirty="0" smtClean="0"/>
              <a:t>Организм человека</a:t>
            </a:r>
            <a:r>
              <a:rPr lang="ru-RU" sz="1600" b="1" dirty="0"/>
              <a:t>, в </a:t>
            </a:r>
            <a:r>
              <a:rPr lang="ru-RU" sz="1600" b="1" dirty="0" smtClean="0"/>
              <a:t>котором работают сложные биохимические механизмы</a:t>
            </a:r>
            <a:r>
              <a:rPr lang="ru-RU" sz="1600" b="1" dirty="0"/>
              <a:t>, </a:t>
            </a:r>
            <a:r>
              <a:rPr lang="ru-RU" sz="1600" b="1" dirty="0" smtClean="0"/>
              <a:t>требуют ежедневного поступления необходимых питательных веществ</a:t>
            </a:r>
            <a:r>
              <a:rPr lang="ru-RU" sz="1600" b="1" dirty="0"/>
              <a:t>.</a:t>
            </a:r>
          </a:p>
          <a:p>
            <a:r>
              <a:rPr lang="ru-RU" sz="1600" b="1" dirty="0"/>
              <a:t>5)  Плохо </a:t>
            </a:r>
            <a:r>
              <a:rPr lang="ru-RU" sz="1600" b="1" dirty="0" smtClean="0"/>
              <a:t>выраженная </a:t>
            </a:r>
            <a:r>
              <a:rPr lang="ru-RU" sz="1600" b="1" dirty="0"/>
              <a:t>мысль — это </a:t>
            </a:r>
            <a:r>
              <a:rPr lang="ru-RU" sz="1600" b="1" dirty="0" smtClean="0"/>
              <a:t>леность </a:t>
            </a:r>
            <a:r>
              <a:rPr lang="ru-RU" sz="1600" b="1" dirty="0"/>
              <a:t>не </a:t>
            </a:r>
            <a:r>
              <a:rPr lang="ru-RU" sz="1600" b="1" dirty="0" smtClean="0"/>
              <a:t>только речевых усилий</a:t>
            </a:r>
            <a:r>
              <a:rPr lang="ru-RU" sz="1600" b="1" dirty="0"/>
              <a:t>, а также </a:t>
            </a:r>
            <a:r>
              <a:rPr lang="ru-RU" sz="1600" b="1" dirty="0" smtClean="0"/>
              <a:t>леность </a:t>
            </a:r>
            <a:r>
              <a:rPr lang="ru-RU" sz="1600" b="1" dirty="0"/>
              <a:t>мысли.</a:t>
            </a:r>
          </a:p>
          <a:p>
            <a:r>
              <a:rPr lang="ru-RU" sz="1600" b="1" dirty="0"/>
              <a:t>6) </a:t>
            </a:r>
            <a:r>
              <a:rPr lang="ru-RU" sz="1600" b="1" dirty="0" smtClean="0"/>
              <a:t>Древнегре­ческий философ Платон </a:t>
            </a:r>
            <a:r>
              <a:rPr lang="ru-RU" sz="1600" b="1" dirty="0"/>
              <a:t>узнал об </a:t>
            </a:r>
            <a:r>
              <a:rPr lang="ru-RU" sz="1600" b="1" dirty="0" smtClean="0"/>
              <a:t>Атлантиде </a:t>
            </a:r>
            <a:r>
              <a:rPr lang="ru-RU" sz="1600" b="1" dirty="0"/>
              <a:t>от </a:t>
            </a:r>
            <a:r>
              <a:rPr lang="ru-RU" sz="1600" b="1" dirty="0" smtClean="0"/>
              <a:t>своего </a:t>
            </a:r>
            <a:r>
              <a:rPr lang="ru-RU" sz="1600" b="1" dirty="0"/>
              <a:t>деда </a:t>
            </a:r>
            <a:r>
              <a:rPr lang="ru-RU" sz="1600" b="1" dirty="0" err="1" smtClean="0"/>
              <a:t>Крития</a:t>
            </a:r>
            <a:r>
              <a:rPr lang="ru-RU" sz="1600" b="1" dirty="0"/>
              <a:t>, </a:t>
            </a:r>
            <a:r>
              <a:rPr lang="ru-RU" sz="1600" b="1" dirty="0" smtClean="0"/>
              <a:t>который</a:t>
            </a:r>
            <a:r>
              <a:rPr lang="ru-RU" sz="1600" b="1" dirty="0"/>
              <a:t>, в свою </a:t>
            </a:r>
            <a:r>
              <a:rPr lang="ru-RU" sz="1600" b="1" dirty="0" smtClean="0"/>
              <a:t>очередь</a:t>
            </a:r>
            <a:r>
              <a:rPr lang="ru-RU" sz="1600" b="1" dirty="0"/>
              <a:t>, </a:t>
            </a:r>
            <a:r>
              <a:rPr lang="ru-RU" sz="1600" b="1" dirty="0" smtClean="0"/>
              <a:t>прослышал </a:t>
            </a:r>
            <a:r>
              <a:rPr lang="ru-RU" sz="1600" b="1" dirty="0"/>
              <a:t>об этом от «</a:t>
            </a:r>
            <a:r>
              <a:rPr lang="ru-RU" sz="1600" b="1" dirty="0" smtClean="0"/>
              <a:t>мудреца мудрецов</a:t>
            </a:r>
            <a:r>
              <a:rPr lang="ru-RU" sz="1600" b="1" dirty="0"/>
              <a:t>» </a:t>
            </a:r>
            <a:r>
              <a:rPr lang="ru-RU" sz="1600" b="1" dirty="0" smtClean="0"/>
              <a:t>Солона</a:t>
            </a:r>
            <a:r>
              <a:rPr lang="ru-RU" sz="1600" b="1" dirty="0"/>
              <a:t>.</a:t>
            </a:r>
          </a:p>
          <a:p>
            <a:r>
              <a:rPr lang="ru-RU" sz="1600" b="1" dirty="0"/>
              <a:t>7) </a:t>
            </a:r>
            <a:r>
              <a:rPr lang="ru-RU" sz="1600" b="1" dirty="0" smtClean="0"/>
              <a:t>Незнако­мец спросил </a:t>
            </a:r>
            <a:r>
              <a:rPr lang="ru-RU" sz="1600" b="1" dirty="0"/>
              <a:t>у </a:t>
            </a:r>
            <a:r>
              <a:rPr lang="ru-RU" sz="1600" b="1" dirty="0" smtClean="0"/>
              <a:t>прохожего</a:t>
            </a:r>
            <a:r>
              <a:rPr lang="ru-RU" sz="1600" b="1" dirty="0"/>
              <a:t>, «как мне </a:t>
            </a:r>
            <a:r>
              <a:rPr lang="ru-RU" sz="1600" b="1" dirty="0" smtClean="0"/>
              <a:t>добраться </a:t>
            </a:r>
            <a:r>
              <a:rPr lang="ru-RU" sz="1600" b="1" dirty="0"/>
              <a:t>к </a:t>
            </a:r>
            <a:r>
              <a:rPr lang="ru-RU" sz="1600" b="1" dirty="0" smtClean="0"/>
              <a:t>вокзалу</a:t>
            </a:r>
            <a:r>
              <a:rPr lang="ru-RU" sz="1600" b="1" dirty="0"/>
              <a:t>.»</a:t>
            </a:r>
          </a:p>
          <a:p>
            <a:r>
              <a:rPr lang="ru-RU" sz="1600" b="1" dirty="0"/>
              <a:t>8) Артём очень любит </a:t>
            </a:r>
            <a:r>
              <a:rPr lang="ru-RU" sz="1600" b="1" dirty="0" smtClean="0"/>
              <a:t>своего четвероногого </a:t>
            </a:r>
            <a:r>
              <a:rPr lang="ru-RU" sz="1600" b="1" dirty="0"/>
              <a:t>друга, </a:t>
            </a:r>
            <a:r>
              <a:rPr lang="ru-RU" sz="1600" b="1" dirty="0" smtClean="0"/>
              <a:t>появившегося </a:t>
            </a:r>
            <a:r>
              <a:rPr lang="ru-RU" sz="1600" b="1" dirty="0"/>
              <a:t>в его жизни столь </a:t>
            </a:r>
            <a:r>
              <a:rPr lang="ru-RU" sz="1600" b="1" dirty="0" smtClean="0"/>
              <a:t>загадоч­ным образом</a:t>
            </a:r>
            <a:r>
              <a:rPr lang="ru-RU" sz="1600" b="1" dirty="0"/>
              <a:t>, и </a:t>
            </a:r>
            <a:r>
              <a:rPr lang="ru-RU" sz="1600" b="1" dirty="0" smtClean="0"/>
              <a:t>позаботится </a:t>
            </a:r>
            <a:r>
              <a:rPr lang="ru-RU" sz="1600" b="1" dirty="0"/>
              <a:t>о </a:t>
            </a:r>
            <a:r>
              <a:rPr lang="ru-RU" sz="1600" b="1" dirty="0" smtClean="0"/>
              <a:t>нём.</a:t>
            </a:r>
          </a:p>
          <a:p>
            <a:r>
              <a:rPr lang="ru-RU" sz="1600" b="1" dirty="0" smtClean="0"/>
              <a:t>9)</a:t>
            </a:r>
            <a:r>
              <a:rPr lang="ru-RU" sz="1600" b="1" dirty="0"/>
              <a:t> 9) Пьеса </a:t>
            </a:r>
            <a:r>
              <a:rPr lang="ru-RU" sz="1600" b="1" dirty="0" smtClean="0"/>
              <a:t>Горького </a:t>
            </a:r>
            <a:r>
              <a:rPr lang="ru-RU" sz="1600" b="1" dirty="0"/>
              <a:t>«На дне», </a:t>
            </a:r>
            <a:r>
              <a:rPr lang="ru-RU" sz="1600" b="1" dirty="0" smtClean="0"/>
              <a:t>которая </a:t>
            </a:r>
            <a:r>
              <a:rPr lang="ru-RU" sz="1600" b="1" dirty="0"/>
              <a:t>была </a:t>
            </a:r>
            <a:r>
              <a:rPr lang="ru-RU" sz="1600" b="1" dirty="0" smtClean="0"/>
              <a:t>написана </a:t>
            </a:r>
            <a:r>
              <a:rPr lang="ru-RU" sz="1600" b="1" dirty="0"/>
              <a:t>в 1902 году, </a:t>
            </a:r>
            <a:r>
              <a:rPr lang="ru-RU" sz="1600" b="1" dirty="0" smtClean="0"/>
              <a:t>изображала </a:t>
            </a:r>
            <a:r>
              <a:rPr lang="ru-RU" sz="1600" b="1" dirty="0"/>
              <a:t>жизнь «</a:t>
            </a:r>
            <a:r>
              <a:rPr lang="ru-RU" sz="1600" b="1" dirty="0" smtClean="0"/>
              <a:t>бывших </a:t>
            </a:r>
            <a:r>
              <a:rPr lang="ru-RU" sz="1600" b="1" dirty="0"/>
              <a:t>людей</a:t>
            </a:r>
            <a:r>
              <a:rPr lang="ru-RU" sz="1600" b="1" dirty="0" smtClean="0"/>
              <a:t>».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616530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54782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7544" y="184982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ГРАММАТИЧЕСКИЕ ОШИБКИ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нарушение связи между подлежащим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сказуемым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нарушение в построении предложения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причастным оборотом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ошибка в предложении с двойным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(парным) союзом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нарушение в построении предложения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деепричастным оборотом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неправильное употребление падежной</a:t>
            </a: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существительного с предлогом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79512" y="1772817"/>
            <a:ext cx="8567936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Лексика – наиболее подвижная,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изменчивая часть языка, чутко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откликающаяся на изменения во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внешней, внеязыковой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действительности.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Осознавая свои ошибки, можно найти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новые, неожиданные решения.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М. Горький в одной из своих статей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отмечает, что поэты до Пушкина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совершенно не знали народа, не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интересовались его судьбой, редко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писали о нём.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Лесной покров нашей планеты должен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состоять не только из специальных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посадок, а также из естественных лесов,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охранять которые необходимо.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В среднем в городах Европы живут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большинство всего населения: 74%, а 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некоторых странах даже 90%.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Благодаря повышения уровня сервиса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фирменных магазинах стало больше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покупателей.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7) Мечта живописца Н.М.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Ромадина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покое и гармонии воплощена в пейзаже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«Сон Андерсена».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8) Проблема обратной связи является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главной для каждого художника,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адресующем свои произведения людям.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9) Определяя значение непонятных слов,</a:t>
            </a:r>
            <a:r>
              <a:rPr lang="ru-RU" sz="16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учитывается контекст.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6237312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58496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86145"/>
            <a:ext cx="82089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ГРАММАТИЧЕСКИЕ ОШИБКИ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нарушение связи между подлежащим и сказуемым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нарушение в построении предложения с причастным оборотом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ошибка в построении предложения с однородными членами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нарушение в построении предложения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деепричастным оборотом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Д) неправильное употребление падежной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существительного с предлогом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2132856"/>
          <a:ext cx="8208912" cy="3901440"/>
        </p:xfrm>
        <a:graphic>
          <a:graphicData uri="http://schemas.openxmlformats.org/drawingml/2006/table">
            <a:tbl>
              <a:tblPr/>
              <a:tblGrid>
                <a:gridCol w="8208912"/>
              </a:tblGrid>
              <a:tr h="38351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ПРЕДЛОЖЕНИЯ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 Окончив училище, у нас было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право выбрать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себе место службы.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2) В русскую историю Е. Дашкова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вошла как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первая русская женщина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-видный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государственный деятель.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3) Настоящий успех может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быть достигнут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только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благодаря настойчивости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целеустремлённости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глубоких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знаний человека.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4) Борясь с засорением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иноязычными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словами, часто впадают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другую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крайность.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5) В жизни каждого человека бывают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успехи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а также и неудачи.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6) Некоторые животные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обладают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органами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испускающими ультразвук.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7) Многие из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путешественников,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побывавшим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Онежском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озере,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восторгались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многоглавыми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церквями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Кижей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8) В одной из литературных статей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М.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Горький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писал, что Рудин – это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отчасти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 Тургенев.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9) Многие из тех, кто читали роман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стихах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«Евгений Онегин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»,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воспринимают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Татьяну Ларину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только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романтичную барышню.</a:t>
                      </a:r>
                    </a:p>
                  </a:txBody>
                  <a:tcPr marL="65314" marR="6531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3568" y="602128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97513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2144</Words>
  <Application>Microsoft Office PowerPoint</Application>
  <PresentationFormat>Экран (4:3)</PresentationFormat>
  <Paragraphs>189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KM</dc:creator>
  <cp:lastModifiedBy>KM</cp:lastModifiedBy>
  <cp:revision>11</cp:revision>
  <dcterms:created xsi:type="dcterms:W3CDTF">2016-12-04T09:36:40Z</dcterms:created>
  <dcterms:modified xsi:type="dcterms:W3CDTF">2016-12-04T18:25:13Z</dcterms:modified>
</cp:coreProperties>
</file>