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9" r:id="rId2"/>
    <p:sldId id="269" r:id="rId3"/>
    <p:sldId id="268" r:id="rId4"/>
    <p:sldId id="258" r:id="rId5"/>
    <p:sldId id="257" r:id="rId6"/>
    <p:sldId id="272" r:id="rId7"/>
    <p:sldId id="256" r:id="rId8"/>
    <p:sldId id="273" r:id="rId9"/>
    <p:sldId id="274" r:id="rId10"/>
    <p:sldId id="275" r:id="rId11"/>
    <p:sldId id="276" r:id="rId12"/>
    <p:sldId id="281" r:id="rId13"/>
    <p:sldId id="270" r:id="rId14"/>
    <p:sldId id="271" r:id="rId15"/>
    <p:sldId id="260" r:id="rId16"/>
    <p:sldId id="261" r:id="rId17"/>
    <p:sldId id="265" r:id="rId18"/>
    <p:sldId id="263" r:id="rId19"/>
    <p:sldId id="266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12949-FEB6-4E91-9C32-38502145B521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E19FB-C80D-4059-8194-B6E8E0974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E19FB-C80D-4059-8194-B6E8E0974A1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87A6-D767-4FCD-947B-4C94F0C6AE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4A13-3ED7-4048-9F07-7BBC51FA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87A6-D767-4FCD-947B-4C94F0C6AE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4A13-3ED7-4048-9F07-7BBC51FA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87A6-D767-4FCD-947B-4C94F0C6AE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4A13-3ED7-4048-9F07-7BBC51FA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87A6-D767-4FCD-947B-4C94F0C6AE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4A13-3ED7-4048-9F07-7BBC51FA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87A6-D767-4FCD-947B-4C94F0C6AE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4A13-3ED7-4048-9F07-7BBC51FA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87A6-D767-4FCD-947B-4C94F0C6AE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4A13-3ED7-4048-9F07-7BBC51FA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87A6-D767-4FCD-947B-4C94F0C6AE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4A13-3ED7-4048-9F07-7BBC51FA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87A6-D767-4FCD-947B-4C94F0C6AE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4A13-3ED7-4048-9F07-7BBC51FA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87A6-D767-4FCD-947B-4C94F0C6AE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4A13-3ED7-4048-9F07-7BBC51FA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87A6-D767-4FCD-947B-4C94F0C6AE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4A13-3ED7-4048-9F07-7BBC51FA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587A6-D767-4FCD-947B-4C94F0C6AE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4A13-3ED7-4048-9F07-7BBC51FA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587A6-D767-4FCD-947B-4C94F0C6AEB4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C4A13-3ED7-4048-9F07-7BBC51FA05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4ege.ru/russkiy/53238-ege-2017-po-russkomu-yazyku.html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tege.info/itogovoe-sochinenie-2017/argumentyi-dlya-itogovogo-sochineniya-2017-po-proizvedeniyam-pushkina.html" TargetMode="External"/><Relationship Id="rId7" Type="http://schemas.openxmlformats.org/officeDocument/2006/relationships/hyperlink" Target="http://www.saharina.ru/ege/" TargetMode="External"/><Relationship Id="rId2" Type="http://schemas.openxmlformats.org/officeDocument/2006/relationships/hyperlink" Target="http://www.ctege.info/itogovoe-sochinenie-2017/klishe-dlya-itogovogo-sochineniya-2017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5splusom-school.ru/algoritm_napisaniya_sochineniya" TargetMode="External"/><Relationship Id="rId5" Type="http://schemas.openxmlformats.org/officeDocument/2006/relationships/hyperlink" Target="http://www.5splusom-school.ru/predmet/1/" TargetMode="External"/><Relationship Id="rId4" Type="http://schemas.openxmlformats.org/officeDocument/2006/relationships/hyperlink" Target="http://www.ctege.info/napravlenie-razum-i-chuvstvo/aforizmyi-dlya-itogovogo-sochineniya-po-napravleniyu-razum-i-chuvstvo.html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gigabaza.ru/doc/132871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tege.info/ege-po-russkomu-yazyiku/probnyiy-ege-201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ru-RU" dirty="0" smtClean="0"/>
              <a:t>ЕГЭ 2017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2017 г. планируется расширение языкового материала этого задания за счёт присоединения к этой теме обособления обращений. Следует заметить, что в качестве привлечённого в задании языкового материала может быть использован как прозаический, так и стихотворный текст. Участник экзамена 2017 г., выполняя задание 17, может встретиться с разным языковым материалом. При этом формулировка задания останется прежней.</a:t>
            </a:r>
          </a:p>
          <a:p>
            <a:r>
              <a:rPr lang="ru-RU" dirty="0" smtClean="0">
                <a:hlinkClick r:id="rId2"/>
              </a:rPr>
              <a:t>http://4ege.ru/russkiy/53238-ege-2017-po-russkomu-yazyku.html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39552" y="764704"/>
            <a:ext cx="770485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1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Выпишите индивидуально-авторский неологизм  (окказионализм)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Там, где жили свиристели,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Где качались тихо ели,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Пролетели, улетели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Стая легких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времирей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Где шумели тихо ели,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Где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поюны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крик пропели,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Пролетели, улетели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Стая легких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времирей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…   (В.Хлебников)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ru-RU" sz="2800" dirty="0" smtClean="0">
                <a:latin typeface="+mj-lt"/>
                <a:cs typeface="Times New Roman" pitchFamily="18" charset="0"/>
              </a:rPr>
              <a:t>Ответ: </a:t>
            </a:r>
            <a:r>
              <a:rPr lang="ru-RU" sz="2800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времирей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79512" y="282135"/>
            <a:ext cx="856895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1. Из предложений 6-8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выпишите слово со значением: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«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пёстрая смесь разнородных элементов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(1) В воздухе пахучей струёй разливался аромат недавно распустившихся левкоев, резеды. (2)  Сирень, как невеста, стояла вся с напухшими почками. (3) Подстриженные щёткой акации образовали живые зелёные стены, и в них уютно прятались крошечные садовые диванчики и чугунные круглые столики. (4) В этих нишах, напоминающих зелёные гнёздышки, хотелось отдохнуть. (5)  Вообще садовник хорошо знал своё дело. (6) Зимой у него расцветали камелии, ранней весной радовали глаз тюльпаны и гиацинты. (7) Огурцы и свежая земляника подавались в феврале, летом сад превращался в душистый цветник. (8) Только несколько тёмных елей, пихт да старых кедров красноречиво свидетельствовали о том, что эти выхоленные сирени, акации, тополи и тысячи красивых цветов, покрывавших клумбы и грядки цветистой мозаикой, выращены на севере.      По Д.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Мамину-Сибиряку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Ответ: мозаика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23528" y="-177497"/>
            <a:ext cx="813690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4. Из предложений 5–11 выпишите фразеологизм со значением: «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поднимать тревогу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( (5)Этот забор не залетел бы в космос, если бы не стеснялись сказать попросту: космонавты брали пробы. (6)Но нет, несолидно!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(7)Слышишь, видишь, читаешь такое – и хочется снова и снова 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бить в набат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взывать, умолять, уговаривать:  БЕРЕГИСЬ  КАНЦЕЛЯРИТА!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(8)Это – самая распространённая, самая злокачественная болезнь нашей речи. (9)Когда-то редкостный знаток русского языка и чудодей слова Корней Иванович Чуковский заклеймил её точным, убийственным названием. (10)Статья его так и называлась – «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Канцелярит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», и прозвучала она поистине как SOS. (11)Не решаюсь сказать, что то был 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глас вопиющего в пустыне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: к счастью, есть рыцари, которые, не щадя сил, сражаются за честь Слова. (12)Но, увы, надо 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посмотреть правде в глаза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канцелярит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не сдаётся, он наступает, ширится. (13)Это окаянный и зловредный недуг нашей речи. (14)Быстро разрастаются чужеродные, губительные клетки – постылые штампы, которые не несут ни мысли, ни чувства, ни на грош информации, а лишь забивают и угнетают живое, полезное ядро.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(15)Мы настолько отравлены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канцеляритом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что порою начисто теряем чувство юмора. (16)И уже не в романе, а в жизни, в самой обыденной обстановке, человек вполне скромный всерьёз говорит другому: «Я выражаю вам благодарность».             (По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Н. Галь)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Times New Roman" pitchFamily="18" charset="0"/>
              </a:rPr>
              <a:t>Ответ: </a:t>
            </a:r>
            <a:r>
              <a:rPr lang="ru-RU" sz="2800" dirty="0" smtClean="0">
                <a:solidFill>
                  <a:srgbClr val="FF0000"/>
                </a:solidFill>
              </a:rPr>
              <a:t>бить в набат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777686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Как уже отмечалось, результаты экзамена показали, что остаётся недостаточно усвоенным раздел, связанный с анализом структуры текста, выяснением способов и средств связи предложений, что проявляется в части 2 работы как нарушение логики развития мысли. Задание 23 в 2017 г. предполагает как один, так и несколько ответов. Планируется изменение формулировки этого задания.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1369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b="1" dirty="0" smtClean="0"/>
              <a:t>Среди предложений 21–39 найдите такое(-</a:t>
            </a:r>
            <a:r>
              <a:rPr lang="ru-RU" b="1" dirty="0" err="1" smtClean="0"/>
              <a:t>ие</a:t>
            </a:r>
            <a:r>
              <a:rPr lang="ru-RU" b="1" dirty="0" smtClean="0"/>
              <a:t>), которое(-</a:t>
            </a:r>
            <a:r>
              <a:rPr lang="ru-RU" b="1" dirty="0" err="1" smtClean="0"/>
              <a:t>ые</a:t>
            </a:r>
            <a:r>
              <a:rPr lang="ru-RU" b="1" dirty="0" smtClean="0"/>
              <a:t>) связано(-</a:t>
            </a:r>
            <a:r>
              <a:rPr lang="ru-RU" b="1" dirty="0" err="1" smtClean="0"/>
              <a:t>ы</a:t>
            </a:r>
            <a:r>
              <a:rPr lang="ru-RU" b="1" dirty="0" smtClean="0"/>
              <a:t>) с предыдущим с помощью однокоренных слов. Напишите номер(-а) этого(-их) предложения(-</a:t>
            </a:r>
            <a:r>
              <a:rPr lang="ru-RU" b="1" dirty="0" err="1" smtClean="0"/>
              <a:t>ий</a:t>
            </a:r>
            <a:r>
              <a:rPr lang="ru-RU" b="1" dirty="0" smtClean="0"/>
              <a:t>): </a:t>
            </a:r>
          </a:p>
          <a:p>
            <a:r>
              <a:rPr lang="ru-RU" dirty="0" smtClean="0"/>
              <a:t>(20)Целые дни он лежал на полянах и с любопытством рассматривал цветы и травы. (21)Берг собирал ягоды шиповника и пахучий можжевельник, тщательно рассматривал осенние листья. (22)На закатах журавлиные стаи с курлыканьем летели над озером на юг. (23)Берг впервые почувствовал глупую обиду: журавли показались ему предателями. (24)Они бросали без сожаления этот пустынный, лесной и торжественный край, полный безымянных озёр и непролазных зарослей. (25)В сентябре пошли дожди. (26)Ярцев собрался уезжать. (27)Берг рассердился. (28)Как можно было уезжать в разгар этой необыкновенной осени? (29)Отъезд Ярцева Берг ощутил теперь так же, как когда-то отлёт журавлей, – это была измена. (30)Чему? (31)На этот вопрос Берг вряд ли мог ответить. (32)Измена лесам, озёрам, осени, наконец, тёплому небу, моросившему частым дождём. – (33)Я остаюсь, – сказал Берг резко. – (34)Я хочу написать эту осень. (35)Ярцев уехал. (36)На следующий день Берг проснулся от солнца. (37)Лёгкие тени ветвей дрожали на чистом полу, а за дверью разлилась тихая синева. (38)Слово «сияние» Берг встречал только в книгах поэтов, считал его пафосным и лишённым ясного смысла. (39)Но теперь он понял, как точно это слово передаёт тот особый свет, какой исходит от сентябрьского неба и солнца. </a:t>
            </a:r>
            <a:r>
              <a:rPr lang="ru-RU" sz="2000" b="1" dirty="0" smtClean="0"/>
              <a:t>Ответ: 2329 или 2923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smtClean="0"/>
              <a:t>Сочинение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96752"/>
            <a:ext cx="831641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ФИПИ определил направления тем для итогового сочинения в 2016/2017 учебному году.</a:t>
            </a:r>
          </a:p>
          <a:p>
            <a:pPr fontAlgn="base"/>
            <a:r>
              <a:rPr lang="ru-RU" b="1" dirty="0"/>
              <a:t>Они выглядят следующим образом:</a:t>
            </a:r>
            <a:endParaRPr lang="ru-RU" dirty="0"/>
          </a:p>
          <a:p>
            <a:r>
              <a:rPr lang="ru-RU" sz="3200" dirty="0"/>
              <a:t>«Разум и чувство»</a:t>
            </a:r>
          </a:p>
          <a:p>
            <a:r>
              <a:rPr lang="ru-RU" sz="3200" dirty="0"/>
              <a:t>«Честь и бесчестие»</a:t>
            </a:r>
          </a:p>
          <a:p>
            <a:r>
              <a:rPr lang="ru-RU" sz="3200" dirty="0"/>
              <a:t>«Победа и поражение»</a:t>
            </a:r>
          </a:p>
          <a:p>
            <a:r>
              <a:rPr lang="ru-RU" sz="3200" dirty="0"/>
              <a:t>«Опыт и ошибки»</a:t>
            </a:r>
          </a:p>
          <a:p>
            <a:pPr fontAlgn="base"/>
            <a:r>
              <a:rPr lang="ru-RU" sz="3200" dirty="0"/>
              <a:t>«Дружба и вражда»</a:t>
            </a:r>
            <a:br>
              <a:rPr lang="ru-RU" sz="3200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Источник: http://www.ctege.info/itogovoe-sochinenie-2017/napravleniya-tem-itogovogo-sochineniya-2016/2017.html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fontAlgn="base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8424936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/>
              <a:t>Примерный список литературы для всех тех, кто будет писать итоговое сочинение. Дата проведения: 7 декабря 2016</a:t>
            </a:r>
            <a:r>
              <a:rPr lang="ru-RU" b="1" dirty="0" smtClean="0"/>
              <a:t>.</a:t>
            </a:r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r>
              <a:rPr lang="ru-RU" sz="2400" b="1" dirty="0"/>
              <a:t>Разум и чувство</a:t>
            </a:r>
          </a:p>
          <a:p>
            <a:pPr fontAlgn="base"/>
            <a:r>
              <a:rPr lang="ru-RU" sz="2400" b="1" dirty="0"/>
              <a:t>— И.С. Тургенев «Отцы и дети», </a:t>
            </a:r>
            <a:br>
              <a:rPr lang="ru-RU" sz="2400" b="1" dirty="0"/>
            </a:br>
            <a:r>
              <a:rPr lang="ru-RU" sz="2400" b="1" dirty="0"/>
              <a:t>— И.А. Бунин «Чистый понедельник», </a:t>
            </a:r>
            <a:br>
              <a:rPr lang="ru-RU" sz="2400" b="1" dirty="0"/>
            </a:br>
            <a:r>
              <a:rPr lang="ru-RU" sz="2400" b="1" dirty="0"/>
              <a:t>— А.М. Горький «Старуха </a:t>
            </a:r>
            <a:r>
              <a:rPr lang="ru-RU" sz="2400" b="1" dirty="0" err="1"/>
              <a:t>Изергиль</a:t>
            </a:r>
            <a:r>
              <a:rPr lang="ru-RU" sz="2400" b="1" dirty="0"/>
              <a:t>», </a:t>
            </a:r>
            <a:br>
              <a:rPr lang="ru-RU" sz="2400" b="1" dirty="0"/>
            </a:br>
            <a:r>
              <a:rPr lang="ru-RU" sz="2400" b="1" dirty="0"/>
              <a:t>— Ф.М. Достоевский «Преступление и наказание», «</a:t>
            </a:r>
            <a:r>
              <a:rPr lang="ru-RU" sz="2400" b="1" dirty="0" err="1"/>
              <a:t>Идиот</a:t>
            </a:r>
            <a:r>
              <a:rPr lang="ru-RU" sz="2400" b="1" dirty="0" smtClean="0"/>
              <a:t>»</a:t>
            </a:r>
          </a:p>
          <a:p>
            <a:pPr fontAlgn="base"/>
            <a:endParaRPr lang="ru-RU" sz="2400" b="1" dirty="0"/>
          </a:p>
          <a:p>
            <a:pPr fontAlgn="base"/>
            <a:endParaRPr lang="ru-RU" sz="2400" b="1" dirty="0"/>
          </a:p>
          <a:p>
            <a:pPr fontAlgn="base"/>
            <a:r>
              <a:rPr lang="ru-RU" sz="2400" b="1" dirty="0"/>
              <a:t>Честь и </a:t>
            </a:r>
            <a:r>
              <a:rPr lang="ru-RU" sz="2400" b="1" dirty="0" smtClean="0"/>
              <a:t>бесчестие</a:t>
            </a:r>
            <a:endParaRPr lang="ru-RU" sz="2400" b="1" dirty="0"/>
          </a:p>
          <a:p>
            <a:pPr fontAlgn="base"/>
            <a:r>
              <a:rPr lang="ru-RU" sz="2400" b="1" dirty="0"/>
              <a:t>— А.С. Пушкин «Капитанская дочка», «Евгений Онегин», «Станционный смотритель» </a:t>
            </a:r>
            <a:br>
              <a:rPr lang="ru-RU" sz="2400" b="1" dirty="0"/>
            </a:br>
            <a:r>
              <a:rPr lang="ru-RU" sz="2400" b="1" dirty="0"/>
              <a:t>— Джек Лондон «Белый клык», </a:t>
            </a:r>
            <a:br>
              <a:rPr lang="ru-RU" sz="2400" b="1" dirty="0"/>
            </a:br>
            <a:r>
              <a:rPr lang="ru-RU" sz="2400" b="1" dirty="0"/>
              <a:t>— Л.Н. Толстой «Война и мир», </a:t>
            </a:r>
            <a:br>
              <a:rPr lang="ru-RU" sz="2400" b="1" dirty="0"/>
            </a:br>
            <a:r>
              <a:rPr lang="ru-RU" sz="2400" b="1" dirty="0"/>
              <a:t>— В.В. Быков «Сотников»</a:t>
            </a:r>
          </a:p>
          <a:p>
            <a:pPr fontAlgn="base"/>
            <a:r>
              <a:rPr lang="ru-RU" sz="2400" b="1" dirty="0"/>
              <a:t/>
            </a:r>
            <a:br>
              <a:rPr lang="ru-RU" sz="2400" b="1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7920880" cy="951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Победа и поражение</a:t>
            </a:r>
          </a:p>
          <a:p>
            <a:pPr fontAlgn="base"/>
            <a:r>
              <a:rPr lang="ru-RU" sz="2400" b="1" dirty="0"/>
              <a:t>— Э. Хемингуэй «Старик и море», </a:t>
            </a:r>
            <a:br>
              <a:rPr lang="ru-RU" sz="2400" b="1" dirty="0"/>
            </a:br>
            <a:r>
              <a:rPr lang="ru-RU" sz="2400" b="1" dirty="0"/>
              <a:t>— Б.Л. Васильев «В списках не значился», </a:t>
            </a:r>
            <a:br>
              <a:rPr lang="ru-RU" sz="2400" b="1" dirty="0"/>
            </a:br>
            <a:r>
              <a:rPr lang="ru-RU" sz="2400" b="1" dirty="0"/>
              <a:t>— Э.М. Ремарк «На западном фронте без перемен», </a:t>
            </a:r>
            <a:br>
              <a:rPr lang="ru-RU" sz="2400" b="1" dirty="0"/>
            </a:br>
            <a:r>
              <a:rPr lang="ru-RU" sz="2400" b="1" dirty="0"/>
              <a:t>— В.П. Астафьев «Царь-рыба</a:t>
            </a:r>
            <a:r>
              <a:rPr lang="ru-RU" sz="2400" b="1" dirty="0" smtClean="0"/>
              <a:t>»</a:t>
            </a:r>
          </a:p>
          <a:p>
            <a:pPr fontAlgn="base"/>
            <a:endParaRPr lang="ru-RU" sz="2400" b="1" dirty="0"/>
          </a:p>
          <a:p>
            <a:pPr fontAlgn="base"/>
            <a:r>
              <a:rPr lang="ru-RU" sz="2400" b="1" dirty="0"/>
              <a:t>Опыт и ошибки</a:t>
            </a:r>
          </a:p>
          <a:p>
            <a:pPr fontAlgn="base"/>
            <a:r>
              <a:rPr lang="ru-RU" sz="2400" b="1" dirty="0"/>
              <a:t>— Джек Лондон «Мартин Иден», </a:t>
            </a:r>
            <a:br>
              <a:rPr lang="ru-RU" sz="2400" b="1" dirty="0"/>
            </a:br>
            <a:r>
              <a:rPr lang="ru-RU" sz="2400" b="1" dirty="0"/>
              <a:t>— А.П. Чехов «</a:t>
            </a:r>
            <a:r>
              <a:rPr lang="ru-RU" sz="2400" b="1" dirty="0" err="1"/>
              <a:t>Ионыч</a:t>
            </a:r>
            <a:r>
              <a:rPr lang="ru-RU" sz="2400" b="1" dirty="0"/>
              <a:t>», </a:t>
            </a:r>
            <a:br>
              <a:rPr lang="ru-RU" sz="2400" b="1" dirty="0"/>
            </a:br>
            <a:r>
              <a:rPr lang="ru-RU" sz="2400" b="1" dirty="0"/>
              <a:t>— М.А. Шолохов «Тихий Дон», </a:t>
            </a:r>
            <a:br>
              <a:rPr lang="ru-RU" sz="2400" b="1" dirty="0"/>
            </a:br>
            <a:r>
              <a:rPr lang="ru-RU" sz="2400" b="1" dirty="0"/>
              <a:t>— Генри Марш «Не навреди</a:t>
            </a:r>
            <a:r>
              <a:rPr lang="ru-RU" sz="2400" b="1" dirty="0" smtClean="0"/>
              <a:t>»</a:t>
            </a:r>
          </a:p>
          <a:p>
            <a:pPr fontAlgn="base"/>
            <a:endParaRPr lang="ru-RU" sz="2400" b="1" dirty="0"/>
          </a:p>
          <a:p>
            <a:pPr fontAlgn="base"/>
            <a:r>
              <a:rPr lang="ru-RU" sz="2400" b="1" dirty="0"/>
              <a:t>Дружба и вражда</a:t>
            </a:r>
          </a:p>
          <a:p>
            <a:pPr fontAlgn="base"/>
            <a:r>
              <a:rPr lang="ru-RU" sz="2400" b="1" dirty="0"/>
              <a:t>— М.Ю. Лермонтов «Герой нашего времени», </a:t>
            </a:r>
            <a:br>
              <a:rPr lang="ru-RU" sz="2400" b="1" dirty="0"/>
            </a:br>
            <a:r>
              <a:rPr lang="ru-RU" sz="2400" b="1" dirty="0"/>
              <a:t>— Э.М. Ремарк «Три товарища», </a:t>
            </a:r>
            <a:br>
              <a:rPr lang="ru-RU" sz="2400" b="1" dirty="0"/>
            </a:br>
            <a:r>
              <a:rPr lang="ru-RU" sz="2400" b="1" dirty="0"/>
              <a:t>— Даниель Дефо «Робинзон Крузо», </a:t>
            </a:r>
            <a:br>
              <a:rPr lang="ru-RU" sz="2400" b="1" dirty="0"/>
            </a:br>
            <a:r>
              <a:rPr lang="ru-RU" sz="2400" b="1" dirty="0"/>
              <a:t>— В.А. Каверин «Два капитана»</a:t>
            </a:r>
          </a:p>
          <a:p>
            <a:pPr fontAlgn="base"/>
            <a:r>
              <a:rPr lang="ru-RU" sz="2400" b="1" dirty="0"/>
              <a:t/>
            </a:r>
            <a:br>
              <a:rPr lang="ru-RU" sz="2400" b="1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fontAlgn="base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280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http://www.ctege.info/itogovoe-sochinenie-2017/klishe-dlya-itogovogo-sochineniya-2017.html</a:t>
            </a:r>
            <a:r>
              <a:rPr lang="ru-RU" dirty="0" smtClean="0"/>
              <a:t> клише для итогового сочинения.</a:t>
            </a:r>
            <a:r>
              <a:rPr lang="en-US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3"/>
              </a:rPr>
              <a:t>http://www.ctege.info/itogovoe-sochinenie-2017/argumentyi-dlya-itogovogo-</a:t>
            </a:r>
            <a:endParaRPr lang="ru-RU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sochineniya-2017-po-proizvedeniyam-pushkina.html</a:t>
            </a:r>
            <a:r>
              <a:rPr lang="ru-RU" dirty="0" smtClean="0"/>
              <a:t> - аргументы к сочинению по произведениям  А.С.Пушкина</a:t>
            </a:r>
          </a:p>
          <a:p>
            <a:endParaRPr lang="ru-RU" dirty="0" smtClean="0"/>
          </a:p>
          <a:p>
            <a:r>
              <a:rPr lang="en-US" dirty="0" smtClean="0">
                <a:hlinkClick r:id="rId4"/>
              </a:rPr>
              <a:t>http://www.ctege.info/napravlenie-razum-i-chuvstvo/aforizmyi-dlya-itogovogo-sochineniya-po-napravleniyu-razum-i-chuvstvo.html</a:t>
            </a:r>
            <a:endParaRPr lang="ru-RU" dirty="0" smtClean="0"/>
          </a:p>
          <a:p>
            <a:r>
              <a:rPr lang="ru-RU" dirty="0" smtClean="0"/>
              <a:t>Афоризмы к сочинениям.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http://www.5splusom-school.ru/predmet/1/</a:t>
            </a:r>
            <a:r>
              <a:rPr lang="ru-RU" dirty="0" smtClean="0"/>
              <a:t> - тесты</a:t>
            </a:r>
          </a:p>
          <a:p>
            <a:endParaRPr lang="ru-RU" dirty="0" smtClean="0"/>
          </a:p>
          <a:p>
            <a:r>
              <a:rPr lang="en-US" dirty="0" smtClean="0">
                <a:hlinkClick r:id="rId6"/>
              </a:rPr>
              <a:t>http://www.5splusom-school.ru/algoritm_napisaniya_sochineniya</a:t>
            </a:r>
            <a:r>
              <a:rPr lang="ru-RU" dirty="0" smtClean="0"/>
              <a:t> - алгоритм написания сочинения по русскому языку</a:t>
            </a:r>
          </a:p>
          <a:p>
            <a:endParaRPr lang="ru-RU" dirty="0" smtClean="0"/>
          </a:p>
          <a:p>
            <a:r>
              <a:rPr lang="en-US" dirty="0" smtClean="0">
                <a:hlinkClick r:id="rId7"/>
              </a:rPr>
              <a:t>http://www.saharina.ru/ege/</a:t>
            </a:r>
            <a:r>
              <a:rPr lang="ru-RU" dirty="0" smtClean="0"/>
              <a:t> - подготовка, тесты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http://gigabaza.ru/doc/132871.html</a:t>
            </a:r>
            <a:r>
              <a:rPr lang="ru-RU" dirty="0" smtClean="0"/>
              <a:t> -поурочные разработки по русской литературе 20 века с  сочинениями. </a:t>
            </a:r>
          </a:p>
          <a:p>
            <a:r>
              <a:rPr lang="ru-RU" dirty="0" smtClean="0"/>
              <a:t>Сочинения разбираются полностью, даётся план, клише и др.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12776"/>
            <a:ext cx="77768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Примерный развернутый план сочинения по теме:</a:t>
            </a:r>
            <a:endParaRPr lang="ru-RU" dirty="0" smtClean="0"/>
          </a:p>
          <a:p>
            <a:r>
              <a:rPr lang="ru-RU" b="1" i="1" dirty="0" smtClean="0"/>
              <a:t>«Человек в творчестве А. М. Горького»</a:t>
            </a:r>
            <a:endParaRPr lang="ru-RU" dirty="0" smtClean="0"/>
          </a:p>
          <a:p>
            <a:r>
              <a:rPr lang="ru-RU" b="1" dirty="0" smtClean="0"/>
              <a:t>I. Введение</a:t>
            </a:r>
            <a:endParaRPr lang="ru-RU" dirty="0" smtClean="0"/>
          </a:p>
          <a:p>
            <a:r>
              <a:rPr lang="ru-RU" dirty="0" smtClean="0"/>
              <a:t>Истоки горьковской концепции Человека. «Ницшеанство» раннего Горького. Человек как одна из главных тем в творчестве писателя.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II. Основная часть</a:t>
            </a:r>
            <a:endParaRPr lang="ru-RU" dirty="0" smtClean="0"/>
          </a:p>
          <a:p>
            <a:r>
              <a:rPr lang="ru-RU" dirty="0" smtClean="0"/>
              <a:t>1. Романтические герои ранних рассказов.</a:t>
            </a:r>
          </a:p>
          <a:p>
            <a:r>
              <a:rPr lang="ru-RU" dirty="0" smtClean="0"/>
              <a:t>— Сильная, гордая, свободолюбивая личность.</a:t>
            </a:r>
          </a:p>
          <a:p>
            <a:r>
              <a:rPr lang="ru-RU" dirty="0" smtClean="0"/>
              <a:t>— Противоречия человеческой души.</a:t>
            </a:r>
          </a:p>
          <a:p>
            <a:r>
              <a:rPr lang="ru-RU" dirty="0" smtClean="0"/>
              <a:t>— Противостояние идеального мира героя реальному, далекому от романтического идеала.</a:t>
            </a:r>
          </a:p>
          <a:p>
            <a:r>
              <a:rPr lang="ru-RU" dirty="0" smtClean="0"/>
              <a:t>— Самоотверженное служение людям </a:t>
            </a:r>
            <a:r>
              <a:rPr lang="ru-RU" dirty="0" err="1" smtClean="0"/>
              <a:t>Данко</a:t>
            </a:r>
            <a:r>
              <a:rPr lang="ru-RU" dirty="0" smtClean="0"/>
              <a:t> как выражение идеала самого писателя.</a:t>
            </a:r>
          </a:p>
          <a:p>
            <a:r>
              <a:rPr lang="ru-RU" dirty="0" smtClean="0"/>
              <a:t>— Подвиг как сопротивление общему течению жизни.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ЕГЭ 2017 по русскому язык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640960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</a:t>
            </a:r>
            <a:r>
              <a:rPr lang="ru-RU" dirty="0"/>
              <a:t>. Космический масштаб Человека в поэме «Человек».</a:t>
            </a:r>
          </a:p>
          <a:p>
            <a:r>
              <a:rPr lang="ru-RU" dirty="0"/>
              <a:t>— Вера в силу, мощь человеческого разума, в его творческие, преобразующие мир возможности.</a:t>
            </a:r>
          </a:p>
          <a:p>
            <a:r>
              <a:rPr lang="ru-RU" dirty="0"/>
              <a:t>— Человек в центре Вселенной Горького.</a:t>
            </a:r>
          </a:p>
          <a:p>
            <a:r>
              <a:rPr lang="ru-RU" dirty="0"/>
              <a:t>3. Спор о назначении человека в драме «На дне».</a:t>
            </a:r>
          </a:p>
          <a:p>
            <a:r>
              <a:rPr lang="ru-RU" dirty="0"/>
              <a:t>— Атмосфера духовного разобщения людей.</a:t>
            </a:r>
          </a:p>
          <a:p>
            <a:r>
              <a:rPr lang="ru-RU" dirty="0"/>
              <a:t>— Проблема мнимого и реального преодоления унизительного положения, иллюзий и активной мысли, сна и пробуждения души.</a:t>
            </a:r>
          </a:p>
          <a:p>
            <a:r>
              <a:rPr lang="ru-RU" dirty="0"/>
              <a:t>— Различные позиции в отношении человека </a:t>
            </a:r>
            <a:r>
              <a:rPr lang="ru-RU" dirty="0" err="1"/>
              <a:t>Бубнова</a:t>
            </a:r>
            <a:r>
              <a:rPr lang="ru-RU" dirty="0"/>
              <a:t> (правда «факта», пессимизм, скептицизм, цинизм), Луки (утешительная философия), Сатина (вера в человека и его силы — выражение авторских идеалов: «Человек — это звучит гордо!» «Все — в человеке!»).</a:t>
            </a:r>
          </a:p>
          <a:p>
            <a:r>
              <a:rPr lang="ru-RU" dirty="0"/>
              <a:t>4. Тревога за человека в «Несвоевременных мыслях».</a:t>
            </a:r>
          </a:p>
          <a:p>
            <a:r>
              <a:rPr lang="ru-RU" dirty="0"/>
              <a:t>— Предупреждение об опасности разрушения личности в ходе революционных преобразований.</a:t>
            </a:r>
          </a:p>
          <a:p>
            <a:r>
              <a:rPr lang="ru-RU" b="1" dirty="0"/>
              <a:t>III. Заключение</a:t>
            </a:r>
            <a:endParaRPr lang="ru-RU" dirty="0"/>
          </a:p>
          <a:p>
            <a:r>
              <a:rPr lang="ru-RU" dirty="0"/>
              <a:t>Трансформация концепции Человека на протяжении творческого пути Горького. Общий гуманистический пафос — вера в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763284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Изменения:№17</a:t>
            </a:r>
          </a:p>
          <a:p>
            <a:r>
              <a:rPr lang="ru-RU" b="1" dirty="0" smtClean="0"/>
              <a:t>Расставьте все недостающие знаки препинания: укажите цифру(-</a:t>
            </a:r>
            <a:r>
              <a:rPr lang="ru-RU" b="1" dirty="0" err="1" smtClean="0"/>
              <a:t>ы</a:t>
            </a:r>
            <a:r>
              <a:rPr lang="ru-RU" b="1" dirty="0" smtClean="0"/>
              <a:t>), </a:t>
            </a:r>
            <a:r>
              <a:rPr lang="ru-RU" b="1" dirty="0" err="1" smtClean="0"/>
              <a:t>на</a:t>
            </a:r>
            <a:r>
              <a:rPr lang="ru-RU" dirty="0" err="1" smtClean="0"/>
              <a:t>месте</a:t>
            </a:r>
            <a:r>
              <a:rPr lang="ru-RU" dirty="0" smtClean="0"/>
              <a:t> которой(-</a:t>
            </a:r>
            <a:r>
              <a:rPr lang="ru-RU" dirty="0" err="1" smtClean="0"/>
              <a:t>ых</a:t>
            </a:r>
            <a:r>
              <a:rPr lang="ru-RU" dirty="0" smtClean="0"/>
              <a:t>) в предложении должна(-</a:t>
            </a:r>
            <a:r>
              <a:rPr lang="ru-RU" dirty="0" err="1" smtClean="0"/>
              <a:t>ы</a:t>
            </a:r>
            <a:r>
              <a:rPr lang="ru-RU" dirty="0" smtClean="0"/>
              <a:t>) стоять запятая(-</a:t>
            </a:r>
            <a:r>
              <a:rPr lang="ru-RU" dirty="0" err="1" smtClean="0"/>
              <a:t>ые</a:t>
            </a:r>
            <a:r>
              <a:rPr lang="ru-RU" dirty="0" smtClean="0"/>
              <a:t>).</a:t>
            </a:r>
          </a:p>
          <a:p>
            <a:r>
              <a:rPr lang="ru-RU" sz="2400" b="1" dirty="0" smtClean="0"/>
              <a:t>Простите (1) верные (2) дубравы!</a:t>
            </a:r>
          </a:p>
          <a:p>
            <a:r>
              <a:rPr lang="ru-RU" sz="2400" b="1" dirty="0" smtClean="0"/>
              <a:t>Прости (3) беспечный мир (4) полей,</a:t>
            </a:r>
          </a:p>
          <a:p>
            <a:r>
              <a:rPr lang="ru-RU" sz="2400" b="1" dirty="0" smtClean="0"/>
              <a:t>И легкокрылые забавы (5)</a:t>
            </a:r>
          </a:p>
          <a:p>
            <a:r>
              <a:rPr lang="ru-RU" sz="2400" b="1" dirty="0" smtClean="0"/>
              <a:t>Столь быстро улетевших дней!</a:t>
            </a:r>
          </a:p>
          <a:p>
            <a:r>
              <a:rPr lang="ru-RU" sz="2400" b="1" dirty="0" smtClean="0"/>
              <a:t>Прости (6) </a:t>
            </a:r>
            <a:r>
              <a:rPr lang="ru-RU" sz="2400" b="1" dirty="0" err="1" smtClean="0"/>
              <a:t>Тригорское</a:t>
            </a:r>
            <a:r>
              <a:rPr lang="ru-RU" sz="2400" b="1" dirty="0" smtClean="0"/>
              <a:t> (7) где радость</a:t>
            </a:r>
          </a:p>
          <a:p>
            <a:r>
              <a:rPr lang="ru-RU" sz="2400" b="1" dirty="0" smtClean="0"/>
              <a:t>Меня встречала столько раз!</a:t>
            </a:r>
          </a:p>
          <a:p>
            <a:r>
              <a:rPr lang="ru-RU" sz="2400" b="1" dirty="0" smtClean="0"/>
              <a:t>На то ль узнал я вашу сладость,</a:t>
            </a:r>
          </a:p>
          <a:p>
            <a:r>
              <a:rPr lang="ru-RU" sz="2400" b="1" dirty="0" smtClean="0"/>
              <a:t>Чтоб навсегда покинуть вас?</a:t>
            </a:r>
          </a:p>
          <a:p>
            <a:r>
              <a:rPr lang="ru-RU" sz="2400" b="1" dirty="0" smtClean="0"/>
              <a:t>От вас беру воспоминанье,</a:t>
            </a:r>
          </a:p>
          <a:p>
            <a:r>
              <a:rPr lang="ru-RU" sz="2400" b="1" dirty="0" smtClean="0"/>
              <a:t>А сердце оставляю вам.</a:t>
            </a:r>
          </a:p>
          <a:p>
            <a:r>
              <a:rPr lang="ru-RU" sz="2400" b="1" dirty="0" smtClean="0"/>
              <a:t>Быть может (сладкое мечтанье!)(8)</a:t>
            </a:r>
          </a:p>
          <a:p>
            <a:r>
              <a:rPr lang="ru-RU" sz="2400" b="1" dirty="0" smtClean="0"/>
              <a:t>Я к вашим возвращусь полям…</a:t>
            </a:r>
          </a:p>
          <a:p>
            <a:r>
              <a:rPr lang="ru-RU" sz="2400" b="1" dirty="0" smtClean="0"/>
              <a:t>(А.С. Пушкин)</a:t>
            </a:r>
          </a:p>
          <a:p>
            <a:r>
              <a:rPr lang="ru-RU" sz="2400" b="1" dirty="0" smtClean="0"/>
              <a:t>Ответ: _13678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6"/>
            <a:ext cx="828092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№17Расставьте знаки препинания. Установите все цифры, на месте которых в предложении должны стоять запятые.</a:t>
            </a:r>
          </a:p>
          <a:p>
            <a:r>
              <a:rPr lang="ru-RU" dirty="0" smtClean="0"/>
              <a:t> </a:t>
            </a:r>
            <a:r>
              <a:rPr lang="ru-RU" sz="2800" b="1" dirty="0" smtClean="0"/>
              <a:t>Тучки(1) небесные (2) вечные странники! </a:t>
            </a:r>
          </a:p>
          <a:p>
            <a:r>
              <a:rPr lang="ru-RU" sz="2800" b="1" dirty="0" smtClean="0"/>
              <a:t>Степью лазурною (3) цепью жемчужною </a:t>
            </a:r>
          </a:p>
          <a:p>
            <a:r>
              <a:rPr lang="ru-RU" sz="2800" b="1" dirty="0" smtClean="0"/>
              <a:t>Мчитесь (4) вы (5) будто (6) как я же(7) изгнанники </a:t>
            </a:r>
          </a:p>
          <a:p>
            <a:r>
              <a:rPr lang="ru-RU" sz="2800" b="1" dirty="0" smtClean="0"/>
              <a:t>С милого севера в сторону южную. </a:t>
            </a:r>
          </a:p>
          <a:p>
            <a:r>
              <a:rPr lang="ru-RU" sz="2800" b="1" dirty="0" smtClean="0"/>
              <a:t>Ответ</a:t>
            </a:r>
            <a:r>
              <a:rPr lang="ru-RU" dirty="0" smtClean="0"/>
              <a:t>: </a:t>
            </a:r>
            <a:r>
              <a:rPr lang="ru-RU" sz="3200" dirty="0" smtClean="0"/>
              <a:t>2357</a:t>
            </a:r>
          </a:p>
          <a:p>
            <a:r>
              <a:rPr lang="ru-RU" sz="3200" b="1" dirty="0" smtClean="0"/>
              <a:t>О (1) ты (2) харит любовник своевольный (3)</a:t>
            </a:r>
          </a:p>
          <a:p>
            <a:r>
              <a:rPr lang="ru-RU" sz="3200" b="1" dirty="0" smtClean="0"/>
              <a:t> Приятный льстец (4) язвительный болтун (5) </a:t>
            </a:r>
          </a:p>
          <a:p>
            <a:r>
              <a:rPr lang="ru-RU" sz="3200" b="1" dirty="0" smtClean="0"/>
              <a:t>По-прежнему (6) остряк небогомольный, </a:t>
            </a:r>
          </a:p>
          <a:p>
            <a:r>
              <a:rPr lang="ru-RU" sz="3200" b="1" dirty="0" smtClean="0"/>
              <a:t>По-прежнему (7) философ и шалун. </a:t>
            </a:r>
          </a:p>
          <a:p>
            <a:r>
              <a:rPr lang="ru-RU" sz="3200" b="1" dirty="0" smtClean="0"/>
              <a:t>(А. С. Пушкин)</a:t>
            </a:r>
            <a:r>
              <a:rPr lang="ru-RU" sz="3200" dirty="0" smtClean="0"/>
              <a:t> </a:t>
            </a:r>
          </a:p>
          <a:p>
            <a:r>
              <a:rPr lang="ru-RU" sz="3200" dirty="0" smtClean="0"/>
              <a:t>Ответ: 2345 </a:t>
            </a:r>
            <a:endParaRPr lang="ru-RU" sz="32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Сайты с новыми тренировочными тестами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568952" cy="5145435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http://www.ctege.info/ege-po-russkomu-yazyiku/probnyiy-ege-2017</a:t>
            </a:r>
            <a:r>
              <a:rPr lang="ru-RU" dirty="0" smtClean="0"/>
              <a:t>.</a:t>
            </a:r>
          </a:p>
          <a:p>
            <a:r>
              <a:rPr lang="ru-RU" dirty="0" smtClean="0"/>
              <a:t>№17.Расставьте знаки препинания. Установите все цифры, на месте которых в предложении должны стоять запятые. </a:t>
            </a:r>
          </a:p>
          <a:p>
            <a:r>
              <a:rPr lang="ru-RU" dirty="0" smtClean="0"/>
              <a:t>Тебе(1) Кавказ (2)суровый (3) царь земли(4)</a:t>
            </a:r>
          </a:p>
          <a:p>
            <a:r>
              <a:rPr lang="ru-RU" dirty="0" smtClean="0"/>
              <a:t> Я снова посвящаю (5) стих небрежный.</a:t>
            </a:r>
          </a:p>
          <a:p>
            <a:r>
              <a:rPr lang="ru-RU" dirty="0" smtClean="0"/>
              <a:t> Как сына, ты (6) его благослови</a:t>
            </a:r>
          </a:p>
          <a:p>
            <a:r>
              <a:rPr lang="ru-RU" dirty="0" smtClean="0"/>
              <a:t> И осени вершиной белоснежной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5846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Расширение языкового материала в задании 22, ориентированного на проверку умения проводить лексический анализ слова в контексте и позволяющего оценить такие важные умения обучающихся, как умение адекватно понимать письменную речь других людей, умение соотносить языковое явление с тем значением, которое оно получает в тексте, будет заключатся в том, что указанное явление в исходном тексте может быть представлено не в единственном числе. Так, просьба выписать из текста фразеологизм не означает, что в указанном фрагменте имеется только один фразеологизм, их может быть несколько. Задача – выписать только один. Подобное изменение продиктовано негативным влиянием ситуации, когда участник экзамена нацелен на поиск только одного ответа.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20891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№22.Из </a:t>
            </a:r>
            <a:r>
              <a:rPr lang="ru-RU" sz="3600" dirty="0"/>
              <a:t>предложений 33–44 выпишите слово со значением: </a:t>
            </a:r>
            <a:r>
              <a:rPr lang="ru-RU" sz="3600" b="1" dirty="0"/>
              <a:t>«Проникнутый</a:t>
            </a:r>
          </a:p>
          <a:p>
            <a:r>
              <a:rPr lang="ru-RU" sz="3600" b="1" dirty="0"/>
              <a:t>приподнятостью, страстным желанием придать значимость чему-либо,</a:t>
            </a:r>
          </a:p>
          <a:p>
            <a:r>
              <a:rPr lang="ru-RU" sz="3600" b="1" dirty="0"/>
              <a:t>значимостью не обладающему».</a:t>
            </a:r>
          </a:p>
          <a:p>
            <a:r>
              <a:rPr lang="ru-RU" sz="3600" dirty="0"/>
              <a:t>Ответ: </a:t>
            </a:r>
            <a:r>
              <a:rPr lang="ru-RU" sz="3600" dirty="0" err="1" smtClean="0">
                <a:solidFill>
                  <a:srgbClr val="FF0000"/>
                </a:solidFill>
              </a:rPr>
              <a:t>__пафосный</a:t>
            </a:r>
            <a:r>
              <a:rPr lang="ru-RU" sz="3600" dirty="0" smtClean="0">
                <a:solidFill>
                  <a:srgbClr val="FF0000"/>
                </a:solidFill>
              </a:rPr>
              <a:t>&lt;или&gt;пафосным</a:t>
            </a:r>
          </a:p>
          <a:p>
            <a:r>
              <a:rPr lang="ru-RU" sz="3600" dirty="0" smtClean="0"/>
              <a:t>№22Среди предложений 11-15 найдите слово, лексическое значение которого: </a:t>
            </a:r>
            <a:r>
              <a:rPr lang="ru-RU" sz="3600" b="1" dirty="0" smtClean="0"/>
              <a:t>«Показывать чью-либо несостоятельность, ничтожность; развенчивать»</a:t>
            </a:r>
            <a:r>
              <a:rPr lang="ru-RU" sz="3600" dirty="0" smtClean="0"/>
              <a:t>. Выпишите это слово. </a:t>
            </a:r>
          </a:p>
          <a:p>
            <a:r>
              <a:rPr lang="ru-RU" sz="3600" dirty="0" smtClean="0"/>
              <a:t>Ответ: </a:t>
            </a:r>
            <a:r>
              <a:rPr lang="ru-RU" sz="3600" dirty="0" smtClean="0">
                <a:solidFill>
                  <a:srgbClr val="FF0000"/>
                </a:solidFill>
              </a:rPr>
              <a:t>ниспровергают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683568" y="75398"/>
            <a:ext cx="7848872" cy="563231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Из предложений 8–11 выпишите слово со значением: «1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только ед. Исступление, безудержная ярость, буйство, 2. проявление разнузданной жестокости».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(8)Добрая, ласковая Земля неожиданно становится жестокой и безжалостной в отношении людей, её населяющих. (9)Что заставляет её, прекрасную нашу планету, становиться такой злой и беспощадной? (10)Об этом давно задумывались люди, замечая, что неистовство природных сил совпадает с крупными социальными катастрофами, возникающими в человеческом обществе: войнами, революциями, религиозными распрями, душевными потрясениями. (11)Нет ли здесь какой-то зависимости?               (Г.Смирнов)</a:t>
            </a:r>
          </a:p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400" b="1" dirty="0" smtClean="0">
                <a:solidFill>
                  <a:srgbClr val="FF0000"/>
                </a:solidFill>
              </a:rPr>
              <a:t> неистовство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83568" y="698213"/>
            <a:ext cx="7776864" cy="563231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Из предложений 33–44 выпишите слово со значением: «заведомо ложная порочащая информация или распространение заведомо ложных сведений, порочащих  честь и достоинство другого лица или подрывающих его репутацию».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Но если ты святую дружбы власть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Употреблял на злобное гоненье;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Но если ты затейливо язвил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Пугливое его воображенье,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И гордую забаву находил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В его тоске, рыданьях, униженье;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Но если сам презренно клеветы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Ты для него невидимым был эхом;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Но если цепь ему накинул ты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И сонного врагу предал со смехом,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И он прочел в немой душе твоей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Все тайное своим печальным взором,-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Тогда ступай, не трать пустых речей,-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Ты осужден последним приговором...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                           </a:t>
            </a:r>
            <a:r>
              <a:rPr kumimoji="0" lang="ru-RU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(А.С.Пушкин)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 клеветы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1359</Words>
  <Application>Microsoft Office PowerPoint</Application>
  <PresentationFormat>Экран (4:3)</PresentationFormat>
  <Paragraphs>159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ЕГЭ 2017</vt:lpstr>
      <vt:lpstr>Слайд 2</vt:lpstr>
      <vt:lpstr>Слайд 3</vt:lpstr>
      <vt:lpstr>Слайд 4</vt:lpstr>
      <vt:lpstr>Сайты с новыми тренировочными тестами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Сочинение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ЕГЭ 2017</dc:title>
  <dc:creator>KM</dc:creator>
  <cp:lastModifiedBy>KM</cp:lastModifiedBy>
  <cp:revision>19</cp:revision>
  <dcterms:created xsi:type="dcterms:W3CDTF">2016-10-09T20:51:41Z</dcterms:created>
  <dcterms:modified xsi:type="dcterms:W3CDTF">2017-01-15T16:05:55Z</dcterms:modified>
</cp:coreProperties>
</file>