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1" r:id="rId4"/>
    <p:sldId id="258" r:id="rId5"/>
    <p:sldId id="259" r:id="rId6"/>
    <p:sldId id="260" r:id="rId7"/>
    <p:sldId id="261" r:id="rId8"/>
    <p:sldId id="263" r:id="rId9"/>
    <p:sldId id="270" r:id="rId10"/>
    <p:sldId id="271" r:id="rId11"/>
    <p:sldId id="264" r:id="rId12"/>
    <p:sldId id="282" r:id="rId13"/>
    <p:sldId id="265" r:id="rId14"/>
    <p:sldId id="266" r:id="rId15"/>
    <p:sldId id="268" r:id="rId16"/>
    <p:sldId id="269" r:id="rId17"/>
    <p:sldId id="273" r:id="rId18"/>
    <p:sldId id="274" r:id="rId19"/>
    <p:sldId id="275" r:id="rId20"/>
    <p:sldId id="276" r:id="rId21"/>
    <p:sldId id="277" r:id="rId22"/>
    <p:sldId id="283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1470" y="-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5EF35-1D35-47FD-A657-E11DE177E7F2}" type="datetimeFigureOut">
              <a:rPr lang="ru-RU" smtClean="0"/>
              <a:t>22.06.2018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66B8B-46FE-479F-A237-6E28D065C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3834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5EF35-1D35-47FD-A657-E11DE177E7F2}" type="datetimeFigureOut">
              <a:rPr lang="ru-RU" smtClean="0"/>
              <a:t>22.06.2018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66B8B-46FE-479F-A237-6E28D065C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549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5EF35-1D35-47FD-A657-E11DE177E7F2}" type="datetimeFigureOut">
              <a:rPr lang="ru-RU" smtClean="0"/>
              <a:t>22.06.2018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66B8B-46FE-479F-A237-6E28D065C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5614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5EF35-1D35-47FD-A657-E11DE177E7F2}" type="datetimeFigureOut">
              <a:rPr lang="ru-RU" smtClean="0"/>
              <a:t>22.06.2018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66B8B-46FE-479F-A237-6E28D065C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021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5EF35-1D35-47FD-A657-E11DE177E7F2}" type="datetimeFigureOut">
              <a:rPr lang="ru-RU" smtClean="0"/>
              <a:t>22.06.2018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66B8B-46FE-479F-A237-6E28D065C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3131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5EF35-1D35-47FD-A657-E11DE177E7F2}" type="datetimeFigureOut">
              <a:rPr lang="ru-RU" smtClean="0"/>
              <a:t>22.06.2018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66B8B-46FE-479F-A237-6E28D065C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8377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5EF35-1D35-47FD-A657-E11DE177E7F2}" type="datetimeFigureOut">
              <a:rPr lang="ru-RU" smtClean="0"/>
              <a:t>22.06.2018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66B8B-46FE-479F-A237-6E28D065C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9773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5EF35-1D35-47FD-A657-E11DE177E7F2}" type="datetimeFigureOut">
              <a:rPr lang="ru-RU" smtClean="0"/>
              <a:t>22.06.2018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66B8B-46FE-479F-A237-6E28D065C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7006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5EF35-1D35-47FD-A657-E11DE177E7F2}" type="datetimeFigureOut">
              <a:rPr lang="ru-RU" smtClean="0"/>
              <a:t>22.06.2018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66B8B-46FE-479F-A237-6E28D065C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20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5EF35-1D35-47FD-A657-E11DE177E7F2}" type="datetimeFigureOut">
              <a:rPr lang="ru-RU" smtClean="0"/>
              <a:t>22.06.2018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66B8B-46FE-479F-A237-6E28D065C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3138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5EF35-1D35-47FD-A657-E11DE177E7F2}" type="datetimeFigureOut">
              <a:rPr lang="ru-RU" smtClean="0"/>
              <a:t>22.06.2018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66B8B-46FE-479F-A237-6E28D065C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2959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C5EF35-1D35-47FD-A657-E11DE177E7F2}" type="datetimeFigureOut">
              <a:rPr lang="ru-RU" smtClean="0"/>
              <a:t>22.06.2018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766B8B-46FE-479F-A237-6E28D065C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5197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340769"/>
            <a:ext cx="7772400" cy="225968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Рекомендации по организации внутренней системы оценки качества образования </a:t>
            </a:r>
            <a:br>
              <a:rPr lang="ru-RU" dirty="0" smtClean="0"/>
            </a:br>
            <a:r>
              <a:rPr lang="ru-RU" dirty="0" smtClean="0"/>
              <a:t> в ШНРО и ШФНСУ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83768" y="4437112"/>
            <a:ext cx="6400800" cy="1201688"/>
          </a:xfrm>
        </p:spPr>
        <p:txBody>
          <a:bodyPr>
            <a:normAutofit/>
          </a:bodyPr>
          <a:lstStyle/>
          <a:p>
            <a:pPr algn="r"/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Начальник центра экспертизы ГАУ ДПО СОИРО</a:t>
            </a:r>
          </a:p>
          <a:p>
            <a:pPr algn="r"/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О.В. Морозова</a:t>
            </a:r>
            <a:endParaRPr lang="ru-RU" sz="20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62532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/>
              <a:t>      В пункте 2.3 письма от 16.06.2012 № 05-2680 указано, что основными задачами надзорных проверок являются: 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оценка соответствия содержания </a:t>
            </a:r>
            <a:r>
              <a:rPr lang="ru-RU" dirty="0" smtClean="0"/>
              <a:t>образования требованиям ФГОС при организации образовательного процесса; 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оценка условий реализации основных образовательных программ </a:t>
            </a:r>
            <a:r>
              <a:rPr lang="ru-RU" dirty="0" smtClean="0"/>
              <a:t>общего образования; 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оценка соответствия качества подготовки обучающихся и выпускников </a:t>
            </a:r>
            <a:r>
              <a:rPr lang="ru-RU" dirty="0" smtClean="0"/>
              <a:t>образовательных учреждений требованиям федеральных государственных образовательных стандартов; 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оценка результатов освоения основных образовательных программ </a:t>
            </a:r>
            <a:r>
              <a:rPr lang="ru-RU" dirty="0" smtClean="0"/>
              <a:t>начального общего, основного общего, среднего общего образования.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76772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оценка качества образовательной деятельности и результативности: 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000" dirty="0" smtClean="0"/>
              <a:t>предметные результаты обучения (включая сравнение данных внутренней и внешней диагностики, в том числе ОГЭ и ЕГЭ); </a:t>
            </a:r>
          </a:p>
          <a:p>
            <a:r>
              <a:rPr lang="ru-RU" sz="2000" dirty="0" err="1" smtClean="0"/>
              <a:t>метапредметные</a:t>
            </a:r>
            <a:r>
              <a:rPr lang="ru-RU" sz="2000" dirty="0" smtClean="0"/>
              <a:t> результаты обучения (включая сравнение данных внутренней и внешней диагностики);</a:t>
            </a:r>
          </a:p>
          <a:p>
            <a:r>
              <a:rPr lang="ru-RU" sz="2000" dirty="0" smtClean="0"/>
              <a:t> личностные результаты (включая показатели социализации обучающихся);</a:t>
            </a:r>
          </a:p>
          <a:p>
            <a:r>
              <a:rPr lang="ru-RU" sz="2000" dirty="0" smtClean="0"/>
              <a:t>достижения обучающихся на конкурсах, соревнованиях, олимпиадах;</a:t>
            </a:r>
          </a:p>
          <a:p>
            <a:r>
              <a:rPr lang="ru-RU" sz="2000" dirty="0" smtClean="0"/>
              <a:t> состояние здоровья обучающихся,  а также организация социально-психологического тестирования обучающихся в целях раннего выявления незаконного потребления наркотических средств и психотропных веществ, организацию деятельности по формированию навыков здорового образа жизни  у участников образовательных отношений;</a:t>
            </a:r>
          </a:p>
        </p:txBody>
      </p:sp>
    </p:spTree>
    <p:extLst>
      <p:ext uri="{BB962C8B-B14F-4D97-AF65-F5344CB8AC3E}">
        <p14:creationId xmlns:p14="http://schemas.microsoft.com/office/powerpoint/2010/main" val="42017859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/>
              <a:t>оценка качества образовательной деятельности и результативности: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удовлетворённость родителей качеством образовательных результатов;</a:t>
            </a:r>
          </a:p>
          <a:p>
            <a:r>
              <a:rPr lang="ru-RU" dirty="0"/>
              <a:t>основные образовательные программы (соответствие структуре ФГОС и контингенту обучающихся); </a:t>
            </a:r>
          </a:p>
          <a:p>
            <a:r>
              <a:rPr lang="ru-RU" dirty="0"/>
              <a:t>реализация учебных планов и рабочих программ (соответствие ФГОС); </a:t>
            </a:r>
          </a:p>
          <a:p>
            <a:r>
              <a:rPr lang="ru-RU" dirty="0"/>
              <a:t>качество уроков и индивидуальной работы с обучающимися; </a:t>
            </a:r>
          </a:p>
          <a:p>
            <a:r>
              <a:rPr lang="ru-RU" dirty="0"/>
              <a:t>качество внеурочной деятельности (включая классное руководство); </a:t>
            </a:r>
          </a:p>
          <a:p>
            <a:r>
              <a:rPr lang="ru-RU" dirty="0"/>
              <a:t>удовлетворённость учащихся и родителей образовательной деятельностью школы;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53134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оценка качества условий образовательной деятельности: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материально-техническое обеспечение; </a:t>
            </a:r>
          </a:p>
          <a:p>
            <a:r>
              <a:rPr lang="ru-RU" dirty="0" smtClean="0"/>
              <a:t>санитарно-гигиенические  условия, </a:t>
            </a:r>
          </a:p>
          <a:p>
            <a:r>
              <a:rPr lang="ru-RU" dirty="0" smtClean="0"/>
              <a:t>условий безопасности, </a:t>
            </a:r>
          </a:p>
          <a:p>
            <a:r>
              <a:rPr lang="ru-RU" dirty="0" smtClean="0"/>
              <a:t>организацию прохождения медицинских осмотров сотрудниками;</a:t>
            </a:r>
          </a:p>
          <a:p>
            <a:r>
              <a:rPr lang="ru-RU" dirty="0" smtClean="0"/>
              <a:t>учебно-методического обеспечения; </a:t>
            </a:r>
          </a:p>
          <a:p>
            <a:r>
              <a:rPr lang="ru-RU" dirty="0" smtClean="0"/>
              <a:t>библиотечно-информационных ресурсов</a:t>
            </a:r>
          </a:p>
          <a:p>
            <a:r>
              <a:rPr lang="ru-RU" dirty="0" smtClean="0"/>
              <a:t>медицинское сопровождение и организация питания;</a:t>
            </a:r>
          </a:p>
          <a:p>
            <a:r>
              <a:rPr lang="ru-RU" dirty="0" smtClean="0"/>
              <a:t>психологический климат в образовательной организации; </a:t>
            </a:r>
          </a:p>
          <a:p>
            <a:r>
              <a:rPr lang="ru-RU" dirty="0" smtClean="0"/>
              <a:t>кадровое обеспечение (включая повышение квалификации, инновационную и научно-методическую деятельность педагогов);</a:t>
            </a:r>
          </a:p>
          <a:p>
            <a:r>
              <a:rPr lang="ru-RU" dirty="0" smtClean="0"/>
              <a:t>общественно-государственное управление;</a:t>
            </a:r>
          </a:p>
          <a:p>
            <a:r>
              <a:rPr lang="ru-RU" dirty="0" smtClean="0"/>
              <a:t>открытость образовательной организации (официальный сайт);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11356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ru-RU" dirty="0" smtClean="0"/>
              <a:t>оценка школьной документации: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документооборот и нормативно-правовое обеспечение;</a:t>
            </a:r>
          </a:p>
          <a:p>
            <a:r>
              <a:rPr lang="ru-RU" dirty="0" smtClean="0"/>
              <a:t>документация педагогических работников;</a:t>
            </a:r>
          </a:p>
          <a:p>
            <a:r>
              <a:rPr lang="ru-RU" dirty="0" smtClean="0"/>
              <a:t>документация обучающихся (дневники, тетради, «портфолио» и другое).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16479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/>
              <a:t>Как осуществляется внутренняя оценка качества?</a:t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Часть 1 статьи 28 ФЗ «Об образовании в российской Федерации» наделяет образовательную организацию автономией в разработке и принятии локальных нормативных актов, которые регламентируют деятельность организации. Следовательно, в образовательной организации должен быть локальный нормативный акт – </a:t>
            </a:r>
            <a:r>
              <a:rPr lang="ru-RU" dirty="0" smtClean="0">
                <a:solidFill>
                  <a:srgbClr val="FF0000"/>
                </a:solidFill>
              </a:rPr>
              <a:t>Положение  о внутренней системе оценки качества образования (далее – Положение). </a:t>
            </a:r>
          </a:p>
          <a:p>
            <a:pPr marL="0" indent="0">
              <a:buNone/>
            </a:pPr>
            <a:r>
              <a:rPr lang="ru-RU" dirty="0" smtClean="0"/>
              <a:t>В Положении необходимо прописать, что ВСОКО включает ВМКО, который осуществляется посредством оценочных мероприятий.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04613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Положение о ВСОКО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Весь алгоритм проведения оценочных мероприятий должен быть однозначно конкретно прописан в Положении. Отклоняться от прописанной в Положении процедуры нельзя, так как это станет нарушением требований локального нормативного акта и расценивается проверяющими и надзорными органами как нарушение законодательства в сфере образования.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00325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Внутреннюю систему оценки качества </a:t>
            </a:r>
            <a:r>
              <a:rPr lang="ru-RU" dirty="0" smtClean="0"/>
              <a:t>образования </a:t>
            </a:r>
          </a:p>
          <a:p>
            <a:pPr marL="0" indent="0">
              <a:buNone/>
            </a:pPr>
            <a:r>
              <a:rPr lang="ru-RU" dirty="0" smtClean="0"/>
              <a:t>осуществляем через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внутренний мониторинг</a:t>
            </a:r>
            <a:r>
              <a:rPr lang="ru-RU" dirty="0" smtClean="0"/>
              <a:t>, </a:t>
            </a:r>
          </a:p>
          <a:p>
            <a:pPr marL="0" indent="0">
              <a:buNone/>
            </a:pPr>
            <a:r>
              <a:rPr lang="ru-RU" dirty="0" smtClean="0"/>
              <a:t>который осуществляется посредством 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оценочных мероприятий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24096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Плановое оценочное мероприятие </a:t>
            </a:r>
            <a:r>
              <a:rPr lang="ru-RU" dirty="0" smtClean="0"/>
              <a:t>– осуществляется  в соответствии с утвержденным  приказом  директора школы  планом, в составе годового плана работы.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Внеплановое оценочное мероприятие </a:t>
            </a:r>
            <a:r>
              <a:rPr lang="ru-RU" dirty="0" smtClean="0"/>
              <a:t>– осуществляется  в целях установления и проверки фактов, иных сведений указанных в обращениях  (заявлениях, жалобах) граждан и организаций (физических и юридических лиц), и последующего устранения нарушений в образовательном процессе, обеспечения реализации прав участников образовательного процесса, урегулирования конфликтных ситуаций в отношениях между  участниками образовательного процесса.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50345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Набор процедур и методов, используемых в ходе оценочного мероприятия,  определяется количеством оцениваемых направлений. В ходе одного оценочного мероприятия может проверяться одно направление или деятельность одного работника, длительность такого мероприятия – 5 рабочих дней. В ходе одного оценочного мероприятия может проверяться  2 и более направлений или  отдельные вопросы образовательной деятельности в целом по школе, длительность такого мероприятия – 10 рабочих дней.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9926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76064"/>
          </a:xfrm>
        </p:spPr>
        <p:txBody>
          <a:bodyPr>
            <a:noAutofit/>
          </a:bodyPr>
          <a:lstStyle/>
          <a:p>
            <a:r>
              <a:rPr lang="ru-RU" sz="2400" dirty="0" smtClean="0"/>
              <a:t>Нормативная база ВСОКО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5008" y="764704"/>
            <a:ext cx="8928992" cy="5217443"/>
          </a:xfrm>
        </p:spPr>
        <p:txBody>
          <a:bodyPr>
            <a:noAutofit/>
          </a:bodyPr>
          <a:lstStyle/>
          <a:p>
            <a:r>
              <a:rPr lang="ru-RU" sz="2000" dirty="0" smtClean="0"/>
              <a:t>Федеральный закон от 29.12.2012 № 273-ФЗ «Об образовании в Российской Федерации» (ст. 2, ст. 28, ст. 93);</a:t>
            </a:r>
          </a:p>
          <a:p>
            <a:r>
              <a:rPr lang="ru-RU" sz="2000" dirty="0" smtClean="0"/>
              <a:t>Федеральный государственный стандарт начального общего образования, утвержденный приказом Министерства образования и науки Российской Федерации от 06.10.2009 № 373;</a:t>
            </a:r>
          </a:p>
          <a:p>
            <a:r>
              <a:rPr lang="ru-RU" sz="2000" dirty="0" smtClean="0"/>
              <a:t>Федеральный государственный стандарт основного общего образования, утвержденный приказом Министерства образования и науки Российской Федерации от 17.12.2010 № 1897;</a:t>
            </a:r>
          </a:p>
          <a:p>
            <a:r>
              <a:rPr lang="ru-RU" sz="2000" dirty="0" smtClean="0"/>
              <a:t>Федеральный государственный стандарт среднего общего образования, утвержденным приказом Министерства образования и науки Российской Федерации от 17.05.2012 № 413;</a:t>
            </a:r>
          </a:p>
          <a:p>
            <a:r>
              <a:rPr lang="ru-RU" sz="2000" dirty="0" smtClean="0"/>
              <a:t>приказ Министерства образования и науки Российской Федерации от 14.06.2013 № 462 «Об утверждении Порядка проведения самообследования образовательной организацией»;</a:t>
            </a:r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4949361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Методы, используемые в ходе ВМКО: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- анализ документов;</a:t>
            </a:r>
          </a:p>
          <a:p>
            <a:pPr marL="0" indent="0">
              <a:buNone/>
            </a:pPr>
            <a:r>
              <a:rPr lang="ru-RU" dirty="0" smtClean="0"/>
              <a:t>- наблюдение;</a:t>
            </a:r>
          </a:p>
          <a:p>
            <a:pPr marL="0" indent="0">
              <a:buNone/>
            </a:pPr>
            <a:r>
              <a:rPr lang="ru-RU" dirty="0" smtClean="0"/>
              <a:t>- опрос (анкетирование, беседа);</a:t>
            </a:r>
          </a:p>
          <a:p>
            <a:pPr marL="0" indent="0">
              <a:buNone/>
            </a:pPr>
            <a:r>
              <a:rPr lang="ru-RU" dirty="0" smtClean="0"/>
              <a:t>- контрольные работы;</a:t>
            </a:r>
          </a:p>
          <a:p>
            <a:pPr marL="0" indent="0">
              <a:buNone/>
            </a:pPr>
            <a:r>
              <a:rPr lang="ru-RU" dirty="0" smtClean="0"/>
              <a:t>- тестирование;</a:t>
            </a:r>
          </a:p>
          <a:p>
            <a:pPr marL="0" indent="0">
              <a:buNone/>
            </a:pPr>
            <a:r>
              <a:rPr lang="ru-RU" dirty="0" smtClean="0"/>
              <a:t>- иные правомерные методы, способствующие достижению целей оценочного мероприятия.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28274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4.6. Порядок проведения оценочного мероприятия</a:t>
            </a:r>
            <a:br>
              <a:rPr lang="ru-RU" sz="3600" dirty="0" smtClean="0"/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 smtClean="0"/>
              <a:t>1) План ВМКО вывешивается на стенде в учительской для ознакомления сотрудников к 1 сентября.  </a:t>
            </a:r>
          </a:p>
          <a:p>
            <a:pPr marL="0" indent="0">
              <a:buNone/>
            </a:pPr>
            <a:r>
              <a:rPr lang="ru-RU" dirty="0" smtClean="0"/>
              <a:t>2)	Содержание оценочного мероприятия, состав исполнителей, план-задание, оформление итогов регламентируется приказом.</a:t>
            </a:r>
          </a:p>
          <a:p>
            <a:pPr marL="0" indent="0">
              <a:buNone/>
            </a:pPr>
            <a:r>
              <a:rPr lang="ru-RU" dirty="0" smtClean="0"/>
              <a:t>3) Приказ директора о проведении планового оценочного мероприятия издается  за 3 рабочих дня до его начала. При необходимости проведения внепланового оценочного мероприятия приказ издается непосредственно перед началом проверки.</a:t>
            </a:r>
          </a:p>
        </p:txBody>
      </p:sp>
    </p:spTree>
    <p:extLst>
      <p:ext uri="{BB962C8B-B14F-4D97-AF65-F5344CB8AC3E}">
        <p14:creationId xmlns:p14="http://schemas.microsoft.com/office/powerpoint/2010/main" val="11923446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4) Приказом директора утверждается срок проведения внепланового оценочного мероприятия, план-задание, состав комиссии или ответственный за проведение, форма и срок представления результатов мероприятия.</a:t>
            </a:r>
          </a:p>
          <a:p>
            <a:pPr marL="0" indent="0">
              <a:buNone/>
            </a:pPr>
            <a:r>
              <a:rPr lang="ru-RU" dirty="0"/>
              <a:t>5) Без предупреждения сотрудника могут проводиться внеплановые оперативные  мероприятия в целях незамедлительного устранения нарушений и неисполнения законодательных и иных нормативных правовых актов, обеспечения прав участников образовательных отношений, урегулирования конфликтных ситуаций в отношениях между участниками образовательных отношений.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94985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/>
              <a:t>6) Длительность оценочного мероприятия при оценивании одного направления или персонально сотрудника  – 5  рабочих дней, при оценивании нескольких направлений   – 10 рабочих дней, количество посещаемых уроков и мероприятий от 3 до 5. При персональном оценивании педагогического работника количество посещаемых уроков и мероприятий – не  менее 5. </a:t>
            </a:r>
          </a:p>
          <a:p>
            <a:pPr marL="0" indent="0">
              <a:buNone/>
            </a:pPr>
            <a:r>
              <a:rPr lang="ru-RU" dirty="0" smtClean="0"/>
              <a:t>7) Результаты оценочных мероприятий оформляются в форме справок, справка составляется в течение 5 рабочих дней по окончании срока мероприятия,  утверждаются приказом директора школы в течение 3 рабочих дней после составления. Результаты по отдельным вопросам (информационного содержания, вопросов обеспечения) могут быть оформлены в форме служебных записок, информаций для принятия управленческих решений при необходимости.</a:t>
            </a:r>
          </a:p>
          <a:p>
            <a:pPr marL="0" indent="0">
              <a:buNone/>
            </a:pPr>
            <a:r>
              <a:rPr lang="ru-RU" dirty="0" smtClean="0"/>
              <a:t>8) Результаты оценочного мероприятия доводятся до проверяемых под роспись в течение 3 рабочих дней, после оформления результатов такого мероприятия.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01548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Итоговый приказ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/>
              <a:t>По результатам оценочного мероприятия всегда должно быть принято </a:t>
            </a:r>
            <a:r>
              <a:rPr lang="ru-RU" dirty="0" smtClean="0">
                <a:solidFill>
                  <a:srgbClr val="C00000"/>
                </a:solidFill>
              </a:rPr>
              <a:t>управленческое решение - </a:t>
            </a:r>
            <a:r>
              <a:rPr lang="ru-RU" dirty="0" smtClean="0"/>
              <a:t>приказ директора. </a:t>
            </a:r>
          </a:p>
          <a:p>
            <a:pPr marL="0" indent="0">
              <a:buNone/>
            </a:pPr>
            <a:r>
              <a:rPr lang="ru-RU" dirty="0" smtClean="0"/>
              <a:t>Срок издания приказа определяется положением, например, 3 рабочих дня после составления итогового документа. </a:t>
            </a:r>
          </a:p>
          <a:p>
            <a:pPr marL="0" indent="0">
              <a:buNone/>
            </a:pPr>
            <a:r>
              <a:rPr lang="ru-RU" dirty="0" smtClean="0"/>
              <a:t>Отсутствие адекватного управленческого решения делает ВМКО формальной процедурой, не оказывающей влияния на качество образовательной деятельности. Управленческое решение доводится обязательно до тех, кто подвергался оцениванию и в отдельных случаях до всех участников образовательных отношений. В Положении может быть предусмотрено, где рассматриваются итоговые документы и результаты мероприятий ВМКО.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79703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СПАСИБО за ВНИМАНИЕ!!!!!!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МОРОЗОВА ОКСАНА ВЛАДИМИРОВНА</a:t>
            </a:r>
          </a:p>
          <a:p>
            <a:r>
              <a:rPr lang="ru-RU" dirty="0" smtClean="0"/>
              <a:t>Тел: 38-93-41 </a:t>
            </a:r>
            <a:r>
              <a:rPr lang="ru-RU" dirty="0" err="1" smtClean="0"/>
              <a:t>доб</a:t>
            </a:r>
            <a:r>
              <a:rPr lang="ru-RU" dirty="0" smtClean="0"/>
              <a:t> 205</a:t>
            </a:r>
          </a:p>
          <a:p>
            <a:r>
              <a:rPr lang="ru-RU" dirty="0" smtClean="0"/>
              <a:t>Эл. почта: 389341205</a:t>
            </a:r>
            <a:r>
              <a:rPr lang="en-US" dirty="0" smtClean="0"/>
              <a:t>@mail.ru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2909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47500" lnSpcReduction="20000"/>
          </a:bodyPr>
          <a:lstStyle/>
          <a:p>
            <a:r>
              <a:rPr lang="ru-RU" sz="3800" dirty="0"/>
              <a:t>приказ Министерства образования и науки Российской Федерации от 05.12.2014 № 1547 «Об утверждении показателей, характеризующих общие критерии оценки качества образовательной деятельности организаций, осуществляющих образовательную деятельность»;</a:t>
            </a:r>
          </a:p>
          <a:p>
            <a:r>
              <a:rPr lang="ru-RU" sz="3800" dirty="0"/>
              <a:t>приказ Министерства образования и науки Российской Федерации от 30.08.2013 № 1015 «Об утверждении Порядка организации и осуществления образовательной деятельности по основным общеобразовательным программам - образовательным программам начального общего, основного общего и среднего общего образования»;</a:t>
            </a:r>
          </a:p>
          <a:p>
            <a:r>
              <a:rPr lang="ru-RU" sz="3800" dirty="0"/>
              <a:t>письмо Федеральной службы по надзору в сфере образования и науки от 16 июня 2012 г. № 05-2680 «Методические рекомендаций по организации и проведению органами исполнительной власти субъектов Российской Федерации, осуществляющими переданные полномочия Российской Федерации в области образования, федерального государственного контроля качества образования в образовательных учреждениях и образовательных организациях, реализующих основные образовательные программы начального общего, основного общего, среднего (полного) общего образования»; </a:t>
            </a:r>
          </a:p>
          <a:p>
            <a:r>
              <a:rPr lang="ru-RU" sz="3800" dirty="0"/>
              <a:t>приказ </a:t>
            </a:r>
            <a:r>
              <a:rPr lang="ru-RU" sz="3800" dirty="0" err="1"/>
              <a:t>Минздравсоцразвития</a:t>
            </a:r>
            <a:r>
              <a:rPr lang="ru-RU" sz="3800" dirty="0"/>
              <a:t> РФ от 26 августа 2010 г. № 761н «Об утверждении Единого квалификационного справочника должностей руководителей, специалистов и служащих, раздел «Квалификационные характеристики должностей работников образования».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7035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Autofit/>
          </a:bodyPr>
          <a:lstStyle/>
          <a:p>
            <a:r>
              <a:rPr lang="ru-RU" sz="2000" dirty="0"/>
              <a:t>Статья 28 «Компетенция, права, обязанности и ответственность образовательной организации»  </a:t>
            </a:r>
            <a:r>
              <a:rPr lang="ru-RU" sz="2000" dirty="0" smtClean="0"/>
              <a:t>ФЗ «Об </a:t>
            </a:r>
            <a:r>
              <a:rPr lang="ru-RU" sz="2000" dirty="0"/>
              <a:t>образовании в Российской Федерации» в  </a:t>
            </a:r>
            <a:r>
              <a:rPr lang="ru-RU" sz="2000" dirty="0" smtClean="0"/>
              <a:t>ч3 п </a:t>
            </a:r>
            <a:r>
              <a:rPr lang="ru-RU" sz="2000" dirty="0"/>
              <a:t>13   к компетенции образовательной организации относит «проведение самообследования, обеспечение </a:t>
            </a:r>
            <a:r>
              <a:rPr lang="ru-RU" sz="2400" b="1" dirty="0"/>
              <a:t>функционирования внутренней системы оценки качества образования</a:t>
            </a:r>
            <a:r>
              <a:rPr lang="ru-RU" sz="2400" dirty="0"/>
              <a:t>». </a:t>
            </a:r>
            <a:endParaRPr lang="ru-RU" sz="2400" dirty="0" smtClean="0"/>
          </a:p>
          <a:p>
            <a:r>
              <a:rPr lang="ru-RU" sz="2000" dirty="0" smtClean="0"/>
              <a:t>Статья 2 </a:t>
            </a:r>
            <a:r>
              <a:rPr lang="ru-RU" sz="2000" dirty="0"/>
              <a:t>Федерального закона «Об образовании в </a:t>
            </a:r>
            <a:r>
              <a:rPr lang="ru-RU" sz="2000" dirty="0" smtClean="0"/>
              <a:t>РФ»: </a:t>
            </a:r>
          </a:p>
          <a:p>
            <a:pPr algn="just"/>
            <a:r>
              <a:rPr lang="ru-RU" sz="2400" dirty="0" smtClean="0"/>
              <a:t>«</a:t>
            </a:r>
            <a:r>
              <a:rPr lang="ru-RU" sz="2400" b="1" dirty="0">
                <a:solidFill>
                  <a:srgbClr val="FF0000"/>
                </a:solidFill>
              </a:rPr>
              <a:t>Качество образования </a:t>
            </a:r>
            <a:r>
              <a:rPr lang="ru-RU" sz="2400" dirty="0"/>
              <a:t>- комплексная характеристика образовательной деятельности и подготовки обучающегося, выражающая степень их соответствия федеральным государственным образовательным стандартам, образовательным стандартам, федеральным государственным требованиям и (или) потребностям физического или юридического лица, в интересах которого осуществляется образовательная деятельность, в том числе степень достижения планируемых результатов образовательной программы».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578001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 smtClean="0">
                <a:solidFill>
                  <a:srgbClr val="FF0000"/>
                </a:solidFill>
              </a:rPr>
              <a:t>Внутренняя система оценки качества образования </a:t>
            </a:r>
            <a:r>
              <a:rPr lang="ru-RU" dirty="0" smtClean="0"/>
              <a:t>– это система мероприятий и процедур, обеспечивающих получение и анализ своевременной, полной и объективной информации о состоянии и качестве образовательной деятельности, соответствия результатов образовательной деятельности федеральным государственным образовательным стандартам  для принятия на этой основе управленческих решений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7751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В пункте 5.3 письма Федеральной службы по надзору в сфере образования и науки от 16 июня 2012 г. № 05-2680 «Методические рекомендаций по организации и проведению органами исполнительной власти субъектов Российской Федерации, осуществляющими переданные полномочия Российской Федерации в области образования, федерального государственного контроля качества образования…» (далее письмо от16.06.2012 № 05-2680)  </a:t>
            </a:r>
          </a:p>
          <a:p>
            <a:r>
              <a:rPr lang="ru-RU" dirty="0" smtClean="0"/>
              <a:t>указано</a:t>
            </a:r>
            <a:r>
              <a:rPr lang="ru-RU" dirty="0"/>
              <a:t>, </a:t>
            </a:r>
            <a:r>
              <a:rPr lang="ru-RU" dirty="0">
                <a:solidFill>
                  <a:srgbClr val="FF0000"/>
                </a:solidFill>
              </a:rPr>
              <a:t>что надзорным проверкам подлежат результаты 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внутреннего мониторинга качества образования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(далее – ВМКО) </a:t>
            </a:r>
            <a:r>
              <a:rPr lang="ru-RU" dirty="0">
                <a:solidFill>
                  <a:srgbClr val="FF0000"/>
                </a:solidFill>
              </a:rPr>
              <a:t>в образовательном учреждении</a:t>
            </a:r>
          </a:p>
        </p:txBody>
      </p:sp>
    </p:spTree>
    <p:extLst>
      <p:ext uri="{BB962C8B-B14F-4D97-AF65-F5344CB8AC3E}">
        <p14:creationId xmlns:p14="http://schemas.microsoft.com/office/powerpoint/2010/main" val="4220705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dirty="0" smtClean="0"/>
              <a:t>      Понятие «</a:t>
            </a:r>
            <a:r>
              <a:rPr lang="ru-RU" sz="2400" dirty="0" err="1" smtClean="0"/>
              <a:t>внутришкольный</a:t>
            </a:r>
            <a:r>
              <a:rPr lang="ru-RU" sz="2400" dirty="0" smtClean="0"/>
              <a:t> контроль» (или ВШК) использовалось традиционно и в рамках действующего законодательства не используется.  В статье 93 Федерального закона «Об образовании в РФ» </a:t>
            </a:r>
            <a:r>
              <a:rPr lang="ru-RU" sz="2400" dirty="0" smtClean="0">
                <a:solidFill>
                  <a:srgbClr val="FF0000"/>
                </a:solidFill>
              </a:rPr>
              <a:t>функция контроля возложена на органы по контролю и надзору: </a:t>
            </a:r>
            <a:r>
              <a:rPr lang="ru-RU" sz="2400" dirty="0" smtClean="0"/>
              <a:t>«Государственный контроль (надзор) в сфере образования включает в себя федеральный государственный контроль качества образования и федеральный государственный надзор в сфере образования, осуществляемые уполномоченными федеральными органами исполнительной власти и органами исполнительной власти субъектов Российской Федерации, осуществляющими переданные Российской Федерацией полномочия по государственному контролю (надзору) в сфере образования (далее - органы по контролю и надзору в сфере образования)»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8244420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3699849"/>
              </p:ext>
            </p:extLst>
          </p:nvPr>
        </p:nvGraphicFramePr>
        <p:xfrm>
          <a:off x="539551" y="908720"/>
          <a:ext cx="8352928" cy="3785616"/>
        </p:xfrm>
        <a:graphic>
          <a:graphicData uri="http://schemas.openxmlformats.org/drawingml/2006/table">
            <a:tbl>
              <a:tblPr firstRow="1" firstCol="1" bandRow="1"/>
              <a:tblGrid>
                <a:gridCol w="1411368"/>
                <a:gridCol w="388833"/>
                <a:gridCol w="1872208"/>
                <a:gridCol w="482864"/>
                <a:gridCol w="1921665"/>
                <a:gridCol w="475542"/>
                <a:gridCol w="1800448"/>
              </a:tblGrid>
              <a:tr h="36905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Calibri"/>
                        </a:rPr>
                        <a:t>ВСОКО:</a:t>
                      </a:r>
                      <a:endParaRPr lang="ru-RU" sz="2800" dirty="0">
                        <a:effectLst/>
                        <a:latin typeface="Times New Roman"/>
                        <a:ea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Calibri"/>
                        </a:rPr>
                        <a:t>система оценивания и анализа</a:t>
                      </a:r>
                      <a:endParaRPr lang="ru-RU" sz="2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endParaRPr lang="ru-RU" sz="2800" dirty="0">
                        <a:effectLst/>
                        <a:latin typeface="Times New Roman"/>
                        <a:ea typeface="Calibri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endParaRPr lang="ru-RU" sz="2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Calibri"/>
                        </a:rPr>
                        <a:t>ВМКО:</a:t>
                      </a:r>
                      <a:endParaRPr lang="ru-RU" sz="2800" dirty="0">
                        <a:effectLst/>
                        <a:latin typeface="Times New Roman"/>
                        <a:ea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Calibri"/>
                        </a:rPr>
                        <a:t>система </a:t>
                      </a:r>
                      <a:r>
                        <a:rPr lang="ru-RU" sz="24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</a:rPr>
                        <a:t>оценочных мероприятий</a:t>
                      </a:r>
                      <a:endParaRPr lang="ru-RU" sz="2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endParaRPr lang="ru-RU" sz="2800" dirty="0">
                        <a:effectLst/>
                        <a:latin typeface="Times New Roman"/>
                        <a:ea typeface="Calibri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endParaRPr lang="ru-RU" sz="2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Calibri"/>
                        </a:rPr>
                        <a:t>Результаты для администрации ОО,</a:t>
                      </a:r>
                      <a:endParaRPr lang="ru-RU" sz="2800" dirty="0">
                        <a:effectLst/>
                        <a:latin typeface="Times New Roman"/>
                        <a:ea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Calibri"/>
                        </a:rPr>
                        <a:t>административного совещания, педсовета,</a:t>
                      </a:r>
                      <a:endParaRPr lang="ru-RU" sz="2800" dirty="0">
                        <a:effectLst/>
                        <a:latin typeface="Times New Roman"/>
                        <a:ea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Calibri"/>
                        </a:rPr>
                        <a:t>Совета ОО</a:t>
                      </a:r>
                      <a:endParaRPr lang="ru-RU" sz="2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endParaRPr lang="ru-RU" sz="2800" dirty="0">
                        <a:effectLst/>
                        <a:latin typeface="Times New Roman"/>
                        <a:ea typeface="Calibri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endParaRPr lang="ru-RU" sz="2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Calibri"/>
                        </a:rPr>
                        <a:t>Результат ВСОКО – отчет о </a:t>
                      </a:r>
                      <a:r>
                        <a:rPr lang="ru-RU" sz="2400" dirty="0" err="1">
                          <a:effectLst/>
                          <a:latin typeface="Times New Roman"/>
                          <a:ea typeface="Calibri"/>
                        </a:rPr>
                        <a:t>самообследовании</a:t>
                      </a:r>
                      <a:endParaRPr lang="ru-RU" sz="2800" dirty="0">
                        <a:effectLst/>
                        <a:latin typeface="Times New Roman"/>
                        <a:ea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Calibri"/>
                        </a:rPr>
                        <a:t>(для общественности и учредителя)</a:t>
                      </a:r>
                      <a:endParaRPr lang="ru-RU" sz="2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5" name="Прямая со стрелкой 4"/>
          <p:cNvCxnSpPr/>
          <p:nvPr/>
        </p:nvCxnSpPr>
        <p:spPr>
          <a:xfrm>
            <a:off x="6660232" y="2708920"/>
            <a:ext cx="33337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4283968" y="2636912"/>
            <a:ext cx="33337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1979712" y="2420888"/>
            <a:ext cx="33337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81435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Что подлежит оценке в образовательной организации?</a:t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ВСОКО образовательной организации должна учесть требования всех нормативных документов:</a:t>
            </a:r>
          </a:p>
          <a:p>
            <a:pPr marL="0" indent="0">
              <a:buNone/>
            </a:pPr>
            <a:r>
              <a:rPr lang="ru-RU" dirty="0"/>
              <a:t>- ФГОС</a:t>
            </a:r>
          </a:p>
          <a:p>
            <a:pPr marL="0" indent="0">
              <a:buNone/>
            </a:pPr>
            <a:r>
              <a:rPr lang="ru-RU" dirty="0"/>
              <a:t> - ФЗ «Об образовании в РФ» </a:t>
            </a:r>
            <a:r>
              <a:rPr lang="ru-RU" dirty="0" err="1"/>
              <a:t>ст</a:t>
            </a:r>
            <a:r>
              <a:rPr lang="ru-RU" dirty="0"/>
              <a:t> 28</a:t>
            </a:r>
          </a:p>
          <a:p>
            <a:pPr marL="0" indent="0">
              <a:buNone/>
            </a:pPr>
            <a:r>
              <a:rPr lang="ru-RU" dirty="0"/>
              <a:t> - Письма </a:t>
            </a:r>
            <a:r>
              <a:rPr lang="ru-RU" dirty="0" err="1" smtClean="0"/>
              <a:t>Рособрнадзора</a:t>
            </a:r>
            <a:r>
              <a:rPr lang="ru-RU" dirty="0" smtClean="0"/>
              <a:t>,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поэтому внутренний мониторинг качества образования можно разбить по направлениям: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716601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1658</Words>
  <Application>Microsoft Office PowerPoint</Application>
  <PresentationFormat>Экран (4:3)</PresentationFormat>
  <Paragraphs>111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Тема Office</vt:lpstr>
      <vt:lpstr>Рекомендации по организации внутренней системы оценки качества образования   в ШНРО и ШФНСУ</vt:lpstr>
      <vt:lpstr>Нормативная база ВСОКО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Что подлежит оценке в образовательной организации? </vt:lpstr>
      <vt:lpstr>Презентация PowerPoint</vt:lpstr>
      <vt:lpstr>оценка качества образовательной деятельности и результативности: </vt:lpstr>
      <vt:lpstr>оценка качества образовательной деятельности и результативности: </vt:lpstr>
      <vt:lpstr>оценка качества условий образовательной деятельности:</vt:lpstr>
      <vt:lpstr>оценка школьной документации:</vt:lpstr>
      <vt:lpstr>Как осуществляется внутренняя оценка качества? </vt:lpstr>
      <vt:lpstr>Положение о ВСОКО</vt:lpstr>
      <vt:lpstr>Презентация PowerPoint</vt:lpstr>
      <vt:lpstr>Презентация PowerPoint</vt:lpstr>
      <vt:lpstr>Презентация PowerPoint</vt:lpstr>
      <vt:lpstr>Методы, используемые в ходе ВМКО:</vt:lpstr>
      <vt:lpstr>4.6. Порядок проведения оценочного мероприятия </vt:lpstr>
      <vt:lpstr>Презентация PowerPoint</vt:lpstr>
      <vt:lpstr>Презентация PowerPoint</vt:lpstr>
      <vt:lpstr>Итоговый приказ</vt:lpstr>
      <vt:lpstr>СПАСИБО за ВНИМАНИЕ!!!!!!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Внутренняя система оценки качества образования  в ШНРО и ШФНСУ</dc:title>
  <dc:creator>User</dc:creator>
  <cp:lastModifiedBy>Алёнка</cp:lastModifiedBy>
  <cp:revision>13</cp:revision>
  <dcterms:created xsi:type="dcterms:W3CDTF">2018-06-14T06:53:43Z</dcterms:created>
  <dcterms:modified xsi:type="dcterms:W3CDTF">2018-06-22T11:49:48Z</dcterms:modified>
</cp:coreProperties>
</file>