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8" r:id="rId4"/>
    <p:sldId id="257" r:id="rId5"/>
    <p:sldId id="262" r:id="rId6"/>
    <p:sldId id="263" r:id="rId7"/>
    <p:sldId id="260" r:id="rId8"/>
    <p:sldId id="265" r:id="rId9"/>
    <p:sldId id="266" r:id="rId10"/>
    <p:sldId id="261" r:id="rId11"/>
    <p:sldId id="267" r:id="rId12"/>
    <p:sldId id="264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5" d="100"/>
          <a:sy n="105" d="100"/>
        </p:scale>
        <p:origin x="-732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AAD1-9868-42A8-A98F-ED875502E552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41F5-EF50-4B60-BD9D-5E55561BA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3637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AAD1-9868-42A8-A98F-ED875502E552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41F5-EF50-4B60-BD9D-5E55561BA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409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AAD1-9868-42A8-A98F-ED875502E552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41F5-EF50-4B60-BD9D-5E55561BA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47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AAD1-9868-42A8-A98F-ED875502E5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41F5-EF50-4B60-BD9D-5E55561BAE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5310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AAD1-9868-42A8-A98F-ED875502E5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41F5-EF50-4B60-BD9D-5E55561BAE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670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AAD1-9868-42A8-A98F-ED875502E5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41F5-EF50-4B60-BD9D-5E55561BAE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6412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AAD1-9868-42A8-A98F-ED875502E5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41F5-EF50-4B60-BD9D-5E55561BAE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9803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AAD1-9868-42A8-A98F-ED875502E5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41F5-EF50-4B60-BD9D-5E55561BAE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4238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AAD1-9868-42A8-A98F-ED875502E5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41F5-EF50-4B60-BD9D-5E55561BAE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9112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AAD1-9868-42A8-A98F-ED875502E5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41F5-EF50-4B60-BD9D-5E55561BAE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6652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AAD1-9868-42A8-A98F-ED875502E5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41F5-EF50-4B60-BD9D-5E55561BAE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553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AAD1-9868-42A8-A98F-ED875502E552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41F5-EF50-4B60-BD9D-5E55561BA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7451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AAD1-9868-42A8-A98F-ED875502E5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41F5-EF50-4B60-BD9D-5E55561BAE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9666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AAD1-9868-42A8-A98F-ED875502E5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41F5-EF50-4B60-BD9D-5E55561BAE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5558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AAD1-9868-42A8-A98F-ED875502E5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41F5-EF50-4B60-BD9D-5E55561BAE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8308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AAD1-9868-42A8-A98F-ED875502E5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41F5-EF50-4B60-BD9D-5E55561BAE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8270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AAD1-9868-42A8-A98F-ED875502E5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41F5-EF50-4B60-BD9D-5E55561BAE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9053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AAD1-9868-42A8-A98F-ED875502E5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41F5-EF50-4B60-BD9D-5E55561BAE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8054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AAD1-9868-42A8-A98F-ED875502E5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41F5-EF50-4B60-BD9D-5E55561BAE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4190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AAD1-9868-42A8-A98F-ED875502E5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41F5-EF50-4B60-BD9D-5E55561BAE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0381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AAD1-9868-42A8-A98F-ED875502E5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41F5-EF50-4B60-BD9D-5E55561BAE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9163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AAD1-9868-42A8-A98F-ED875502E5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41F5-EF50-4B60-BD9D-5E55561BAE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079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AAD1-9868-42A8-A98F-ED875502E552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41F5-EF50-4B60-BD9D-5E55561BA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9420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AAD1-9868-42A8-A98F-ED875502E5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41F5-EF50-4B60-BD9D-5E55561BAE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8927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AAD1-9868-42A8-A98F-ED875502E5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41F5-EF50-4B60-BD9D-5E55561BAE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130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AAD1-9868-42A8-A98F-ED875502E5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41F5-EF50-4B60-BD9D-5E55561BAE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4855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AAD1-9868-42A8-A98F-ED875502E5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41F5-EF50-4B60-BD9D-5E55561BAE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16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AAD1-9868-42A8-A98F-ED875502E552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41F5-EF50-4B60-BD9D-5E55561BA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276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AAD1-9868-42A8-A98F-ED875502E552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41F5-EF50-4B60-BD9D-5E55561BA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783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AAD1-9868-42A8-A98F-ED875502E552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41F5-EF50-4B60-BD9D-5E55561BA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049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AAD1-9868-42A8-A98F-ED875502E552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41F5-EF50-4B60-BD9D-5E55561BA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422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AAD1-9868-42A8-A98F-ED875502E552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41F5-EF50-4B60-BD9D-5E55561BA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338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AAD1-9868-42A8-A98F-ED875502E552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41F5-EF50-4B60-BD9D-5E55561BA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69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AAAD1-9868-42A8-A98F-ED875502E552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841F5-EF50-4B60-BD9D-5E55561BA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15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AAAD1-9868-42A8-A98F-ED875502E5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841F5-EF50-4B60-BD9D-5E55561BAE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958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AAAD1-9868-42A8-A98F-ED875502E5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841F5-EF50-4B60-BD9D-5E55561BAE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825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389341205@mail.ru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po-smolensk.ru/FCPRO/2019/metod-material/for-mo.php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772816"/>
            <a:ext cx="75608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Деятельность МОЦ по сопровождению школ с нестабильными результатами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3429000"/>
            <a:ext cx="691276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проректор по оценке качества образования ГАУ ДПО СОИРО </a:t>
            </a:r>
          </a:p>
          <a:p>
            <a:pPr algn="ctr"/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Захаров Сергей Петрович</a:t>
            </a:r>
          </a:p>
          <a:p>
            <a:pPr algn="ctr"/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начальник центра экспертизы ГАУ ДПО СОИРО</a:t>
            </a:r>
          </a:p>
          <a:p>
            <a:pPr algn="ctr"/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Морозова Оксана Владимировна </a:t>
            </a:r>
          </a:p>
          <a:p>
            <a:pPr algn="ctr"/>
            <a:endParaRPr lang="ru-RU" sz="1400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ru-RU" sz="1400" dirty="0">
                <a:hlinkClick r:id="rId3"/>
              </a:rPr>
              <a:t>389341205</a:t>
            </a:r>
            <a:r>
              <a:rPr lang="en-US" sz="1400" dirty="0">
                <a:hlinkClick r:id="rId3"/>
              </a:rPr>
              <a:t>@mail.ru</a:t>
            </a:r>
            <a:r>
              <a:rPr lang="ru-RU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52474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390" y="332656"/>
            <a:ext cx="8280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prstClr val="black"/>
                </a:solidFill>
                <a:ea typeface="+mj-ea"/>
                <a:cs typeface="+mj-cs"/>
              </a:rPr>
              <a:t>3. Школы с низкими результатами обучения</a:t>
            </a:r>
            <a:br>
              <a:rPr lang="ru-RU" sz="2400" b="1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ru-RU" sz="2400" b="1" dirty="0">
                <a:solidFill>
                  <a:prstClr val="black"/>
                </a:solidFill>
                <a:ea typeface="+mj-ea"/>
                <a:cs typeface="+mj-cs"/>
              </a:rPr>
              <a:t>(приказ от 23.01.2019 № 44)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48502" y="1700808"/>
            <a:ext cx="864078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ru-RU" sz="2000" dirty="0"/>
              <a:t>Переход на цикл сопровождения по учебным годам. Новый отбор школ в августе – сентябре по  </a:t>
            </a:r>
            <a:r>
              <a:rPr lang="ru-RU" sz="2000" dirty="0" smtClean="0"/>
              <a:t>комплексному </a:t>
            </a:r>
            <a:r>
              <a:rPr lang="ru-RU" sz="2000" dirty="0"/>
              <a:t>мониторингу.</a:t>
            </a:r>
          </a:p>
          <a:p>
            <a:r>
              <a:rPr lang="ru-RU" sz="2000" dirty="0"/>
              <a:t> Ссылка на инструментарий:</a:t>
            </a:r>
          </a:p>
          <a:p>
            <a:r>
              <a:rPr lang="ru-RU" sz="2000" dirty="0"/>
              <a:t> </a:t>
            </a:r>
            <a:r>
              <a:rPr lang="en-US" sz="2000" dirty="0">
                <a:solidFill>
                  <a:srgbClr val="005BD1"/>
                </a:solidFill>
                <a:latin typeface="Arial"/>
                <a:hlinkClick r:id="rId3"/>
              </a:rPr>
              <a:t>www.dpo-smolensk.ru/FCPRO/2019/metod-material/for-mo.php</a:t>
            </a:r>
            <a:r>
              <a:rPr lang="ru-RU" sz="2000" dirty="0"/>
              <a:t> </a:t>
            </a:r>
          </a:p>
          <a:p>
            <a:r>
              <a:rPr lang="ru-RU" sz="2000" dirty="0"/>
              <a:t>2. Утверждение списка ШНРО на уровне муниципалитета. Результаты сдать до 27.09.2019</a:t>
            </a:r>
          </a:p>
          <a:p>
            <a:endParaRPr lang="ru-RU" sz="2000" dirty="0"/>
          </a:p>
          <a:p>
            <a:r>
              <a:rPr lang="ru-RU" sz="2000" dirty="0"/>
              <a:t>3. Составление программы повышения качества образования для вновь выявленных школ.</a:t>
            </a:r>
          </a:p>
          <a:p>
            <a:r>
              <a:rPr lang="ru-RU" sz="2000" dirty="0"/>
              <a:t>4. Мониторинги выполнения школами программ повышения качества образования:</a:t>
            </a:r>
          </a:p>
          <a:p>
            <a:pPr>
              <a:buFontTx/>
              <a:buChar char="-"/>
            </a:pPr>
            <a:r>
              <a:rPr lang="ru-RU" sz="2000" dirty="0"/>
              <a:t>Входной (октябрь) </a:t>
            </a:r>
          </a:p>
          <a:p>
            <a:pPr>
              <a:buFontTx/>
              <a:buChar char="-"/>
            </a:pPr>
            <a:r>
              <a:rPr lang="ru-RU" sz="2000" dirty="0"/>
              <a:t>Промежуточный (январь)</a:t>
            </a:r>
          </a:p>
          <a:p>
            <a:pPr>
              <a:buFontTx/>
              <a:buChar char="-"/>
            </a:pPr>
            <a:r>
              <a:rPr lang="ru-RU" sz="2000" dirty="0"/>
              <a:t>Итоговый (август) </a:t>
            </a:r>
          </a:p>
          <a:p>
            <a:r>
              <a:rPr lang="ru-RU" sz="2000" dirty="0"/>
              <a:t>Инструментарий будет расположен на сайте, ссылка направлена письмом. </a:t>
            </a:r>
          </a:p>
        </p:txBody>
      </p:sp>
    </p:spTree>
    <p:extLst>
      <p:ext uri="{BB962C8B-B14F-4D97-AF65-F5344CB8AC3E}">
        <p14:creationId xmlns:p14="http://schemas.microsoft.com/office/powerpoint/2010/main" val="1221035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61988" y="-404813"/>
            <a:ext cx="10467976" cy="7667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Экспертно-консультационный центр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По запросу МО (в случае, если требуется поддержка МОЦ) в ОО может быть направлено 2-3 эксперта СОИРО для выявления причин </a:t>
            </a:r>
            <a:r>
              <a:rPr lang="ru-RU" dirty="0" err="1" smtClean="0"/>
              <a:t>неуспешности</a:t>
            </a:r>
            <a:r>
              <a:rPr lang="ru-RU" dirty="0" smtClean="0"/>
              <a:t> конкретной ОО или учителя</a:t>
            </a:r>
          </a:p>
          <a:p>
            <a:pPr marL="0" indent="0" algn="just">
              <a:buNone/>
            </a:pPr>
            <a:r>
              <a:rPr lang="ru-RU" dirty="0" smtClean="0"/>
              <a:t>(обращаться через сайт СОИРО или письмо на ректора)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35408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61988" y="-404813"/>
            <a:ext cx="10467976" cy="7667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Курсы повышения квалификации для ШНРО в сентябре 2019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b="0" i="0" dirty="0" smtClean="0">
                <a:solidFill>
                  <a:srgbClr val="333333"/>
                </a:solidFill>
                <a:effectLst/>
                <a:latin typeface="Arial"/>
              </a:rPr>
              <a:t> </a:t>
            </a:r>
            <a:r>
              <a:rPr lang="ru-RU" sz="2000" b="0" i="0" dirty="0" smtClean="0">
                <a:solidFill>
                  <a:srgbClr val="333333"/>
                </a:solidFill>
                <a:effectLst/>
                <a:latin typeface="Arial"/>
              </a:rPr>
              <a:t>9 – 12 сентября ТЕМА 1:Семинар «Наставничество как механизм сопровождения педагога»</a:t>
            </a:r>
          </a:p>
          <a:p>
            <a:pPr marL="0" indent="0">
              <a:buNone/>
            </a:pPr>
            <a:r>
              <a:rPr lang="ru-RU" sz="1600" b="0" i="0" dirty="0" smtClean="0">
                <a:solidFill>
                  <a:srgbClr val="333333"/>
                </a:solidFill>
                <a:effectLst/>
                <a:latin typeface="Arial"/>
              </a:rPr>
              <a:t>9, 12 сентября занятия будут проводиться в очной форме,</a:t>
            </a:r>
          </a:p>
          <a:p>
            <a:pPr marL="0" indent="0">
              <a:buNone/>
            </a:pPr>
            <a:r>
              <a:rPr lang="ru-RU" sz="1600" b="0" i="0" dirty="0" smtClean="0">
                <a:solidFill>
                  <a:srgbClr val="333333"/>
                </a:solidFill>
                <a:effectLst/>
                <a:latin typeface="Arial"/>
              </a:rPr>
              <a:t>10 – 11 сентября - с применением дистанционных образовательных технологий.</a:t>
            </a:r>
          </a:p>
          <a:p>
            <a:r>
              <a:rPr lang="ru-RU" sz="2000" b="0" i="0" dirty="0" smtClean="0">
                <a:solidFill>
                  <a:srgbClr val="333333"/>
                </a:solidFill>
                <a:effectLst/>
                <a:latin typeface="Arial"/>
              </a:rPr>
              <a:t>11 – 27 сентября ТЕМА 2 Целевые курсы повышения квалификации «Технология эффективного обучения: проектирование и реализация образовательного процесса»</a:t>
            </a:r>
          </a:p>
          <a:p>
            <a:pPr marL="0" indent="0">
              <a:buNone/>
            </a:pPr>
            <a:r>
              <a:rPr lang="ru-RU" sz="1600" b="0" i="0" dirty="0" smtClean="0">
                <a:solidFill>
                  <a:srgbClr val="333333"/>
                </a:solidFill>
                <a:effectLst/>
                <a:latin typeface="Arial"/>
              </a:rPr>
              <a:t>11, 12, 25 – 27 сентября занятия будут проводиться в очной форме,</a:t>
            </a:r>
          </a:p>
          <a:p>
            <a:pPr marL="0" indent="0">
              <a:buNone/>
            </a:pPr>
            <a:r>
              <a:rPr lang="ru-RU" sz="1600" b="0" i="0" dirty="0" smtClean="0">
                <a:solidFill>
                  <a:srgbClr val="333333"/>
                </a:solidFill>
                <a:effectLst/>
                <a:latin typeface="Arial"/>
              </a:rPr>
              <a:t>13 – 24 сентября - с применением дистанционных образовательных технологий.</a:t>
            </a:r>
          </a:p>
          <a:p>
            <a:endParaRPr lang="ru-RU" sz="2000" b="0" i="0" dirty="0" smtClean="0">
              <a:solidFill>
                <a:srgbClr val="333333"/>
              </a:solidFill>
              <a:effectLst/>
              <a:latin typeface="Arial"/>
            </a:endParaRPr>
          </a:p>
          <a:p>
            <a:endParaRPr lang="ru-RU" sz="2000" b="0" i="0" dirty="0" smtClean="0">
              <a:solidFill>
                <a:srgbClr val="333333"/>
              </a:solidFill>
              <a:effectLst/>
              <a:latin typeface="Arial"/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859228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47664" y="332656"/>
            <a:ext cx="61573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/>
              <a:t>Школы с нестабильными результатами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268760"/>
            <a:ext cx="79928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- школы с необъективными показателями по федеральным оценочным процедурам;</a:t>
            </a:r>
          </a:p>
          <a:p>
            <a:r>
              <a:rPr lang="ru-RU" sz="2800" dirty="0"/>
              <a:t>- школы, показавшие низкие результаты ГИА;</a:t>
            </a:r>
          </a:p>
          <a:p>
            <a:r>
              <a:rPr lang="ru-RU" sz="2800" dirty="0"/>
              <a:t>- школы с низкими результатами обучения и школы, функционирующие в неблагоприятных социальных условиях</a:t>
            </a:r>
          </a:p>
        </p:txBody>
      </p:sp>
    </p:spTree>
    <p:extLst>
      <p:ext uri="{BB962C8B-B14F-4D97-AF65-F5344CB8AC3E}">
        <p14:creationId xmlns:p14="http://schemas.microsoft.com/office/powerpoint/2010/main" val="1020999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7936356"/>
              </p:ext>
            </p:extLst>
          </p:nvPr>
        </p:nvGraphicFramePr>
        <p:xfrm>
          <a:off x="179512" y="908720"/>
          <a:ext cx="8785087" cy="4968562"/>
        </p:xfrm>
        <a:graphic>
          <a:graphicData uri="http://schemas.openxmlformats.org/drawingml/2006/table">
            <a:tbl>
              <a:tblPr/>
              <a:tblGrid>
                <a:gridCol w="236810"/>
                <a:gridCol w="543924"/>
                <a:gridCol w="321914"/>
                <a:gridCol w="235886"/>
                <a:gridCol w="236810"/>
                <a:gridCol w="225710"/>
                <a:gridCol w="225710"/>
                <a:gridCol w="140606"/>
                <a:gridCol w="140606"/>
                <a:gridCol w="140606"/>
                <a:gridCol w="140606"/>
                <a:gridCol w="140606"/>
                <a:gridCol w="138756"/>
                <a:gridCol w="111005"/>
                <a:gridCol w="111005"/>
                <a:gridCol w="133206"/>
                <a:gridCol w="111005"/>
                <a:gridCol w="155407"/>
                <a:gridCol w="133206"/>
                <a:gridCol w="133206"/>
                <a:gridCol w="133206"/>
                <a:gridCol w="155407"/>
                <a:gridCol w="155407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  <a:gridCol w="77703"/>
              </a:tblGrid>
              <a:tr h="98814">
                <a:tc rowSpan="3"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№ п/п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ОО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МО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По всем критериям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ЕГЭ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400" b="0" i="0" u="none" strike="noStrike">
                          <a:solidFill>
                            <a:srgbClr val="FF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2017-2019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2017-2019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6"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2017-2019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33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Лучшие=Кол-во "Л"</a:t>
                      </a:r>
                      <a:b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</a:br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Худшие=Кол-во "Х"+Зоны риска(1,2,3)+Объективность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Кол-во показателей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Зоны риска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Необъективность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Сумма баллов до 160</a:t>
                      </a:r>
                    </a:p>
                  </a:txBody>
                  <a:tcPr marL="2828" marR="2828" marT="2828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только обязательные предметы</a:t>
                      </a:r>
                    </a:p>
                  </a:txBody>
                  <a:tcPr marL="2828" marR="2828" marT="2828" marB="0" vert="vert27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ОГЭ</a:t>
                      </a:r>
                    </a:p>
                  </a:txBody>
                  <a:tcPr marL="2828" marR="2828" marT="2828" marB="0" vert="vert27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217-219</a:t>
                      </a:r>
                    </a:p>
                  </a:txBody>
                  <a:tcPr marL="2828" marR="2828" marT="2828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Математика (б)</a:t>
                      </a:r>
                    </a:p>
                  </a:txBody>
                  <a:tcPr marL="2828" marR="2828" marT="2828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Математика (пр)</a:t>
                      </a:r>
                    </a:p>
                  </a:txBody>
                  <a:tcPr marL="2828" marR="2828" marT="282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Физика</a:t>
                      </a:r>
                    </a:p>
                  </a:txBody>
                  <a:tcPr marL="2828" marR="2828" marT="282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Химия</a:t>
                      </a:r>
                    </a:p>
                  </a:txBody>
                  <a:tcPr marL="2828" marR="2828" marT="282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Информатика</a:t>
                      </a:r>
                    </a:p>
                  </a:txBody>
                  <a:tcPr marL="2828" marR="2828" marT="282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Биология</a:t>
                      </a:r>
                    </a:p>
                  </a:txBody>
                  <a:tcPr marL="2828" marR="2828" marT="282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История</a:t>
                      </a:r>
                    </a:p>
                  </a:txBody>
                  <a:tcPr marL="2828" marR="2828" marT="282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География</a:t>
                      </a:r>
                    </a:p>
                  </a:txBody>
                  <a:tcPr marL="2828" marR="2828" marT="282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Иностранный язык</a:t>
                      </a:r>
                    </a:p>
                  </a:txBody>
                  <a:tcPr marL="2828" marR="2828" marT="282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Обществознание</a:t>
                      </a:r>
                    </a:p>
                  </a:txBody>
                  <a:tcPr marL="2828" marR="2828" marT="282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Литература</a:t>
                      </a:r>
                    </a:p>
                  </a:txBody>
                  <a:tcPr marL="2828" marR="2828" marT="282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Русский язык</a:t>
                      </a:r>
                    </a:p>
                  </a:txBody>
                  <a:tcPr marL="2828" marR="2828" marT="2828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Математика (б)</a:t>
                      </a:r>
                    </a:p>
                  </a:txBody>
                  <a:tcPr marL="2828" marR="2828" marT="282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Математика (пр)</a:t>
                      </a:r>
                    </a:p>
                  </a:txBody>
                  <a:tcPr marL="2828" marR="2828" marT="282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Физика</a:t>
                      </a:r>
                    </a:p>
                  </a:txBody>
                  <a:tcPr marL="2828" marR="2828" marT="282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Химия</a:t>
                      </a:r>
                    </a:p>
                  </a:txBody>
                  <a:tcPr marL="2828" marR="2828" marT="282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Информатика</a:t>
                      </a:r>
                    </a:p>
                  </a:txBody>
                  <a:tcPr marL="2828" marR="2828" marT="282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Биология</a:t>
                      </a:r>
                    </a:p>
                  </a:txBody>
                  <a:tcPr marL="2828" marR="2828" marT="282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История</a:t>
                      </a:r>
                    </a:p>
                  </a:txBody>
                  <a:tcPr marL="2828" marR="2828" marT="282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География</a:t>
                      </a:r>
                    </a:p>
                  </a:txBody>
                  <a:tcPr marL="2828" marR="2828" marT="282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Иностранный язык</a:t>
                      </a:r>
                    </a:p>
                  </a:txBody>
                  <a:tcPr marL="2828" marR="2828" marT="282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Обществознание</a:t>
                      </a:r>
                    </a:p>
                  </a:txBody>
                  <a:tcPr marL="2828" marR="2828" marT="282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Литература</a:t>
                      </a:r>
                    </a:p>
                  </a:txBody>
                  <a:tcPr marL="2828" marR="2828" marT="282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Русский язык</a:t>
                      </a:r>
                    </a:p>
                  </a:txBody>
                  <a:tcPr marL="2828" marR="2828" marT="2828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Математика (б)</a:t>
                      </a:r>
                    </a:p>
                  </a:txBody>
                  <a:tcPr marL="2828" marR="2828" marT="2828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Математика (пр)</a:t>
                      </a:r>
                    </a:p>
                  </a:txBody>
                  <a:tcPr marL="2828" marR="2828" marT="2828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Физика</a:t>
                      </a:r>
                    </a:p>
                  </a:txBody>
                  <a:tcPr marL="2828" marR="2828" marT="2828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Химия</a:t>
                      </a:r>
                    </a:p>
                  </a:txBody>
                  <a:tcPr marL="2828" marR="2828" marT="2828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Информатика</a:t>
                      </a:r>
                    </a:p>
                  </a:txBody>
                  <a:tcPr marL="2828" marR="2828" marT="2828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Биология</a:t>
                      </a:r>
                    </a:p>
                  </a:txBody>
                  <a:tcPr marL="2828" marR="2828" marT="2828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История</a:t>
                      </a:r>
                    </a:p>
                  </a:txBody>
                  <a:tcPr marL="2828" marR="2828" marT="2828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География</a:t>
                      </a:r>
                    </a:p>
                  </a:txBody>
                  <a:tcPr marL="2828" marR="2828" marT="2828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Иностранный язык</a:t>
                      </a:r>
                    </a:p>
                  </a:txBody>
                  <a:tcPr marL="2828" marR="2828" marT="2828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Обществознание</a:t>
                      </a:r>
                    </a:p>
                  </a:txBody>
                  <a:tcPr marL="2828" marR="2828" marT="2828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Литература</a:t>
                      </a:r>
                    </a:p>
                  </a:txBody>
                  <a:tcPr marL="2828" marR="2828" marT="2828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00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Лучшие 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Худшие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 </a:t>
                      </a:r>
                      <a:b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</a:br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(2017-2019)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 </a:t>
                      </a:r>
                      <a:b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</a:br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(2017-2019)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 (2017)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 (2018)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 (2019)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 (2017)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 (2018)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 (2019)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2017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2018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2017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2018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2019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"Л"&gt;1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"Х"&gt;1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"Л"&gt;1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"Л"&gt;1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"Л"&gt;1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"Л"&gt;1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"Л"&gt;1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"Л"&gt;1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"Л"&gt;1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"Л"&gt;1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"Л"&gt;1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"Л"&gt;1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"Л"&gt;1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"Х"&gt;1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"Х"&gt;1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"Х"&gt;1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"Х"&gt;1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"Х"&gt;1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"Х"&gt;1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"Х"&gt;1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"Х"&gt;1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"Х"&gt;1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"Х"&gt;1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"Х"&gt;1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"Х"&gt;1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2017</a:t>
                      </a:r>
                    </a:p>
                  </a:txBody>
                  <a:tcPr marL="2828" marR="2828" marT="2828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2018</a:t>
                      </a:r>
                    </a:p>
                  </a:txBody>
                  <a:tcPr marL="2828" marR="2828" marT="282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2019</a:t>
                      </a:r>
                    </a:p>
                  </a:txBody>
                  <a:tcPr marL="2828" marR="2828" marT="282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2017</a:t>
                      </a:r>
                    </a:p>
                  </a:txBody>
                  <a:tcPr marL="2828" marR="2828" marT="2828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2018</a:t>
                      </a:r>
                    </a:p>
                  </a:txBody>
                  <a:tcPr marL="2828" marR="2828" marT="282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2019</a:t>
                      </a:r>
                    </a:p>
                  </a:txBody>
                  <a:tcPr marL="2828" marR="2828" marT="282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2017</a:t>
                      </a:r>
                    </a:p>
                  </a:txBody>
                  <a:tcPr marL="2828" marR="2828" marT="2828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2018</a:t>
                      </a:r>
                    </a:p>
                  </a:txBody>
                  <a:tcPr marL="2828" marR="2828" marT="282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2019</a:t>
                      </a:r>
                    </a:p>
                  </a:txBody>
                  <a:tcPr marL="2828" marR="2828" marT="282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2017</a:t>
                      </a:r>
                    </a:p>
                  </a:txBody>
                  <a:tcPr marL="2828" marR="2828" marT="2828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2018</a:t>
                      </a:r>
                    </a:p>
                  </a:txBody>
                  <a:tcPr marL="2828" marR="2828" marT="282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2019</a:t>
                      </a:r>
                    </a:p>
                  </a:txBody>
                  <a:tcPr marL="2828" marR="2828" marT="282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2017</a:t>
                      </a:r>
                    </a:p>
                  </a:txBody>
                  <a:tcPr marL="2828" marR="2828" marT="2828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2018</a:t>
                      </a:r>
                    </a:p>
                  </a:txBody>
                  <a:tcPr marL="2828" marR="2828" marT="282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2019</a:t>
                      </a:r>
                    </a:p>
                  </a:txBody>
                  <a:tcPr marL="2828" marR="2828" marT="282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2017</a:t>
                      </a:r>
                    </a:p>
                  </a:txBody>
                  <a:tcPr marL="2828" marR="2828" marT="2828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2018</a:t>
                      </a:r>
                    </a:p>
                  </a:txBody>
                  <a:tcPr marL="2828" marR="2828" marT="282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2019</a:t>
                      </a:r>
                    </a:p>
                  </a:txBody>
                  <a:tcPr marL="2828" marR="2828" marT="282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2017</a:t>
                      </a:r>
                    </a:p>
                  </a:txBody>
                  <a:tcPr marL="2828" marR="2828" marT="2828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2018</a:t>
                      </a:r>
                    </a:p>
                  </a:txBody>
                  <a:tcPr marL="2828" marR="2828" marT="282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2019</a:t>
                      </a:r>
                    </a:p>
                  </a:txBody>
                  <a:tcPr marL="2828" marR="2828" marT="282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2017</a:t>
                      </a:r>
                    </a:p>
                  </a:txBody>
                  <a:tcPr marL="2828" marR="2828" marT="2828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2018</a:t>
                      </a:r>
                    </a:p>
                  </a:txBody>
                  <a:tcPr marL="2828" marR="2828" marT="282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2019</a:t>
                      </a:r>
                    </a:p>
                  </a:txBody>
                  <a:tcPr marL="2828" marR="2828" marT="282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2017</a:t>
                      </a:r>
                    </a:p>
                  </a:txBody>
                  <a:tcPr marL="2828" marR="2828" marT="2828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2018</a:t>
                      </a:r>
                    </a:p>
                  </a:txBody>
                  <a:tcPr marL="2828" marR="2828" marT="282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2019</a:t>
                      </a:r>
                    </a:p>
                  </a:txBody>
                  <a:tcPr marL="2828" marR="2828" marT="282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2017</a:t>
                      </a:r>
                    </a:p>
                  </a:txBody>
                  <a:tcPr marL="2828" marR="2828" marT="2828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2018</a:t>
                      </a:r>
                    </a:p>
                  </a:txBody>
                  <a:tcPr marL="2828" marR="2828" marT="282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2019</a:t>
                      </a:r>
                    </a:p>
                  </a:txBody>
                  <a:tcPr marL="2828" marR="2828" marT="282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2017</a:t>
                      </a:r>
                    </a:p>
                  </a:txBody>
                  <a:tcPr marL="2828" marR="2828" marT="2828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2018</a:t>
                      </a:r>
                    </a:p>
                  </a:txBody>
                  <a:tcPr marL="2828" marR="2828" marT="282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2019</a:t>
                      </a:r>
                    </a:p>
                  </a:txBody>
                  <a:tcPr marL="2828" marR="2828" marT="282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2017</a:t>
                      </a:r>
                    </a:p>
                  </a:txBody>
                  <a:tcPr marL="2828" marR="2828" marT="2828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2018</a:t>
                      </a:r>
                    </a:p>
                  </a:txBody>
                  <a:tcPr marL="2828" marR="2828" marT="282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2019</a:t>
                      </a:r>
                    </a:p>
                  </a:txBody>
                  <a:tcPr marL="2828" marR="2828" marT="282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679"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"СШ № 1"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Велижский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02"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"Средняя школа №2"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Велижский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7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6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803"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"Селезневская средняя школа"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Велижский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02"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СОШ № 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Вяземский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7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7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02"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5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СШ № 2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Вяземский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02"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6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СОШ № 3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Вяземский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12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02"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7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СШ № 4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Вяземский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6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5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02"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8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СОШ № 5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Вяземский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8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7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</a:tr>
              <a:tr h="92902"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9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СШ № 6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Вяземский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02"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10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СОШ №7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Вяземский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9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8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02"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СОШ № 8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Вяземский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02"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12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СОШ  № 9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Вяземский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02"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13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СОШ № 10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Вяземский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7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6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02"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14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"Андрейковская СОШ"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Вяземский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02"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15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Вязьма-Брянская СОШ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Вяземский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02"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16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Исаковская СОШ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Вяземский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02"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17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Каснянская СОШ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Вяземский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6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6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02"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18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Кайдаковская СОШ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Вяземский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9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9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02"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19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Коробовская ООШ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Вяземский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02"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Новосельская СОШ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Вяземский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02"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Относовская СОШ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Вяземский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02"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22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Семлевская СОШ № 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Вяземский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02"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23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Семлевская СОШ №2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Вяземский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02"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24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Успенская СОШ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Вяземский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02"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25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Тумановская СШ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Вяземский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7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6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02"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26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Хмелитская СОШ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Вяземский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5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5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866"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27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Царёво-Займищенская СОШ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Вяземский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02"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28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Шимановская СОШ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Вяземский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02"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29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Шуйская ОШ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Вяземский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02"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30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"Средняя школа №1"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Гагаринский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7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6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02"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"Средняя школа №2"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Гагаринский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02"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32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"Средняя школа №3"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Гагаринский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5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5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02"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33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СШ №4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Гагаринский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5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803"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34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"Баскаковская средняя школа"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Гагаринский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</a:tr>
              <a:tr h="185803"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35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"Кармановская средняя школа"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Гагаринский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7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6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02"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36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"Никольская СШ"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Гагаринский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02"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37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"Пречистенская СШ"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Гагаринский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803"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38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"Родомановская средняя школа"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Гагаринский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8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6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803"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39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"Токаревская средняя школа"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Гагаринский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02"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40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"Глинковская СШ"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Глинковский</a:t>
                      </a:r>
                      <a:r>
                        <a:rPr lang="ru-RU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 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6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Х</a:t>
                      </a:r>
                    </a:p>
                  </a:txBody>
                  <a:tcPr marL="2828" marR="2828" marT="2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Л</a:t>
                      </a:r>
                    </a:p>
                  </a:txBody>
                  <a:tcPr marL="2828" marR="2828" marT="2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828" marR="2828" marT="2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51520" y="260039"/>
            <a:ext cx="8408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Система мониторинга показателей по оценке образовательных результатов школ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802140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725544" cy="854968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1. Школы с необъективными показателями по федеральным оценочным процедурам</a:t>
            </a:r>
            <a:endParaRPr lang="ru-RU" sz="20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9245198"/>
              </p:ext>
            </p:extLst>
          </p:nvPr>
        </p:nvGraphicFramePr>
        <p:xfrm>
          <a:off x="107503" y="908720"/>
          <a:ext cx="8928994" cy="5812330"/>
        </p:xfrm>
        <a:graphic>
          <a:graphicData uri="http://schemas.openxmlformats.org/drawingml/2006/table">
            <a:tbl>
              <a:tblPr/>
              <a:tblGrid>
                <a:gridCol w="239170"/>
                <a:gridCol w="2710587"/>
                <a:gridCol w="2790311"/>
                <a:gridCol w="3188926"/>
              </a:tblGrid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№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 год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2018 год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2019 год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54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наименование ОО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наименование ОО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наименование ОО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51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МБОУ Ольшанская основная школа Смоленского района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МБОУ 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Семлевская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средняя общеобразовательная школа №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МБОУ 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Относовская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средняя общеобразовательная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школа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116" marR="6116" marT="611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МБОУ "Ашковская основная школа" Гагаринского района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МБОУ средняя школа №2 г. Демидова Смоленской области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МБОУ 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Семлевская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средняя общеобразовательная школа №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116" marR="6116" marT="611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34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МБОУ "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Родомановская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средняя школа" Гагаринского района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МКОУ "Барановская средняя общеобразовательная школа"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Сафоновского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района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МБОУ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Ашковская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основная школа Гагаринского района</a:t>
                      </a:r>
                    </a:p>
                  </a:txBody>
                  <a:tcPr marL="6116" marR="6116" marT="611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886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МБОУ Прудковская средняя школа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МКОУ Дуровская средняя общеобразовательная школа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МБОУ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Родомановская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средняя школа Гагаринского района</a:t>
                      </a:r>
                    </a:p>
                  </a:txBody>
                  <a:tcPr marL="6116" marR="6116" marT="611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1182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МБОУ Стодолищенская средняя школа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МБОУ Сметанинская средняя школа Смоленского района Смоленской области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МБОУ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Глинковская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средняя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школа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116" marR="6116" marT="611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99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МБОУ Духовщинская средняя школа им. П.К. Козлова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МБОУ Архиповская основная школа Смоленского района Смоленской области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МБОУ Средняя школа № 1 города Смоленска</a:t>
                      </a:r>
                    </a:p>
                  </a:txBody>
                  <a:tcPr marL="6116" marR="6116" marT="611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МБОУ "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Ярцевская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средняя школа № 2 им.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МБОУ средняя школа № 2 города Сычевки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МБОУ Дорогобужская средняя общеобразовательная школа №1</a:t>
                      </a:r>
                    </a:p>
                  </a:txBody>
                  <a:tcPr marL="6116" marR="6116" marT="611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3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МБОУ Стабенская средняя школа Смоленского района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МКОУ Субботниковская основная школа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МБОУ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Талашкинская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средняя 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школа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116" marR="6116" marT="611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17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МБОУ Даньковская основная школа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ОГБОУ "Кадетская школа-интернат "Смоленский фельдмаршала Кутузова кадетский корпус"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МБОУ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Ярцевская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средняя школа № 1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Ярцевского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района Смоленской области</a:t>
                      </a:r>
                    </a:p>
                  </a:txBody>
                  <a:tcPr marL="6116" marR="6116" marT="611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56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МБОУ Переснянская средняя школа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86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МБОУ Михновская средняя школа Смоленского района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56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МБОУ средняя школа № 8 г. Ярцево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54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МБОУ Дивинская средняя школа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54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МБОУ Мурыгинская средняя школа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86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МБОУ "Средняя школа № 2 города Рудня"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116" marR="6116" marT="6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4850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8569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ea typeface="+mj-ea"/>
                <a:cs typeface="+mj-cs"/>
              </a:rPr>
              <a:t>Деятельность МОЦ по сопровождению </a:t>
            </a:r>
            <a:r>
              <a:rPr lang="ru-RU" sz="2000" b="1" dirty="0" smtClean="0">
                <a:solidFill>
                  <a:prstClr val="black"/>
                </a:solidFill>
                <a:ea typeface="+mj-ea"/>
                <a:cs typeface="+mj-cs"/>
              </a:rPr>
              <a:t>школ с </a:t>
            </a:r>
            <a:r>
              <a:rPr lang="ru-RU" sz="2000" b="1" dirty="0">
                <a:solidFill>
                  <a:prstClr val="black"/>
                </a:solidFill>
                <a:ea typeface="+mj-ea"/>
                <a:cs typeface="+mj-cs"/>
              </a:rPr>
              <a:t>необъективными показателями по федеральным оценочным процедурам 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968534"/>
            <a:ext cx="8568952" cy="5444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1850" dirty="0">
                <a:solidFill>
                  <a:prstClr val="black"/>
                </a:solidFill>
              </a:rPr>
              <a:t>1.Выявление причин необъективности, установленной в конкретной школе.</a:t>
            </a:r>
          </a:p>
          <a:p>
            <a:pPr lvl="0">
              <a:spcBef>
                <a:spcPct val="20000"/>
              </a:spcBef>
            </a:pPr>
            <a:r>
              <a:rPr lang="ru-RU" sz="1850" dirty="0">
                <a:solidFill>
                  <a:prstClr val="black"/>
                </a:solidFill>
              </a:rPr>
              <a:t>2. Анализ результатов оценочных процедур совместно с ОО.</a:t>
            </a:r>
          </a:p>
          <a:p>
            <a:pPr lvl="0">
              <a:spcBef>
                <a:spcPct val="20000"/>
              </a:spcBef>
            </a:pPr>
            <a:r>
              <a:rPr lang="ru-RU" sz="1850" dirty="0">
                <a:solidFill>
                  <a:prstClr val="black"/>
                </a:solidFill>
              </a:rPr>
              <a:t>3.Выявление факторов и рисков, влияющих на объективность оценивания образовательных результатов в ОО. </a:t>
            </a:r>
          </a:p>
          <a:p>
            <a:pPr lvl="0">
              <a:spcBef>
                <a:spcPct val="20000"/>
              </a:spcBef>
            </a:pPr>
            <a:r>
              <a:rPr lang="ru-RU" sz="1850" dirty="0">
                <a:solidFill>
                  <a:prstClr val="black"/>
                </a:solidFill>
              </a:rPr>
              <a:t>4. Создание условий для формирования в ОО системы объективной </a:t>
            </a:r>
            <a:r>
              <a:rPr lang="ru-RU" sz="1850" dirty="0" err="1">
                <a:solidFill>
                  <a:prstClr val="black"/>
                </a:solidFill>
              </a:rPr>
              <a:t>внутришкольной</a:t>
            </a:r>
            <a:r>
              <a:rPr lang="ru-RU" sz="1850" dirty="0">
                <a:solidFill>
                  <a:prstClr val="black"/>
                </a:solidFill>
              </a:rPr>
              <a:t> оценки результатов</a:t>
            </a:r>
          </a:p>
          <a:p>
            <a:pPr lvl="0">
              <a:spcBef>
                <a:spcPct val="20000"/>
              </a:spcBef>
            </a:pPr>
            <a:r>
              <a:rPr lang="ru-RU" sz="1850" dirty="0">
                <a:solidFill>
                  <a:prstClr val="black"/>
                </a:solidFill>
              </a:rPr>
              <a:t>5. Создание единой муниципальной системы диагностики и контроля качества образования.</a:t>
            </a:r>
          </a:p>
          <a:p>
            <a:pPr lvl="0">
              <a:spcBef>
                <a:spcPct val="20000"/>
              </a:spcBef>
            </a:pPr>
            <a:r>
              <a:rPr lang="ru-RU" sz="1850" dirty="0">
                <a:solidFill>
                  <a:prstClr val="black"/>
                </a:solidFill>
              </a:rPr>
              <a:t>6. Содействие принятию обоснованных управленческих решений на уровне ОО и муниципалитета.</a:t>
            </a:r>
          </a:p>
          <a:p>
            <a:pPr lvl="0">
              <a:spcBef>
                <a:spcPct val="20000"/>
              </a:spcBef>
            </a:pPr>
            <a:r>
              <a:rPr lang="ru-RU" sz="1850" dirty="0">
                <a:solidFill>
                  <a:prstClr val="black"/>
                </a:solidFill>
              </a:rPr>
              <a:t>7. Повышение квалификации руководителей и учителей по вопросам школьного оценивания,</a:t>
            </a:r>
          </a:p>
          <a:p>
            <a:pPr lvl="0">
              <a:spcBef>
                <a:spcPct val="20000"/>
              </a:spcBef>
            </a:pPr>
            <a:r>
              <a:rPr lang="ru-RU" sz="1850" dirty="0">
                <a:solidFill>
                  <a:prstClr val="black"/>
                </a:solidFill>
              </a:rPr>
              <a:t>8. Формирование позитивной управленческой практики с приоритетом программ помощи перед практикой наказания</a:t>
            </a:r>
          </a:p>
          <a:p>
            <a:pPr marL="457200" lvl="0" indent="-457200">
              <a:spcBef>
                <a:spcPct val="20000"/>
              </a:spcBef>
              <a:buFont typeface="Arial" pitchFamily="34" charset="0"/>
              <a:buAutoNum type="arabicPeriod" startAt="9"/>
            </a:pPr>
            <a:r>
              <a:rPr lang="ru-RU" sz="1850" dirty="0">
                <a:solidFill>
                  <a:prstClr val="black"/>
                </a:solidFill>
              </a:rPr>
              <a:t>Формирование позитивного отношения к вопросам объективной оценки результатов обучения. </a:t>
            </a:r>
          </a:p>
          <a:p>
            <a:pPr marL="457200" lvl="0" indent="-457200">
              <a:spcBef>
                <a:spcPct val="20000"/>
              </a:spcBef>
              <a:buFont typeface="Arial" pitchFamily="34" charset="0"/>
              <a:buAutoNum type="arabicPeriod" startAt="9"/>
            </a:pPr>
            <a:r>
              <a:rPr lang="ru-RU" sz="1850" dirty="0">
                <a:solidFill>
                  <a:prstClr val="black"/>
                </a:solidFill>
              </a:rPr>
              <a:t>Организация МОЦ наблюдения при проведении оценочных процедур в ОО.</a:t>
            </a:r>
          </a:p>
        </p:txBody>
      </p:sp>
    </p:spTree>
    <p:extLst>
      <p:ext uri="{BB962C8B-B14F-4D97-AF65-F5344CB8AC3E}">
        <p14:creationId xmlns:p14="http://schemas.microsoft.com/office/powerpoint/2010/main" val="4137396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562074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2. Школы, показавшие низкие результаты ГИА</a:t>
            </a:r>
            <a:endParaRPr lang="ru-RU" sz="2800" b="1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3884018"/>
              </p:ext>
            </p:extLst>
          </p:nvPr>
        </p:nvGraphicFramePr>
        <p:xfrm>
          <a:off x="1187624" y="2132856"/>
          <a:ext cx="6336704" cy="3954780"/>
        </p:xfrm>
        <a:graphic>
          <a:graphicData uri="http://schemas.openxmlformats.org/drawingml/2006/table">
            <a:tbl>
              <a:tblPr/>
              <a:tblGrid>
                <a:gridCol w="469900"/>
                <a:gridCol w="2626444"/>
                <a:gridCol w="2016224"/>
                <a:gridCol w="1224136"/>
              </a:tblGrid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СОШ №7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Вяземский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 Narrow"/>
                        </a:rPr>
                        <a:t>8*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"Открытая (сменная) школа"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Рославльский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 Narrow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МКОУ "Вадинская СОШ"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Сафоновский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 Narrow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МКОУ "</a:t>
                      </a:r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Николо-Погореловская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 СОШ"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Сафоновский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 Narrow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"СШ № 5"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Смоленск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 Narrow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"СШ № 24"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Смоленск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 Narrow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"СШ № 25"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Смоленск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 Narrow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"СШ № 38"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Смоленск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 Narrow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МБОУЯСШ № 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Ярцевский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 Narrow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"В(С)ОШ"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Вяземский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 Narrow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"О(с)Ш № 1"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Смоленск</a:t>
                      </a:r>
                      <a:endParaRPr lang="ru-RU" sz="1200" b="0" i="0" u="none" strike="noStrike" dirty="0">
                        <a:solidFill>
                          <a:srgbClr val="333333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 Narrow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"О(с)Ш № 2"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Смоленск</a:t>
                      </a:r>
                      <a:endParaRPr lang="ru-RU" sz="1200" b="0" i="0" u="none" strike="noStrike" dirty="0">
                        <a:solidFill>
                          <a:srgbClr val="333333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 Narrow"/>
                        </a:rPr>
                        <a:t>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56447" y="836712"/>
            <a:ext cx="83875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Список школ, которые имели худшие результаты по отдельным  </a:t>
            </a:r>
          </a:p>
          <a:p>
            <a:pPr algn="ctr"/>
            <a:r>
              <a:rPr lang="ru-RU" dirty="0" smtClean="0"/>
              <a:t>предметам по ЕГЭ за 2017 – 2019 учебный год</a:t>
            </a:r>
          </a:p>
          <a:p>
            <a:r>
              <a:rPr lang="ru-RU" dirty="0" smtClean="0"/>
              <a:t>* - количество худших результатов в целом (школа попадала в 20ку самых низких </a:t>
            </a:r>
          </a:p>
          <a:p>
            <a:r>
              <a:rPr lang="ru-RU" dirty="0" smtClean="0"/>
              <a:t>результатов по среднему баллу по какому-либо предмету)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3592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ru-RU" sz="2400" dirty="0" smtClean="0"/>
              <a:t>Список школ, которые имеют худшие результаты по среднему баллу по ЕГЭ (биология) 2019 по </a:t>
            </a:r>
            <a:endParaRPr lang="ru-RU" sz="24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6549138"/>
              </p:ext>
            </p:extLst>
          </p:nvPr>
        </p:nvGraphicFramePr>
        <p:xfrm>
          <a:off x="1331640" y="1196751"/>
          <a:ext cx="7344816" cy="5465122"/>
        </p:xfrm>
        <a:graphic>
          <a:graphicData uri="http://schemas.openxmlformats.org/drawingml/2006/table">
            <a:tbl>
              <a:tblPr/>
              <a:tblGrid>
                <a:gridCol w="360040"/>
                <a:gridCol w="5472608"/>
                <a:gridCol w="1512168"/>
              </a:tblGrid>
              <a:tr h="242996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21</a:t>
                      </a:r>
                    </a:p>
                  </a:txBody>
                  <a:tcPr marL="7913" marR="7913" marT="79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Относовская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 СОШ 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Вяземский 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30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34</a:t>
                      </a:r>
                    </a:p>
                  </a:txBody>
                  <a:tcPr marL="7913" marR="7913" marT="79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"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Баскаковская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 средняя школа"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Гагаринский 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30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35</a:t>
                      </a:r>
                    </a:p>
                  </a:txBody>
                  <a:tcPr marL="7913" marR="7913" marT="79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"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Кармановская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 средняя школа"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Гагаринский 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96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40</a:t>
                      </a:r>
                    </a:p>
                  </a:txBody>
                  <a:tcPr marL="7913" marR="7913" marT="79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"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Глинковская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 СШ"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Глинковский 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96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51</a:t>
                      </a:r>
                    </a:p>
                  </a:txBody>
                  <a:tcPr marL="7913" marR="7913" marT="79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Заборьевская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 СШ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Демидовский 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30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78</a:t>
                      </a:r>
                    </a:p>
                  </a:txBody>
                  <a:tcPr marL="7913" marR="7913" marT="79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Красновская школа им. М.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Бабикова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Краснинский 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96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79</a:t>
                      </a:r>
                    </a:p>
                  </a:txBody>
                  <a:tcPr marL="7913" marR="7913" marT="79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Мерлинская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 школа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Краснинский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 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96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90</a:t>
                      </a:r>
                    </a:p>
                  </a:txBody>
                  <a:tcPr marL="7913" marR="7913" marT="79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Васьковская СШ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Починковский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 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615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118</a:t>
                      </a:r>
                    </a:p>
                  </a:txBody>
                  <a:tcPr marL="7913" marR="7913" marT="79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"Хорошовская средняя школа"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Рославльский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 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96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148</a:t>
                      </a:r>
                    </a:p>
                  </a:txBody>
                  <a:tcPr marL="7913" marR="7913" marT="79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"СШ № 1"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Смоленск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96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173</a:t>
                      </a:r>
                    </a:p>
                  </a:txBody>
                  <a:tcPr marL="7913" marR="7913" marT="79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"СШ № 25"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Смоленск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96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177</a:t>
                      </a:r>
                    </a:p>
                  </a:txBody>
                  <a:tcPr marL="7913" marR="7913" marT="79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"СШ № 29"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Смоленск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96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199</a:t>
                      </a:r>
                    </a:p>
                  </a:txBody>
                  <a:tcPr marL="7913" marR="7913" marT="79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Сметанинская СШ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Смоленский 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96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200</a:t>
                      </a:r>
                    </a:p>
                  </a:txBody>
                  <a:tcPr marL="7913" marR="7913" marT="79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Стабенская СШ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Смоленский 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96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202</a:t>
                      </a:r>
                    </a:p>
                  </a:txBody>
                  <a:tcPr marL="7913" marR="7913" marT="79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Талашкинская СШ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Смоленский 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30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221</a:t>
                      </a:r>
                    </a:p>
                  </a:txBody>
                  <a:tcPr marL="7913" marR="7913" marT="79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Надейковичская СШ имени И.П. Гоманкова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Шумячский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 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96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231</a:t>
                      </a:r>
                    </a:p>
                  </a:txBody>
                  <a:tcPr marL="7913" marR="7913" marT="79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СШ № 7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Ярцевский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 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01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249</a:t>
                      </a:r>
                    </a:p>
                  </a:txBody>
                  <a:tcPr marL="7913" marR="7913" marT="79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СОГБОУ "Школа - интернат для одаренных детей "Феникс""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Смоленская область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96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252</a:t>
                      </a:r>
                    </a:p>
                  </a:txBody>
                  <a:tcPr marL="7913" marR="7913" marT="79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"О(с)Ш № 1"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Смоленск</a:t>
                      </a:r>
                      <a:endParaRPr lang="ru-RU" sz="1200" b="0" i="0" u="none" strike="noStrike" dirty="0">
                        <a:solidFill>
                          <a:srgbClr val="333333"/>
                        </a:solidFill>
                        <a:effectLst/>
                        <a:latin typeface="Times New Roman"/>
                      </a:endParaRP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96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253</a:t>
                      </a:r>
                    </a:p>
                  </a:txBody>
                  <a:tcPr marL="7913" marR="7913" marT="79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МБОУ "О(с)Ш № 2"</a:t>
                      </a:r>
                    </a:p>
                  </a:txBody>
                  <a:tcPr marL="7913" marR="7913" marT="7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Смоленск</a:t>
                      </a:r>
                      <a:endParaRPr lang="ru-RU" sz="1200" b="0" i="0" u="none" strike="noStrike" dirty="0">
                        <a:solidFill>
                          <a:srgbClr val="333333"/>
                        </a:solidFill>
                        <a:effectLst/>
                        <a:latin typeface="Times New Roman"/>
                      </a:endParaRP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304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6409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prstClr val="black"/>
                </a:solidFill>
                <a:ea typeface="+mj-ea"/>
                <a:cs typeface="+mj-cs"/>
              </a:rPr>
              <a:t>Деятельность МОЦ по сопровождению школ с низкими результатами ЕГЭ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484784"/>
            <a:ext cx="849694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ru-RU" sz="2400" dirty="0"/>
              <a:t>Установление причин низких результатов по ЕГЭ. Совместный анализ с ОО полученных результатов по ЕГЭ.</a:t>
            </a:r>
          </a:p>
          <a:p>
            <a:pPr marL="514350" indent="-514350">
              <a:buAutoNum type="arabicPeriod"/>
            </a:pPr>
            <a:r>
              <a:rPr lang="ru-RU" sz="2400" dirty="0"/>
              <a:t> Составление плана(программы) выхода ОО (учителя) из кризисной ситуации.</a:t>
            </a:r>
          </a:p>
          <a:p>
            <a:pPr marL="514350" indent="-514350">
              <a:buAutoNum type="arabicPeriod"/>
            </a:pPr>
            <a:r>
              <a:rPr lang="ru-RU" sz="2400" dirty="0"/>
              <a:t>Системная работа МОЦ по сопровождению ОО (учителя):</a:t>
            </a:r>
          </a:p>
          <a:p>
            <a:pPr>
              <a:buFontTx/>
              <a:buChar char="-"/>
            </a:pPr>
            <a:r>
              <a:rPr lang="ru-RU" sz="2400" dirty="0"/>
              <a:t>Повышение квалификации учителей и руководителей</a:t>
            </a:r>
          </a:p>
          <a:p>
            <a:pPr>
              <a:buFontTx/>
              <a:buChar char="-"/>
            </a:pPr>
            <a:r>
              <a:rPr lang="ru-RU" sz="2400" dirty="0"/>
              <a:t>Организация </a:t>
            </a:r>
            <a:r>
              <a:rPr lang="ru-RU" sz="2400" dirty="0" err="1"/>
              <a:t>внутримуниципального</a:t>
            </a:r>
            <a:r>
              <a:rPr lang="ru-RU" sz="2400" dirty="0"/>
              <a:t> наставничества для учителей, которые не достигли оптимальных результатов обучающихся</a:t>
            </a:r>
          </a:p>
          <a:p>
            <a:pPr>
              <a:buFontTx/>
              <a:buChar char="-"/>
            </a:pPr>
            <a:r>
              <a:rPr lang="ru-RU" sz="2400" dirty="0"/>
              <a:t>Организация работы по повышению мотивации обучающихся и родителей по получению высоких результатов по ЕГЭ</a:t>
            </a:r>
          </a:p>
          <a:p>
            <a:pPr>
              <a:buFontTx/>
              <a:buChar char="-"/>
            </a:pPr>
            <a:r>
              <a:rPr lang="ru-RU" sz="2400" dirty="0"/>
              <a:t>Мониторинг образовательных результатов обучающихся по четвертям на уровне муниципалитета</a:t>
            </a:r>
          </a:p>
        </p:txBody>
      </p:sp>
    </p:spTree>
    <p:extLst>
      <p:ext uri="{BB962C8B-B14F-4D97-AF65-F5344CB8AC3E}">
        <p14:creationId xmlns:p14="http://schemas.microsoft.com/office/powerpoint/2010/main" val="2138825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Инструментарий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908634"/>
          <a:ext cx="8229600" cy="5145508"/>
        </p:xfrm>
        <a:graphic>
          <a:graphicData uri="http://schemas.openxmlformats.org/drawingml/2006/table">
            <a:tbl>
              <a:tblPr/>
              <a:tblGrid>
                <a:gridCol w="123427"/>
                <a:gridCol w="548564"/>
                <a:gridCol w="1875403"/>
                <a:gridCol w="548564"/>
                <a:gridCol w="530278"/>
                <a:gridCol w="530278"/>
                <a:gridCol w="521136"/>
                <a:gridCol w="566849"/>
                <a:gridCol w="566849"/>
                <a:gridCol w="566849"/>
                <a:gridCol w="571421"/>
                <a:gridCol w="639991"/>
                <a:gridCol w="639991"/>
              </a:tblGrid>
              <a:tr h="70834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№ п/п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район</a:t>
                      </a:r>
                    </a:p>
                  </a:txBody>
                  <a:tcPr marL="0" marR="0" marT="0" marB="0" vert="wordArtVert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Название ОО по уставу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Средний балл по ОГЭ (русский язык) в ОО ниже среднего балла по ОГЭ  по региону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Средний балл по ОГЭ (математика) в ОО ниже среднего балла по ОГЭ  по региону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Доля выпускников, не преодолевших минимальный порог баллов по ОГЭ (русский язык)  в ОО, больше доли выпускников, не преодолевших минимальный порог баллов по ОГЭ (русский язык)  по региону в основной период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Доля выпускников, не преодолевших минимальный порог баллов по ОГЭ (математика) в ОО, больше доли выпускников, не преодолевших минимальный порог баллов по ОГЭ (математика) по региону в основной период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Средний балл в ОО по ОГЭ (русский язык) снижается 2 последних учебных года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Средний балл в ОО по ОГЭ (математика) снижается 2 последних учебных года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Доля выпускников, не преодолевших минимальный порог баллов по ОГЭ (математика)  в ОО, увеличивается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Средний балл по ЕГЭ (русский язык) в ОО ниже среднего балла по ЕГЭ (русский язык) по региону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Средний балл по ЕГЭ (математика) в ОО ниже среднего балла по ЕГЭ (математика базовая) по региону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700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wordArtVert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951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wordArtVert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2018 – показатель по региону 4,0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2018 – показатель по региону 3,7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2018 – показатель по региону 1,1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2018 – показатель по региону 2,8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при ответе «да» ставится  1,</a:t>
                      </a:r>
                      <a:br>
                        <a:rPr lang="ru-RU" sz="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при ответе «нет» ставится 0</a:t>
                      </a:r>
                      <a:br>
                        <a:rPr lang="ru-RU" sz="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endParaRPr lang="ru-RU" sz="4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при ответе «да» ставится  1,</a:t>
                      </a:r>
                      <a:br>
                        <a:rPr lang="ru-RU" sz="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при ответе «нет» ставится 0</a:t>
                      </a:r>
                      <a:br>
                        <a:rPr lang="ru-RU" sz="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endParaRPr lang="ru-RU" sz="4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при ответе «да» ставится  1,</a:t>
                      </a:r>
                      <a:br>
                        <a:rPr lang="ru-RU" sz="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при ответе «нет» ставится 0</a:t>
                      </a:r>
                      <a:br>
                        <a:rPr lang="ru-RU" sz="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endParaRPr lang="ru-RU" sz="4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при ответе «да» ставится  1,</a:t>
                      </a:r>
                      <a:br>
                        <a:rPr lang="ru-RU" sz="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при ответе «нет» ставится 0</a:t>
                      </a:r>
                      <a:br>
                        <a:rPr lang="ru-RU" sz="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endParaRPr lang="ru-RU" sz="4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2018 – показатель по региону 71,9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2018 – показатель по региону 4,2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</a:tr>
              <a:tr h="1291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Велиж</a:t>
                      </a:r>
                    </a:p>
                  </a:txBody>
                  <a:tcPr marL="0" marR="0" marT="0" marB="0" vert="wordArtVert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Муниципальное бюджетное общеобразовательное учреждение "Средняя школа № 1" города Велижа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FFF"/>
                    </a:solidFill>
                  </a:tcPr>
                </a:tc>
              </a:tr>
              <a:tr h="1291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Муниципальное бюджетное общеобразовательное учреждение "Средняя школа №2" города Велижа Смоленской области (МБОУ "Средняя школа №2" города Велижа)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FFF"/>
                    </a:solidFill>
                  </a:tcPr>
                </a:tc>
              </a:tr>
              <a:tr h="1291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МБОУ "Селезнёвская средняя школа"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FFF"/>
                    </a:solidFill>
                  </a:tcPr>
                </a:tc>
              </a:tr>
              <a:tr h="1291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23">
                  <a:txBody>
                    <a:bodyPr/>
                    <a:lstStyle/>
                    <a:p>
                      <a:pPr algn="ctr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Вяземский</a:t>
                      </a:r>
                    </a:p>
                  </a:txBody>
                  <a:tcPr marL="0" marR="0" marT="0" marB="0" vert="wordArtVert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Муниципальное бюджетное общеобразовательное учреждение Исаковская средняя общеобразовательная школа Вяземского района Смоленской области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Муниципальное бюджетное образовательное учреждение Относовская средняя общеобразовательная школа Вяземского района Смоленской области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Муниципальное бюджетное общеобразовательное учреждение "Андрейковская средняя общеобразовательная школа" Вяземского района Смоленской области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Муниципальное бюджетное общеобразовательное учреждение средняя школа №4 имени Героя Советского Союза А.Б. Михайлова г. Вязьмы смоленской области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Муниципальное бюджетное общеобразовательное учреждение Семлёвская средняя общеобразовательная   школа №2  Вяземского района Смоленской области</a:t>
                      </a:r>
                      <a:b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нет выпускников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Муниципальное бюджетное общеобразовательное учреждение Тумановская средняя школа имени Героя Советского Союза К.И. Молоненкова Вяземского района Смоленской области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26">
                <a:tc>
                  <a:txBody>
                    <a:bodyPr/>
                    <a:lstStyle/>
                    <a:p>
                      <a:pPr algn="r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Муниципальное бюджетное общеобразовательное учреждение Успенская Средняя общеобразовательная школа Вяземского района Смоленской области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Муниципальное бюджетное общеобразовательное учреждение средняя школа №6 г. Вязьмы Смоленской области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МБОУ Шимановская СОШ Вяземского района Смоленской области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8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Муниципальное бюджетное образовательное учреждение средняя общеобразовательная школа №8 города Вязьмы Смоленской области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1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Муниципальное бюджетное общеобразовательное учреждение средняя общеобразовательная школа № 9 имени адмирала П.С. Нахимова г. Вязьмы Смоленской области</a:t>
                      </a:r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муниципальное бюджетное общеобразовательное учреждение Кайдаковская средняя общеобразовательная школа Вяземского района Смоленской области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Муниципальное бюджетное общеобразовательное учреждение Семлевская средняя общеобразовательная школа №1 Вяземского района Смоленской области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Муниципальное бюджетное общеобразовательное учреждение средняя общеобразовательная школа №10 имени Героя Советского Союза Д.Е. Кудинова г.Вязьмы Смоленской области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Муниципальное общеобразовательное учреждение средняя общеобразовательная школа №5 имени Героя Российской Федерации М.Г.Ефремова г. Вязьмы Смоленской области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1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Муниципальное бюджетное общеобразовательное учреждение</a:t>
                      </a:r>
                      <a:b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средняя общеобразовательная школа №1</a:t>
                      </a:r>
                      <a:b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углублённым изучением отдельных предметов</a:t>
                      </a:r>
                      <a:b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имени Ю.Н. Янова   г. Вязьмы Смоленской области</a:t>
                      </a:r>
                      <a:b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Муниципальное общеобразовательное учреждение Каснянская средняя общеобразовательная школа Вяземского района Смоленской области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Муниципальное бюджетное общеобразовательное учреждение Вязьма-Брянская средняя общеобразовательная школа имени Героя Российской Федерации А.В. Пуцыкина Вяземского района Смоленской области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Муниципальное бюджетное общеобразовательное учреждение средняя общеобразовательная школа №3 г. Вязьмы Смоленской области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Муниципальное бюджетное общеобразовательное учреждение Новосельская средняя общеобразовательная школа Вяземского района Смоленской области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Муниципальное бюджетное общеобразовательное учреждение средняя школа № 2 г. Вязьмы Смоленской области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МБОУ СОШ № 7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Муниципальное бюджетное общеобразовательное учреждение Хмелитская средняя общеобразовательная школа Вяземского района Смоленской области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80523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2937</Words>
  <Application>Microsoft Office PowerPoint</Application>
  <PresentationFormat>Экран (4:3)</PresentationFormat>
  <Paragraphs>3995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Тема Office</vt:lpstr>
      <vt:lpstr>1_Тема Office</vt:lpstr>
      <vt:lpstr>2_Тема Office</vt:lpstr>
      <vt:lpstr>Презентация PowerPoint</vt:lpstr>
      <vt:lpstr>Презентация PowerPoint</vt:lpstr>
      <vt:lpstr>Презентация PowerPoint</vt:lpstr>
      <vt:lpstr>1. Школы с необъективными показателями по федеральным оценочным процедурам</vt:lpstr>
      <vt:lpstr>Презентация PowerPoint</vt:lpstr>
      <vt:lpstr>2. Школы, показавшие низкие результаты ГИА</vt:lpstr>
      <vt:lpstr>Список школ, которые имеют худшие результаты по среднему баллу по ЕГЭ (биология) 2019 по </vt:lpstr>
      <vt:lpstr>Презентация PowerPoint</vt:lpstr>
      <vt:lpstr>Инструментарий</vt:lpstr>
      <vt:lpstr>Презентация PowerPoint</vt:lpstr>
      <vt:lpstr>Экспертно-консультационный центр</vt:lpstr>
      <vt:lpstr>Курсы повышения квалификации для ШНРО в сентябре 2019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Алёнка</cp:lastModifiedBy>
  <cp:revision>14</cp:revision>
  <dcterms:created xsi:type="dcterms:W3CDTF">2018-09-27T10:54:03Z</dcterms:created>
  <dcterms:modified xsi:type="dcterms:W3CDTF">2019-09-04T14:08:14Z</dcterms:modified>
</cp:coreProperties>
</file>