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81" r:id="rId5"/>
    <p:sldId id="258" r:id="rId6"/>
    <p:sldId id="259" r:id="rId7"/>
    <p:sldId id="260" r:id="rId8"/>
    <p:sldId id="261" r:id="rId9"/>
    <p:sldId id="263" r:id="rId10"/>
    <p:sldId id="270" r:id="rId11"/>
    <p:sldId id="271" r:id="rId12"/>
    <p:sldId id="264" r:id="rId13"/>
    <p:sldId id="282" r:id="rId14"/>
    <p:sldId id="265" r:id="rId15"/>
    <p:sldId id="266" r:id="rId16"/>
    <p:sldId id="286" r:id="rId17"/>
    <p:sldId id="288" r:id="rId18"/>
    <p:sldId id="268" r:id="rId19"/>
    <p:sldId id="274" r:id="rId20"/>
    <p:sldId id="297" r:id="rId21"/>
    <p:sldId id="294" r:id="rId22"/>
    <p:sldId id="295" r:id="rId23"/>
    <p:sldId id="275" r:id="rId24"/>
    <p:sldId id="276" r:id="rId25"/>
    <p:sldId id="277" r:id="rId26"/>
    <p:sldId id="283" r:id="rId27"/>
    <p:sldId id="278" r:id="rId28"/>
    <p:sldId id="279" r:id="rId29"/>
    <p:sldId id="291" r:id="rId30"/>
    <p:sldId id="296" r:id="rId31"/>
    <p:sldId id="29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8" autoAdjust="0"/>
    <p:restoredTop sz="94614" autoAdjust="0"/>
  </p:normalViewPr>
  <p:slideViewPr>
    <p:cSldViewPr>
      <p:cViewPr>
        <p:scale>
          <a:sx n="71" d="100"/>
          <a:sy n="71" d="100"/>
        </p:scale>
        <p:origin x="-2784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00BE-F582-46AD-A0AE-223C5C75F51E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6883-1AEB-4E92-B758-3AB1EDEAD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5981-5289-4D6A-B8FF-5D0EC8B8BF92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D999-8619-4CDA-BCA7-716957B2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0489-11C7-4B79-BF1C-26C6B1CEE79F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F4B-7224-46B2-AD46-B49B05BC3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C7C4-6CE7-41BA-AF49-A05EB4540D2E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1A5F-BECC-4157-B03C-C6B08FCC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AF6-7D21-4B8B-970E-E8AA88852887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BAEF-5790-467F-B360-6FA6652E5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85A41-8AC4-4323-91D7-EE40D5C9E286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26541-A733-473E-8888-9B0F0E017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DBE1-1F15-460F-9DDA-3B39C4C1179D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9D40D-A9C2-4D54-833C-6BC1DC09A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AEDA-04D4-4F34-B907-430D45138143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6D44-FCFF-4195-B61C-67458A90A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3DDF-513A-483A-BBE6-D3728DEFCB36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94DA-9452-48E7-8FDB-CA98051E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A0EB-C638-4061-9033-C80711286282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130B-7559-4E28-9C09-B77155F46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4DEE-5FB2-4875-8D54-C75A5B3BF408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ACF5-4EC5-4301-BDB4-B1175FF92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2575BD-60B3-49E0-9A9A-EE83E26DA031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717A6-CC79-4354-952F-ABEFB3620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#/document/71374142/paragraph/1: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225901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Проектирование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эффективной </a:t>
            </a:r>
            <a:r>
              <a:rPr lang="ru-RU" sz="4000" smtClean="0"/>
              <a:t>внутренней системы оценки качества образования </a:t>
            </a:r>
            <a:br>
              <a:rPr lang="ru-RU" sz="4000" smtClean="0"/>
            </a:b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>школы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4438" y="4437063"/>
            <a:ext cx="6400800" cy="1201737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Начальник центра экспертизы ГАУ ДПО СОИРО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О.В. Морозова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Что подлежит оценке в образовательной организации?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ВСОКО образовательной организации должна учесть требования всех нормативных документов: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ФГОС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- ФЗ «Об образовании в РФ» </a:t>
            </a:r>
            <a:r>
              <a:rPr lang="ru-RU" dirty="0" err="1"/>
              <a:t>ст</a:t>
            </a:r>
            <a:r>
              <a:rPr lang="ru-RU" dirty="0"/>
              <a:t> 28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- Письма </a:t>
            </a:r>
            <a:r>
              <a:rPr lang="ru-RU" dirty="0" err="1" smtClean="0"/>
              <a:t>Рособрнадзора</a:t>
            </a:r>
            <a:r>
              <a:rPr lang="ru-RU" dirty="0" smtClean="0"/>
              <a:t>,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В пункте 2.3 письма от 16.06.2012 № 05-2680 указано, что основными задачами надзорных проверок являются: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оценка соответствия содержания </a:t>
            </a:r>
            <a:r>
              <a:rPr lang="ru-RU" dirty="0" smtClean="0"/>
              <a:t>образования требованиям ФГОС при организации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оценка условий реализации основных образовательных программ </a:t>
            </a:r>
            <a:r>
              <a:rPr lang="ru-RU" dirty="0" smtClean="0"/>
              <a:t>общего образования;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оценка соответствия качества подготовки обучающихся и выпускников </a:t>
            </a:r>
            <a:r>
              <a:rPr lang="ru-RU" dirty="0" smtClean="0"/>
              <a:t>образовательных учреждений требованиям федеральных государственных образовательных стандартов;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оценка результатов освоения основных образовательных программ </a:t>
            </a:r>
            <a:r>
              <a:rPr lang="ru-RU" dirty="0" smtClean="0"/>
              <a:t>начального общего, основного общего, среднего общего образования.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оценка качества образовательной деятельности и результативности: 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/>
              <a:t>предметные результаты обучения (включая сравнение данных внутренней и внешней диагностики, в том числе ВПР, ОГЭ и ЕГЭ); </a:t>
            </a:r>
          </a:p>
          <a:p>
            <a:pPr eaLnBrk="1" hangingPunct="1"/>
            <a:r>
              <a:rPr lang="ru-RU" sz="2000" dirty="0" smtClean="0"/>
              <a:t>метапредметные результаты обучения (включая сравнение данных внутренней и внешней диагностики);</a:t>
            </a:r>
          </a:p>
          <a:p>
            <a:pPr eaLnBrk="1" hangingPunct="1"/>
            <a:r>
              <a:rPr lang="ru-RU" sz="2000" dirty="0" smtClean="0"/>
              <a:t> личностные результаты (включая показатели социализации обучающихся);</a:t>
            </a:r>
          </a:p>
          <a:p>
            <a:pPr eaLnBrk="1" hangingPunct="1"/>
            <a:r>
              <a:rPr lang="ru-RU" sz="2000" dirty="0" smtClean="0"/>
              <a:t>достижения обучающихся на конкурсах, соревнованиях, олимпиадах;</a:t>
            </a:r>
          </a:p>
          <a:p>
            <a:pPr eaLnBrk="1" hangingPunct="1"/>
            <a:r>
              <a:rPr lang="ru-RU" sz="2000" dirty="0" smtClean="0"/>
              <a:t> состояние здоровья обучающихся,  а также организация социально-психологического тестирования обучающихся в целях раннего выявления незаконного потребления наркотических средств и психотропных веществ, организацию деятельности по формированию навыков здорового образа жизни  у участников образовательных отношений;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оценка качества образовательной деятельности и результативности: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удовлетворённость родителей качеством образовательных результатов;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основные образовательные программы (соответствие структуре ФГОС и контингенту обучающихся);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реализация учебных планов и рабочих программ (соответствие ФГОС);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качество уроков и индивидуальной работы с обучающимися;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качество внеурочной деятельности (включая классное руководство);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удовлетворённость учащихся и родителей образовательной деятельностью школы;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оценка качества условий образовательной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материально-техническое обеспечение; информационно-образовательная среда – обеспечение электронного обучения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санитарно-гигиенические  условия,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условий безопасности,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организацию прохождения медицинских осмотров сотрудниками;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учебно-методического обеспечения;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библиотечно-информационных ресурсов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медицинское сопровождение и организация питания;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психологический климат в образовательной организации;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кадровое обеспечение (включая повышение квалификации, инновационную и научно-методическую деятельность педагогов);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общественно-государственное управление;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открытость образовательной организации (официальный сайт);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оценка школьной документации: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документооборот и нормативно-правовое обеспечение;</a:t>
            </a:r>
          </a:p>
          <a:p>
            <a:pPr eaLnBrk="1" hangingPunct="1"/>
            <a:r>
              <a:rPr lang="ru-RU" smtClean="0"/>
              <a:t>документация педагогических работников;</a:t>
            </a:r>
          </a:p>
          <a:p>
            <a:pPr eaLnBrk="1" hangingPunct="1"/>
            <a:r>
              <a:rPr lang="ru-RU" smtClean="0"/>
              <a:t>документация обучающихся (дневники, тетради, «портфолио» и другое).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Возможные </a:t>
            </a:r>
            <a:r>
              <a:rPr lang="ru-RU" dirty="0" smtClean="0"/>
              <a:t>«</a:t>
            </a:r>
            <a:r>
              <a:rPr lang="ru-RU" i="1" dirty="0" smtClean="0"/>
              <a:t>направления </a:t>
            </a:r>
            <a:r>
              <a:rPr lang="ru-RU" i="1" dirty="0" smtClean="0"/>
              <a:t>–модули – </a:t>
            </a:r>
            <a:r>
              <a:rPr lang="ru-RU" i="1" dirty="0" smtClean="0"/>
              <a:t>блоки</a:t>
            </a:r>
            <a:r>
              <a:rPr lang="ru-RU" dirty="0" smtClean="0"/>
              <a:t>»  </a:t>
            </a:r>
            <a:r>
              <a:rPr lang="ru-RU" dirty="0" smtClean="0"/>
              <a:t>ВСОКО: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Оценка качества образовательной деятельности</a:t>
            </a:r>
            <a:r>
              <a:rPr lang="ru-RU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Результаты школьников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Деятельность учителей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Удовлетворенность родителей и детей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2. </a:t>
            </a:r>
            <a:r>
              <a:rPr lang="ru-RU" sz="2400" dirty="0" smtClean="0">
                <a:solidFill>
                  <a:srgbClr val="0070C0"/>
                </a:solidFill>
              </a:rPr>
              <a:t>Оценка качества условий образовательной деятельности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-МТБ, безопасность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санитарно-гигиенические условия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Библиотечно-информационный ресурсы и </a:t>
            </a:r>
            <a:r>
              <a:rPr lang="ru-RU" sz="2400" dirty="0" err="1" smtClean="0"/>
              <a:t>др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3. </a:t>
            </a:r>
            <a:r>
              <a:rPr lang="ru-RU" sz="2400" dirty="0" smtClean="0">
                <a:solidFill>
                  <a:srgbClr val="0070C0"/>
                </a:solidFill>
              </a:rPr>
              <a:t>Оценка качества школьной документации</a:t>
            </a:r>
            <a:r>
              <a:rPr lang="ru-RU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Документации учителей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Документации школьников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Нормативно-правовые акты школы и </a:t>
            </a:r>
            <a:r>
              <a:rPr lang="ru-RU" sz="2400" dirty="0" err="1" smtClean="0"/>
              <a:t>др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Контроль надзорных органов за </a:t>
            </a:r>
            <a:r>
              <a:rPr lang="ru-RU" sz="2800" dirty="0" smtClean="0"/>
              <a:t>качеством</a:t>
            </a:r>
            <a:endParaRPr lang="ru-RU" sz="2800" dirty="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ООП – план работы школы (должен совпасть с программой развития) – анализ работы</a:t>
            </a:r>
          </a:p>
          <a:p>
            <a:pPr eaLnBrk="1" hangingPunct="1"/>
            <a:r>
              <a:rPr lang="ru-RU" sz="2800" dirty="0" smtClean="0"/>
              <a:t>Рабочие программы</a:t>
            </a:r>
          </a:p>
          <a:p>
            <a:pPr eaLnBrk="1" hangingPunct="1"/>
            <a:r>
              <a:rPr lang="ru-RU" sz="2800" dirty="0" smtClean="0"/>
              <a:t>Мониторинг достижения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</a:t>
            </a:r>
          </a:p>
          <a:p>
            <a:pPr eaLnBrk="1" hangingPunct="1"/>
            <a:r>
              <a:rPr lang="ru-RU" sz="2800" dirty="0" smtClean="0"/>
              <a:t>Контроль предметных результатов</a:t>
            </a:r>
          </a:p>
          <a:p>
            <a:pPr eaLnBrk="1" hangingPunct="1"/>
            <a:r>
              <a:rPr lang="ru-RU" sz="2800" dirty="0" smtClean="0"/>
              <a:t>Соответствие уроков требованиям ФГОС</a:t>
            </a:r>
          </a:p>
          <a:p>
            <a:pPr eaLnBrk="1" hangingPunct="1"/>
            <a:r>
              <a:rPr lang="ru-RU" sz="2800" dirty="0" smtClean="0"/>
              <a:t>Материально-техническая база и информационно-образовательная среда</a:t>
            </a:r>
          </a:p>
          <a:p>
            <a:pPr eaLnBrk="1" hangingPunct="1"/>
            <a:r>
              <a:rPr lang="ru-RU" sz="2800" dirty="0" smtClean="0"/>
              <a:t>Внеурочная деятельность </a:t>
            </a:r>
            <a:r>
              <a:rPr lang="ru-RU" sz="2800" dirty="0" smtClean="0"/>
              <a:t> (отличать </a:t>
            </a:r>
            <a:r>
              <a:rPr lang="ru-RU" sz="2800" dirty="0" smtClean="0"/>
              <a:t>от дополнительного </a:t>
            </a:r>
            <a:r>
              <a:rPr lang="ru-RU" sz="2800" dirty="0" smtClean="0"/>
              <a:t>образования)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Как осуществляется внутренняя оценка качества?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Часть 1 статьи 28 ФЗ «Об образовании в российской Федерации» наделяет образовательную организацию автономией в разработке и принятии локальных нормативных актов, которые регламентируют деятельность организации. Следовательно, в образовательной организации должен быть локальный нормативный акт – </a:t>
            </a:r>
            <a:r>
              <a:rPr lang="ru-RU" dirty="0" smtClean="0">
                <a:solidFill>
                  <a:srgbClr val="FF0000"/>
                </a:solidFill>
              </a:rPr>
              <a:t>Положение  о внутренней системе оценки качества образования (далее – Положение).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Положении необходимо прописать, что ВСОКО включает ВМКО, который осуществляется посредством </a:t>
            </a:r>
            <a:r>
              <a:rPr lang="ru-RU" i="1" dirty="0" smtClean="0"/>
              <a:t>«оценочных мероприятий»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Плановое оценочное мероприятие </a:t>
            </a:r>
            <a:r>
              <a:rPr lang="ru-RU" dirty="0" smtClean="0"/>
              <a:t>– осуществляется  в соответствии с утвержденным  приказом  директора школы  планом, в составе годового плана работы.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Внеплановое оценочное мероприятие </a:t>
            </a:r>
            <a:r>
              <a:rPr lang="ru-RU" dirty="0" smtClean="0"/>
              <a:t>– осуществляется  в целях установления и проверки фактов, иных сведений указанных в обращениях  (заявлениях, жалобах) граждан и организаций (физических и юридических лиц), и последующего устранения нарушений в образовательном процессе, обеспечения реализации прав участников образовательного процесса, урегулирования конфликтных ситуаций в отношениях между  участниками образовательного процесса.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75388" cy="796925"/>
          </a:xfrm>
        </p:spPr>
        <p:txBody>
          <a:bodyPr/>
          <a:lstStyle/>
          <a:p>
            <a:pPr eaLnBrk="1" hangingPunct="1"/>
            <a:r>
              <a:rPr lang="ru-RU" sz="2400" b="1" smtClean="0"/>
              <a:t>Внешние оценочные процедуры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/>
              <a:t>Международные исследования </a:t>
            </a:r>
            <a:r>
              <a:rPr lang="en-US" sz="1800" dirty="0" smtClean="0"/>
              <a:t>PISA</a:t>
            </a:r>
            <a:r>
              <a:rPr lang="ru-RU" sz="1800" dirty="0" smtClean="0"/>
              <a:t> и </a:t>
            </a:r>
            <a:r>
              <a:rPr lang="ru-RU" sz="1800" dirty="0" err="1" smtClean="0"/>
              <a:t>др</a:t>
            </a:r>
            <a:r>
              <a:rPr lang="ru-RU" sz="1800" dirty="0" smtClean="0"/>
              <a:t> – готовность применить знания в жизненных ситуациях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национальные исследования качества образования (НИКО)</a:t>
            </a:r>
            <a:r>
              <a:rPr lang="en-US" sz="1800" dirty="0" smtClean="0"/>
              <a:t> - </a:t>
            </a:r>
            <a:r>
              <a:rPr lang="ru-RU" sz="1800" dirty="0" smtClean="0"/>
              <a:t>направлены на выявление  соответствия содержания образования глобальным требованиям развития экономики РФ в рамках мировой экономики, поэтому индивидуальные результаты школ и тем более детей не распространяются по обратной связи – выявлены проблемы с математической подготовкой, естественно-научной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всероссийские проверочные работы (ВПР) - дают возможность осуществлять регулярную диагностику качества подготовки обучающихся как на уровне общеобразовательных организаций , так и на муниципальном и  региональном уровнях – результат в личных кабинетах для коррекции знаний каждого отдельного ученика - работы не предполагают сравнения результатов разных       обучающихся между собой; - отсюда видна необъективность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единый государственный экзамен (ЕГЭ), основной государственный экзамен (ОГЭ) – документ об образовании по ФГОС 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По федеральному проекту «Современная школа» мероприятие 4.1 вводится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/>
              <a:t>новый мониторинг функциональной грамотности обучающихся на основе международных исследований – Методология оценки качества общего образования на основе практики международных исследований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rgbClr val="FF0000"/>
                </a:solidFill>
              </a:rPr>
              <a:t>ВСОКО  - внутренняя система, которая должна обеспечить соответствие внутренней и внешней оценки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1156453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Циклограмма ВМКО</a:t>
            </a:r>
            <a:br>
              <a:rPr lang="ru-RU" sz="4000" smtClean="0"/>
            </a:br>
            <a:r>
              <a:rPr lang="ru-RU" sz="4000" smtClean="0"/>
              <a:t>внутреннего мониторинга качества образования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Набор мероприятий минимально достаточный</a:t>
            </a:r>
          </a:p>
          <a:p>
            <a:pPr eaLnBrk="1" hangingPunct="1"/>
            <a:r>
              <a:rPr lang="ru-RU" dirty="0" smtClean="0"/>
              <a:t>В тоже время сейчас не зависит от количества детей и количества учителей – объем мероприятий одинаковый в школе на 10 детей и на 1000 детей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1758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0850" eaLnBrk="1" hangingPunct="1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циклограмма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внутреннего мониторинга качества образования</a:t>
            </a:r>
            <a:r>
              <a:rPr lang="ru-RU" sz="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48334"/>
              </p:ext>
            </p:extLst>
          </p:nvPr>
        </p:nvGraphicFramePr>
        <p:xfrm>
          <a:off x="827585" y="1052736"/>
          <a:ext cx="7537506" cy="5472608"/>
        </p:xfrm>
        <a:graphic>
          <a:graphicData uri="http://schemas.openxmlformats.org/drawingml/2006/table">
            <a:tbl>
              <a:tblPr/>
              <a:tblGrid>
                <a:gridCol w="4720950"/>
                <a:gridCol w="748017"/>
                <a:gridCol w="646050"/>
                <a:gridCol w="540277"/>
                <a:gridCol w="539516"/>
                <a:gridCol w="149071"/>
                <a:gridCol w="126737"/>
                <a:gridCol w="66888"/>
              </a:tblGrid>
              <a:tr h="48579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Тема проверки</a:t>
                      </a:r>
                      <a:endParaRPr lang="ru-RU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контроля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Ответственный исполнитель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Итоговый документ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7175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Times New Roman"/>
                        </a:rPr>
                        <a:t>Отметка об исполнении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762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июль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План-график закупок на следующий финансовый год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Готовность документации и школы к приемке к новому учебному году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762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август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Соответствие основной образовательной программы актуальным нормативно-правовом документам в сфере образования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продолжения обучения и трудоустройства выпускников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762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7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Учет обучающихся, подлежащих обучению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Организация проведения инструктажей по ТБ в начале учебного года.</a:t>
                      </a: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Комплектование ГПД, объединений внеурочной деятельности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52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Прохождение аттестации педагогическими работниками и повышения квалификации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обеспеченности обучающихся учебниками и учебными пособиями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Организация входного оценивания  предметных результатов у учащихся 2-8 классов (выборочно по плану-заданию)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52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</a:rPr>
                        <a:t>Состояние личных дел учащихся 1, 5, 10 классов, вновь прибывших учащихся</a:t>
                      </a: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678515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3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плана удобная для школы, традиционная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Мероприятие</a:t>
            </a:r>
          </a:p>
          <a:p>
            <a:r>
              <a:rPr lang="ru-RU" dirty="0" smtClean="0"/>
              <a:t>Сроки</a:t>
            </a:r>
          </a:p>
          <a:p>
            <a:r>
              <a:rPr lang="ru-RU" dirty="0" smtClean="0"/>
              <a:t>Формы, методы</a:t>
            </a:r>
          </a:p>
          <a:p>
            <a:r>
              <a:rPr lang="ru-RU" dirty="0" smtClean="0"/>
              <a:t>Ответственный</a:t>
            </a:r>
          </a:p>
          <a:p>
            <a:r>
              <a:rPr lang="ru-RU" dirty="0" smtClean="0"/>
              <a:t>Результат</a:t>
            </a:r>
          </a:p>
          <a:p>
            <a:pPr marL="0" indent="0">
              <a:buNone/>
            </a:pPr>
            <a:r>
              <a:rPr lang="ru-RU" dirty="0" smtClean="0"/>
              <a:t>(Кто проверяет, кого проверяет, как проверяет, кому докладывает)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490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Разделы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Дополнить: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Циклограммой ВМКО годовой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Уточнить направления, по которым ведется оценка качества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Методы, используемые в ходе ВМКО: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анализ документов;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наблюдение;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опрос (анкетирование, беседа);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контрольные работы;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тестирование;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иные правомерные методы, способствующие достижению целей оценочного мероприятия.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4.6. Порядок проведения оценочного мероприятия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1) План ВМКО вывешивается на стенде в учительской для ознакомления сотрудников к 1 сентября.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2)	Содержание оценочного мероприятия, состав исполнителей, план-задание, оформление итогов регламентируется приказом.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3) Приказ директора о проведении планового оценочного мероприятия издается  за 3 рабочих дня до его начала. При необходимости проведения внепланового оценочного мероприятия приказ издается непосредственно перед началом проверки.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4) Приказом директора утверждается срок проведения внепланового оценочного мероприятия, план-задание, состав комиссии или ответственный за проведение, форма и срок представления результатов мероприятия.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5) Без предупреждения сотрудника могут проводиться внеплановые оперативные  мероприятия в целях незамедлительного устранения нарушений и неисполнения законодательных и иных нормативных правовых актов, обеспечения прав участников образовательных отношений, урегулирования конфликтных ситуаций в отношениях между участниками образовательных отношений.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6) Длительность оценочного мероприятия при оценивании одного направления или персонально сотрудника  – 5  рабочих дней, при оценивании нескольких направлений   – 10 рабочих дней, количество посещаемых уроков и мероприятий от 3 до 5. При персональном оценивании педагогического работника количество посещаемых уроков и мероприятий – не  менее 5.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7) Результаты оценочных мероприятий оформляются в форме справок, справка составляется в течение 5 рабочих дней по окончании срока мероприятия,  утверждаются приказом директора школы в течение 3 рабочих дней после составления. Результаты по отдельным вопросам (информационного содержания, вопросов обеспечения) могут быть оформлены в форме служебных записок, информаций для принятия управленческих решений при необходимости.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8) Результаты оценочного мероприятия доводятся до проверяемых под роспись в течение 3 рабочих дней, после оформления результатов такого мероприятия.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Итоговый приказ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 результатам оценочного мероприятия всегда должно быть принято </a:t>
            </a:r>
            <a:r>
              <a:rPr lang="ru-RU" dirty="0" smtClean="0">
                <a:solidFill>
                  <a:srgbClr val="C00000"/>
                </a:solidFill>
              </a:rPr>
              <a:t>управленческое решение - </a:t>
            </a:r>
            <a:r>
              <a:rPr lang="ru-RU" dirty="0" smtClean="0"/>
              <a:t>приказ директора.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Срок издания приказа определяется положением, например, 3 рабочих дня после составления итогового документа.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Отсутствие адекватного управленческого решения делает ВМКО формальной процедурой, не оказывающей влияния на качество образовательной деятельности. Управленческое решение доводится обязательно до тех, кто подвергался оцениванию и в отдельных случаях до всех участников образовательных отношений. В Положении может быть предусмотрено, где рассматриваются итоговые документы и результаты мероприятий ВМКО.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ПОРТФОЛИО ученика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     Это механизм мониторинга и накопления результатов ученика за весь период обучения с 1 класса по 11 класс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В ООП прописана </a:t>
            </a:r>
            <a:r>
              <a:rPr lang="ru-RU" sz="2400" b="1" smtClean="0"/>
              <a:t>итоговая оценка (</a:t>
            </a:r>
            <a:r>
              <a:rPr lang="ru-RU" sz="2400" b="1" i="1" smtClean="0"/>
              <a:t>отличать от итоговой отметки за год по предмету</a:t>
            </a:r>
            <a:r>
              <a:rPr lang="ru-RU" sz="2400" b="1" smtClean="0"/>
              <a:t>)</a:t>
            </a:r>
            <a:r>
              <a:rPr lang="ru-RU" sz="2400" smtClean="0"/>
              <a:t> – для перевода с уровня на уровень: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Предметные достижения (по ФГОС)– «годовые» отметки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Метапредметные(УУД по ФГОС) – Политоринг, к.р. метапредметные, защита проектов – уровни или отметки. + «Грамоты»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Личностные (воспитательные)– не оцениваются – отражается динамика (уровня воспитанности, учебной мотивации, гражданственности, толерантности и т.д – количество соотнести с ФГОС)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ru-RU" sz="2400" smtClean="0"/>
              <a:t>Нормативная база ВСОКО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214313" y="765175"/>
            <a:ext cx="8929687" cy="5216525"/>
          </a:xfrm>
        </p:spPr>
        <p:txBody>
          <a:bodyPr/>
          <a:lstStyle/>
          <a:p>
            <a:pPr eaLnBrk="1" hangingPunct="1"/>
            <a:r>
              <a:rPr lang="ru-RU" sz="2000" smtClean="0"/>
              <a:t>Федеральный закон от 29.12.2012 № 273-ФЗ «Об образовании в Российской Федерации» (ст. 2, ст. 28, ст. 93);</a:t>
            </a:r>
          </a:p>
          <a:p>
            <a:pPr eaLnBrk="1" hangingPunct="1"/>
            <a:r>
              <a:rPr lang="ru-RU" sz="2000" smtClean="0"/>
              <a:t>Федеральный государственный стандарт начального общего образования, утвержденный приказом Министерства образования и науки Российской Федерации от 06.10.2009 № 373;</a:t>
            </a:r>
          </a:p>
          <a:p>
            <a:pPr eaLnBrk="1" hangingPunct="1"/>
            <a:r>
              <a:rPr lang="ru-RU" sz="2000" smtClean="0"/>
              <a:t>Федеральный государственный стандарт основного общего образования, утвержденный приказом Министерства образования и науки Российской Федерации от 17.12.2010 № 1897;</a:t>
            </a:r>
          </a:p>
          <a:p>
            <a:pPr eaLnBrk="1" hangingPunct="1"/>
            <a:r>
              <a:rPr lang="ru-RU" sz="2000" smtClean="0"/>
              <a:t>Федеральный государственный стандарт среднего общего образования, утвержденным приказом Министерства образования и науки Российской Федерации от 17.05.2012 № 413;</a:t>
            </a:r>
          </a:p>
          <a:p>
            <a:pPr eaLnBrk="1" hangingPunct="1"/>
            <a:r>
              <a:rPr lang="ru-RU" sz="2000" smtClean="0"/>
              <a:t>приказ Министерства образования и науки Российской Федерации от 14.06.2013 № 462 «Об утверждении Порядка проведения самообследования образовательной организацией»;</a:t>
            </a:r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Требования к условиям реализации ООП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ФГОС раздел </a:t>
            </a:r>
            <a:r>
              <a:rPr lang="en-US" sz="2000" dirty="0" smtClean="0"/>
              <a:t>IV </a:t>
            </a:r>
            <a:r>
              <a:rPr lang="ru-RU" sz="2000" dirty="0" smtClean="0"/>
              <a:t>(например, пункты 19-26  ООО)</a:t>
            </a:r>
          </a:p>
          <a:p>
            <a:r>
              <a:rPr lang="ru-RU" sz="2000" dirty="0" smtClean="0"/>
              <a:t>Приказ </a:t>
            </a:r>
            <a:r>
              <a:rPr lang="ru-RU" sz="2000" dirty="0"/>
              <a:t>Министерства образования и науки РФ от 30 марта 2016 г. N 336</a:t>
            </a:r>
            <a:br>
              <a:rPr lang="ru-RU" sz="2000" dirty="0"/>
            </a:br>
            <a:r>
              <a:rPr lang="ru-RU" sz="2000" dirty="0" smtClean="0"/>
              <a:t>"</a:t>
            </a:r>
            <a:r>
              <a:rPr lang="ru-RU" sz="2000" dirty="0"/>
              <a:t>Об утверждении перечня средств обучения и воспитания, необходимых для реализации образовательных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общеобразовательных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указанными средствами обучения и </a:t>
            </a:r>
            <a:r>
              <a:rPr lang="ru-RU" sz="2000" dirty="0" smtClean="0"/>
              <a:t>воспитания«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http://ivo.garant.ru/#/document/71374142/paragraph/1:0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3847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ВНИМАНИЕ!!!!!!</a:t>
            </a:r>
            <a:br>
              <a:rPr lang="ru-RU" dirty="0"/>
            </a:br>
            <a:endParaRPr lang="ru-RU" dirty="0"/>
          </a:p>
        </p:txBody>
      </p:sp>
      <p:sp>
        <p:nvSpPr>
          <p:cNvPr id="440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МОРОЗОВА ОКСАНА ВЛАДИМИРОВНА</a:t>
            </a:r>
          </a:p>
          <a:p>
            <a:pPr eaLnBrk="1" hangingPunct="1"/>
            <a:r>
              <a:rPr lang="ru-RU" smtClean="0"/>
              <a:t>Тел: 38-93-41 доб 205</a:t>
            </a:r>
          </a:p>
          <a:p>
            <a:pPr eaLnBrk="1" hangingPunct="1"/>
            <a:r>
              <a:rPr lang="ru-RU" smtClean="0"/>
              <a:t>Эл. почта: 389341205</a:t>
            </a:r>
            <a:r>
              <a:rPr lang="en-US" smtClean="0"/>
              <a:t>@mail.ru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3250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приказ Министерства образования и науки Российской Федерации от 05.12.2014 №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приказ Министерства образования и науки Российской Федерации от 30.08.2013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письмо Федеральной службы по надзору в сфере образования и науки от 16 июня 2012 г. № 05-2680 «Методические рекомендаций по организации и проведению органами исполнительной власти субъектов Российской Федерации, осуществляющими переданные полномочия Российской Федерации в области образования, федерального государственного контроля качества образования в образовательных учреждениях и образовательных организациях, реализующих основные образовательные программы начального общего, основного общего, среднего (полного) общего образования»;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приказ </a:t>
            </a:r>
            <a:r>
              <a:rPr lang="ru-RU" sz="3800" dirty="0" err="1"/>
              <a:t>Минздравсоцразвития</a:t>
            </a:r>
            <a:r>
              <a:rPr lang="ru-RU" sz="3800" dirty="0"/>
              <a:t> РФ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Статья 28 «Компетенция, права, обязанности и ответственность образовательной организации»  ФЗ «Об образовании в Российской Федерации» в  ч3 п 13   к компетенции образовательной организации относит «проведение самообследования, обеспечение </a:t>
            </a:r>
            <a:r>
              <a:rPr lang="ru-RU" sz="2400" b="1" dirty="0" smtClean="0"/>
              <a:t>функционирования внутренней системы оценки качества образования</a:t>
            </a:r>
            <a:r>
              <a:rPr lang="ru-RU" sz="2400" dirty="0" smtClean="0"/>
              <a:t>». </a:t>
            </a:r>
          </a:p>
          <a:p>
            <a:pPr eaLnBrk="1" hangingPunct="1"/>
            <a:r>
              <a:rPr lang="ru-RU" sz="2000" dirty="0" smtClean="0"/>
              <a:t>Статья 2 Федерального закона «Об образовании в РФ»: </a:t>
            </a:r>
          </a:p>
          <a:p>
            <a:pPr algn="just" eaLnBrk="1" hangingPunct="1"/>
            <a:r>
              <a:rPr lang="ru-RU" sz="2000" dirty="0" smtClean="0"/>
              <a:t>«</a:t>
            </a:r>
            <a:r>
              <a:rPr lang="ru-RU" sz="2000" b="1" dirty="0" smtClean="0"/>
              <a:t>Качество образования </a:t>
            </a:r>
            <a:r>
              <a:rPr lang="ru-RU" sz="2000" dirty="0" smtClean="0"/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Внутренняя система оценки качества образования </a:t>
            </a:r>
            <a:r>
              <a:rPr lang="ru-RU" dirty="0" smtClean="0"/>
              <a:t>– это система мероприятий и процедур, обеспечивающих получение и анализ своевременной, полной и объективной информации о состоянии и качестве образовательной деятельности, соответствия результатов образовательной деятельности федеральным государственным образовательным стандартам  для принятия на этой основе управленческих решений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Откуда пришел термин «ВМКО»?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пункте 5.3 письма Федеральной службы по надзору в сфере образования и науки от 16 июня 2012 г. № 05-2680 «Методические рекомендаций по организации и проведению органами исполнительной власти субъектов Российской Федерации, осуществляющими переданные полномочия Российской Федерации в области образования, федерального государственного контроля качества образования…» (далее письмо от16.06.2012 № 05-2680)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указано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что надзорным проверкам подлежат результаты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внутреннего мониторинга качества образования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(далее – ВМКО) </a:t>
            </a:r>
            <a:r>
              <a:rPr lang="ru-RU" dirty="0">
                <a:solidFill>
                  <a:srgbClr val="FF0000"/>
                </a:solidFill>
              </a:rPr>
              <a:t>в образовательном учреждении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400" dirty="0" smtClean="0"/>
              <a:t>      </a:t>
            </a:r>
            <a:r>
              <a:rPr lang="ru-RU" sz="2800" dirty="0" smtClean="0"/>
              <a:t>Куда ушел термин «ВШК»?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400" dirty="0" smtClean="0"/>
              <a:t>Понятие «</a:t>
            </a:r>
            <a:r>
              <a:rPr lang="ru-RU" sz="2400" dirty="0" err="1" smtClean="0"/>
              <a:t>внутришкольный</a:t>
            </a:r>
            <a:r>
              <a:rPr lang="ru-RU" sz="2400" dirty="0" smtClean="0"/>
              <a:t> контроль» (или ВШК) использовалось традиционно и в рамках действующего законодательства не используется.  В статье 93 Федерального закона «Об образовании в РФ» </a:t>
            </a:r>
            <a:r>
              <a:rPr lang="ru-RU" sz="2400" dirty="0" smtClean="0">
                <a:solidFill>
                  <a:srgbClr val="FF0000"/>
                </a:solidFill>
              </a:rPr>
              <a:t>функция контроля возложена на органы по контролю и надзору: </a:t>
            </a:r>
            <a:r>
              <a:rPr lang="ru-RU" sz="2400" dirty="0" smtClean="0"/>
              <a:t>«Государственный контроль (надзор) в сфере образования включает в себя федеральный государственный контроль качества образования и федеральный государственный надзор в сфере образования, осуществляемые уполномоченными федеральными органами исполнительной власти и органами исполнительной власти субъектов Российской Федерации, осуществляющими переданные Российской Федерацией полномочия по государственному контролю (надзору) в сфере образования (далее - органы по контролю и надзору в сфере образования)»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908050"/>
          <a:ext cx="8353425" cy="3785616"/>
        </p:xfrm>
        <a:graphic>
          <a:graphicData uri="http://schemas.openxmlformats.org/drawingml/2006/table">
            <a:tbl>
              <a:tblPr/>
              <a:tblGrid>
                <a:gridCol w="1411288"/>
                <a:gridCol w="388937"/>
                <a:gridCol w="1871663"/>
                <a:gridCol w="482600"/>
                <a:gridCol w="1922462"/>
                <a:gridCol w="474663"/>
                <a:gridCol w="1801812"/>
              </a:tblGrid>
              <a:tr h="369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ВСОКО: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система оценивания и анализа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ВМКО: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система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оценочных мероприятий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Результаты для администрации ОО,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административного совещания, педсовета,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Совета ОО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Результат ВСОКО – отчет о самообследовании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(для общественности и учредителя)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659563" y="2708275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4663" y="2636838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79613" y="2420938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2131</Words>
  <Application>Microsoft Office PowerPoint</Application>
  <PresentationFormat>Экран (4:3)</PresentationFormat>
  <Paragraphs>253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Проектирование эффективной внутренней системы оценки качества образования   школы</vt:lpstr>
      <vt:lpstr>Внешние оценочные процедуры</vt:lpstr>
      <vt:lpstr>Нормативная база ВСОКО</vt:lpstr>
      <vt:lpstr>Презентация PowerPoint</vt:lpstr>
      <vt:lpstr>Презентация PowerPoint</vt:lpstr>
      <vt:lpstr>Презентация PowerPoint</vt:lpstr>
      <vt:lpstr>Откуда пришел термин «ВМКО»?</vt:lpstr>
      <vt:lpstr>Презентация PowerPoint</vt:lpstr>
      <vt:lpstr>Презентация PowerPoint</vt:lpstr>
      <vt:lpstr>Что подлежит оценке в образовательной организации? </vt:lpstr>
      <vt:lpstr>Презентация PowerPoint</vt:lpstr>
      <vt:lpstr>оценка качества образовательной деятельности и результативности: </vt:lpstr>
      <vt:lpstr>оценка качества образовательной деятельности и результативности: </vt:lpstr>
      <vt:lpstr>оценка качества условий образовательной деятельности:</vt:lpstr>
      <vt:lpstr>оценка школьной документации:</vt:lpstr>
      <vt:lpstr>Возможные «направления –модули – блоки»  ВСОКО:</vt:lpstr>
      <vt:lpstr>Контроль надзорных органов за качеством</vt:lpstr>
      <vt:lpstr>Как осуществляется внутренняя оценка качества? </vt:lpstr>
      <vt:lpstr>Презентация PowerPoint</vt:lpstr>
      <vt:lpstr>Циклограмма ВМКО внутреннего мониторинга качества образования</vt:lpstr>
      <vt:lpstr>Примерная циклограмма мероприятий внутреннего мониторинга качества образования </vt:lpstr>
      <vt:lpstr>Форма плана удобная для школы, традиционная </vt:lpstr>
      <vt:lpstr>Разделы Положения</vt:lpstr>
      <vt:lpstr>Методы, используемые в ходе ВМКО:</vt:lpstr>
      <vt:lpstr>4.6. Порядок проведения оценочного мероприятия </vt:lpstr>
      <vt:lpstr>Презентация PowerPoint</vt:lpstr>
      <vt:lpstr>Презентация PowerPoint</vt:lpstr>
      <vt:lpstr>Итоговый приказ</vt:lpstr>
      <vt:lpstr>ПОРТФОЛИО ученика</vt:lpstr>
      <vt:lpstr> Требования к условиям реализации ООП</vt:lpstr>
      <vt:lpstr>СПАСИБО за ВНИМАНИЕ!!!!!!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система оценки качества образования  в ШНРО и ШФНСУ</dc:title>
  <dc:creator>User</dc:creator>
  <cp:lastModifiedBy>User</cp:lastModifiedBy>
  <cp:revision>25</cp:revision>
  <dcterms:created xsi:type="dcterms:W3CDTF">2018-06-14T06:53:43Z</dcterms:created>
  <dcterms:modified xsi:type="dcterms:W3CDTF">2019-12-11T11:50:09Z</dcterms:modified>
</cp:coreProperties>
</file>