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2" r:id="rId3"/>
    <p:sldId id="257" r:id="rId4"/>
    <p:sldId id="281" r:id="rId5"/>
    <p:sldId id="258" r:id="rId6"/>
    <p:sldId id="259" r:id="rId7"/>
    <p:sldId id="260" r:id="rId8"/>
    <p:sldId id="261" r:id="rId9"/>
    <p:sldId id="263" r:id="rId10"/>
    <p:sldId id="270" r:id="rId11"/>
    <p:sldId id="271" r:id="rId12"/>
    <p:sldId id="264" r:id="rId13"/>
    <p:sldId id="282" r:id="rId14"/>
    <p:sldId id="265" r:id="rId15"/>
    <p:sldId id="266" r:id="rId16"/>
    <p:sldId id="286" r:id="rId17"/>
    <p:sldId id="288" r:id="rId18"/>
    <p:sldId id="268" r:id="rId19"/>
    <p:sldId id="274" r:id="rId20"/>
    <p:sldId id="297" r:id="rId21"/>
    <p:sldId id="294" r:id="rId22"/>
    <p:sldId id="295" r:id="rId23"/>
    <p:sldId id="275" r:id="rId24"/>
    <p:sldId id="276" r:id="rId25"/>
    <p:sldId id="277" r:id="rId26"/>
    <p:sldId id="283" r:id="rId27"/>
    <p:sldId id="278" r:id="rId28"/>
    <p:sldId id="279" r:id="rId29"/>
    <p:sldId id="291" r:id="rId30"/>
    <p:sldId id="296" r:id="rId31"/>
    <p:sldId id="293" r:id="rId3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838" autoAdjust="0"/>
    <p:restoredTop sz="94614" autoAdjust="0"/>
  </p:normalViewPr>
  <p:slideViewPr>
    <p:cSldViewPr>
      <p:cViewPr>
        <p:scale>
          <a:sx n="71" d="100"/>
          <a:sy n="71" d="100"/>
        </p:scale>
        <p:origin x="-2784" y="-9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100BE-F582-46AD-A0AE-223C5C75F51E}" type="datetimeFigureOut">
              <a:rPr lang="ru-RU"/>
              <a:pPr>
                <a:defRPr/>
              </a:pPr>
              <a:t>11.12.2019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66883-1AEB-4E92-B758-3AB1EDEADE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F5981-5289-4D6A-B8FF-5D0EC8B8BF92}" type="datetimeFigureOut">
              <a:rPr lang="ru-RU"/>
              <a:pPr>
                <a:defRPr/>
              </a:pPr>
              <a:t>11.12.2019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6D999-8619-4CDA-BCA7-716957B2B3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E0489-11C7-4B79-BF1C-26C6B1CEE79F}" type="datetimeFigureOut">
              <a:rPr lang="ru-RU"/>
              <a:pPr>
                <a:defRPr/>
              </a:pPr>
              <a:t>11.12.2019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BFF4B-7224-46B2-AD46-B49B05BC32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1C7C4-6CE7-41BA-AF49-A05EB4540D2E}" type="datetimeFigureOut">
              <a:rPr lang="ru-RU"/>
              <a:pPr>
                <a:defRPr/>
              </a:pPr>
              <a:t>11.12.2019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A1A5F-BECC-4157-B03C-C6B08FCC6D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08AF6-7D21-4B8B-970E-E8AA88852887}" type="datetimeFigureOut">
              <a:rPr lang="ru-RU"/>
              <a:pPr>
                <a:defRPr/>
              </a:pPr>
              <a:t>11.12.2019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0BAEF-5790-467F-B360-6FA6652E50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85A41-8AC4-4323-91D7-EE40D5C9E286}" type="datetimeFigureOut">
              <a:rPr lang="ru-RU"/>
              <a:pPr>
                <a:defRPr/>
              </a:pPr>
              <a:t>11.12.2019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26541-A733-473E-8888-9B0F0E0176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4DBE1-1F15-460F-9DDA-3B39C4C1179D}" type="datetimeFigureOut">
              <a:rPr lang="ru-RU"/>
              <a:pPr>
                <a:defRPr/>
              </a:pPr>
              <a:t>11.12.2019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9D40D-A9C2-4D54-833C-6BC1DC09A3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DAEDA-04D4-4F34-B907-430D45138143}" type="datetimeFigureOut">
              <a:rPr lang="ru-RU"/>
              <a:pPr>
                <a:defRPr/>
              </a:pPr>
              <a:t>11.12.2019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A6D44-FCFF-4195-B61C-67458A90A6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C3DDF-513A-483A-BBE6-D3728DEFCB36}" type="datetimeFigureOut">
              <a:rPr lang="ru-RU"/>
              <a:pPr>
                <a:defRPr/>
              </a:pPr>
              <a:t>11.12.2019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C94DA-9452-48E7-8FDB-CA98051EEC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9A0EB-C638-4061-9033-C80711286282}" type="datetimeFigureOut">
              <a:rPr lang="ru-RU"/>
              <a:pPr>
                <a:defRPr/>
              </a:pPr>
              <a:t>11.12.2019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E130B-7559-4E28-9C09-B77155F461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34DEE-5FB2-4875-8D54-C75A5B3BF408}" type="datetimeFigureOut">
              <a:rPr lang="ru-RU"/>
              <a:pPr>
                <a:defRPr/>
              </a:pPr>
              <a:t>11.12.2019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3ACF5-4EC5-4301-BDB4-B1175FF925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92575BD-60B3-49E0-9A9A-EE83E26DA031}" type="datetimeFigureOut">
              <a:rPr lang="ru-RU"/>
              <a:pPr>
                <a:defRPr/>
              </a:pPr>
              <a:t>11.12.2019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DA717A6-CC79-4354-952F-ABEFB3620D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ivo.garant.ru/#/document/71374142/paragraph/1:0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685800" y="1341438"/>
            <a:ext cx="7772400" cy="2259012"/>
          </a:xfrm>
        </p:spPr>
        <p:txBody>
          <a:bodyPr/>
          <a:lstStyle/>
          <a:p>
            <a:pPr eaLnBrk="1" hangingPunct="1"/>
            <a:r>
              <a:rPr lang="ru-RU" sz="4000" smtClean="0">
                <a:latin typeface="Arial" charset="0"/>
              </a:rPr>
              <a:t>Проектирование</a:t>
            </a:r>
            <a:r>
              <a:rPr lang="ru-RU" sz="4000" smtClean="0"/>
              <a:t> </a:t>
            </a:r>
            <a:r>
              <a:rPr lang="ru-RU" sz="4000" smtClean="0">
                <a:latin typeface="Arial" charset="0"/>
              </a:rPr>
              <a:t>эффективной </a:t>
            </a:r>
            <a:r>
              <a:rPr lang="ru-RU" sz="4000" smtClean="0"/>
              <a:t>внутренней системы оценки качества образования </a:t>
            </a:r>
            <a:br>
              <a:rPr lang="ru-RU" sz="4000" smtClean="0"/>
            </a:br>
            <a:r>
              <a:rPr lang="ru-RU" sz="4000" smtClean="0"/>
              <a:t> </a:t>
            </a:r>
            <a:r>
              <a:rPr lang="ru-RU" sz="4000" smtClean="0">
                <a:latin typeface="Arial" charset="0"/>
              </a:rPr>
              <a:t>школы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4438" y="4437063"/>
            <a:ext cx="6400800" cy="1201737"/>
          </a:xfrm>
        </p:spPr>
        <p:txBody>
          <a:bodyPr rtlCol="0">
            <a:normAutofit/>
          </a:bodyPr>
          <a:lstStyle/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Начальник центра экспертизы ГАУ ДПО СОИРО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О.В. Морозова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Что подлежит оценке в образовательной организации?</a:t>
            </a:r>
            <a:br>
              <a:rPr lang="ru-RU" sz="3200" smtClean="0"/>
            </a:br>
            <a:endParaRPr lang="ru-RU" sz="320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ВСОКО образовательной организации должна учесть требования всех нормативных документов: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/>
              <a:t>- ФГОС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/>
              <a:t> - ФЗ «Об образовании в РФ» </a:t>
            </a:r>
            <a:r>
              <a:rPr lang="ru-RU" dirty="0" err="1"/>
              <a:t>ст</a:t>
            </a:r>
            <a:r>
              <a:rPr lang="ru-RU" dirty="0"/>
              <a:t> 28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/>
              <a:t> - Письма </a:t>
            </a:r>
            <a:r>
              <a:rPr lang="ru-RU" dirty="0" err="1" smtClean="0"/>
              <a:t>Рособрнадзора</a:t>
            </a:r>
            <a:r>
              <a:rPr lang="ru-RU" dirty="0" smtClean="0"/>
              <a:t>,</a:t>
            </a:r>
            <a:endParaRPr lang="ru-RU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5792788"/>
          </a:xfrm>
        </p:spPr>
        <p:txBody>
          <a:bodyPr rtlCol="0">
            <a:normAutofit fontScale="8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     В пункте 2.3 письма от 16.06.2012 № 05-2680 указано, что основными задачами надзорных проверок являются: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FF0000"/>
                </a:solidFill>
              </a:rPr>
              <a:t>оценка соответствия содержания </a:t>
            </a:r>
            <a:r>
              <a:rPr lang="ru-RU" dirty="0" smtClean="0"/>
              <a:t>образования требованиям ФГОС при организации образовательного процесса;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FF0000"/>
                </a:solidFill>
              </a:rPr>
              <a:t>оценка условий реализации основных образовательных программ </a:t>
            </a:r>
            <a:r>
              <a:rPr lang="ru-RU" dirty="0" smtClean="0"/>
              <a:t>общего образования;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FF0000"/>
                </a:solidFill>
              </a:rPr>
              <a:t>оценка соответствия качества подготовки обучающихся и выпускников </a:t>
            </a:r>
            <a:r>
              <a:rPr lang="ru-RU" dirty="0" smtClean="0"/>
              <a:t>образовательных учреждений требованиям федеральных государственных образовательных стандартов;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FF0000"/>
                </a:solidFill>
              </a:rPr>
              <a:t>оценка результатов освоения основных образовательных программ </a:t>
            </a:r>
            <a:r>
              <a:rPr lang="ru-RU" dirty="0" smtClean="0"/>
              <a:t>начального общего, основного общего, среднего общего образования.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оценка качества образовательной деятельности и результативности: </a:t>
            </a:r>
          </a:p>
        </p:txBody>
      </p:sp>
      <p:sp>
        <p:nvSpPr>
          <p:cNvPr id="2560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2000" dirty="0" smtClean="0"/>
              <a:t>предметные результаты обучения (включая сравнение данных внутренней и внешней диагностики, в том числе ВПР, ОГЭ и ЕГЭ); </a:t>
            </a:r>
          </a:p>
          <a:p>
            <a:pPr eaLnBrk="1" hangingPunct="1"/>
            <a:r>
              <a:rPr lang="ru-RU" sz="2000" dirty="0" smtClean="0"/>
              <a:t>метапредметные результаты обучения (включая сравнение данных внутренней и внешней диагностики);</a:t>
            </a:r>
          </a:p>
          <a:p>
            <a:pPr eaLnBrk="1" hangingPunct="1"/>
            <a:r>
              <a:rPr lang="ru-RU" sz="2000" dirty="0" smtClean="0"/>
              <a:t> личностные результаты (включая показатели социализации обучающихся);</a:t>
            </a:r>
          </a:p>
          <a:p>
            <a:pPr eaLnBrk="1" hangingPunct="1"/>
            <a:r>
              <a:rPr lang="ru-RU" sz="2000" dirty="0" smtClean="0"/>
              <a:t>достижения обучающихся на конкурсах, соревнованиях, олимпиадах;</a:t>
            </a:r>
          </a:p>
          <a:p>
            <a:pPr eaLnBrk="1" hangingPunct="1"/>
            <a:r>
              <a:rPr lang="ru-RU" sz="2000" dirty="0" smtClean="0"/>
              <a:t> состояние здоровья обучающихся,  а также организация социально-психологического тестирования обучающихся в целях раннего выявления незаконного потребления наркотических средств и психотропных веществ, организацию деятельности по формированию навыков здорового образа жизни  у участников образовательных отношений;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оценка качества образовательной деятельности и результативности: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удовлетворённость родителей качеством образовательных результатов;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основные образовательные программы (соответствие структуре ФГОС и контингенту обучающихся);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реализация учебных планов и рабочих программ (соответствие ФГОС);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качество уроков и индивидуальной работы с обучающимися;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качество внеурочной деятельности (включая классное руководство);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удовлетворённость учащихся и родителей образовательной деятельностью школы;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оценка качества условий образовательной деятельности: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материально-техническое обеспечение; информационно-образовательная среда – обеспечение электронного обучения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санитарно-гигиенические  условия,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условий безопасности,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организацию прохождения медицинских осмотров сотрудниками;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учебно-методического обеспечения;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библиотечно-информационных ресурсов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медицинское сопровождение и организация питания;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психологический климат в образовательной организации;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кадровое обеспечение (включая повышение квалификации, инновационную и научно-методическую деятельность педагогов);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общественно-государственное управление;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открытость образовательной организации (официальный сайт);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оценка школьной документации:</a:t>
            </a:r>
          </a:p>
        </p:txBody>
      </p:sp>
      <p:sp>
        <p:nvSpPr>
          <p:cNvPr id="2867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документооборот и нормативно-правовое обеспечение;</a:t>
            </a:r>
          </a:p>
          <a:p>
            <a:pPr eaLnBrk="1" hangingPunct="1"/>
            <a:r>
              <a:rPr lang="ru-RU" smtClean="0"/>
              <a:t>документация педагогических работников;</a:t>
            </a:r>
          </a:p>
          <a:p>
            <a:pPr eaLnBrk="1" hangingPunct="1"/>
            <a:r>
              <a:rPr lang="ru-RU" smtClean="0"/>
              <a:t>документация обучающихся (дневники, тетради, «портфолио» и другое).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Возможные </a:t>
            </a:r>
            <a:r>
              <a:rPr lang="ru-RU" dirty="0" smtClean="0"/>
              <a:t>«</a:t>
            </a:r>
            <a:r>
              <a:rPr lang="ru-RU" i="1" dirty="0" smtClean="0"/>
              <a:t>направления </a:t>
            </a:r>
            <a:r>
              <a:rPr lang="ru-RU" i="1" dirty="0" smtClean="0"/>
              <a:t>–модули – </a:t>
            </a:r>
            <a:r>
              <a:rPr lang="ru-RU" i="1" dirty="0" smtClean="0"/>
              <a:t>блоки</a:t>
            </a:r>
            <a:r>
              <a:rPr lang="ru-RU" dirty="0" smtClean="0"/>
              <a:t>»  </a:t>
            </a:r>
            <a:r>
              <a:rPr lang="ru-RU" dirty="0" smtClean="0"/>
              <a:t>ВСОКО:</a:t>
            </a:r>
          </a:p>
        </p:txBody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Arial" charset="0"/>
              <a:buAutoNum type="arabicPeriod"/>
            </a:pPr>
            <a:r>
              <a:rPr lang="ru-RU" sz="2400" dirty="0" smtClean="0">
                <a:solidFill>
                  <a:srgbClr val="0070C0"/>
                </a:solidFill>
              </a:rPr>
              <a:t>Оценка качества образовательной деятельности</a:t>
            </a:r>
            <a:r>
              <a:rPr lang="ru-RU" sz="2400" dirty="0" smtClean="0"/>
              <a:t>: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r>
              <a:rPr lang="ru-RU" sz="2400" dirty="0" smtClean="0"/>
              <a:t>Результаты школьников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r>
              <a:rPr lang="ru-RU" sz="2400" dirty="0" smtClean="0"/>
              <a:t>Деятельность учителей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r>
              <a:rPr lang="ru-RU" sz="2400" dirty="0" smtClean="0"/>
              <a:t>Удовлетворенность родителей и детей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400" dirty="0" smtClean="0"/>
              <a:t>2. </a:t>
            </a:r>
            <a:r>
              <a:rPr lang="ru-RU" sz="2400" dirty="0" smtClean="0">
                <a:solidFill>
                  <a:srgbClr val="0070C0"/>
                </a:solidFill>
              </a:rPr>
              <a:t>Оценка качества условий образовательной деятельности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400" dirty="0" smtClean="0"/>
              <a:t>-МТБ, безопасность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r>
              <a:rPr lang="ru-RU" sz="2400" dirty="0" smtClean="0"/>
              <a:t>санитарно-гигиенические условия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r>
              <a:rPr lang="ru-RU" sz="2400" dirty="0" smtClean="0"/>
              <a:t>Библиотечно-информационный ресурсы и </a:t>
            </a:r>
            <a:r>
              <a:rPr lang="ru-RU" sz="2400" dirty="0" err="1" smtClean="0"/>
              <a:t>др</a:t>
            </a:r>
            <a:endParaRPr lang="ru-RU" sz="24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400" dirty="0" smtClean="0"/>
              <a:t>3. </a:t>
            </a:r>
            <a:r>
              <a:rPr lang="ru-RU" sz="2400" dirty="0" smtClean="0">
                <a:solidFill>
                  <a:srgbClr val="0070C0"/>
                </a:solidFill>
              </a:rPr>
              <a:t>Оценка качества школьной документации</a:t>
            </a:r>
            <a:r>
              <a:rPr lang="ru-RU" sz="2400" dirty="0" smtClean="0"/>
              <a:t>: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r>
              <a:rPr lang="ru-RU" sz="2400" dirty="0" smtClean="0"/>
              <a:t>Документации учителей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r>
              <a:rPr lang="ru-RU" sz="2400" dirty="0" smtClean="0"/>
              <a:t>Документации школьников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r>
              <a:rPr lang="ru-RU" sz="2400" dirty="0" smtClean="0"/>
              <a:t>Нормативно-правовые акты школы и </a:t>
            </a:r>
            <a:r>
              <a:rPr lang="ru-RU" sz="2400" dirty="0" err="1" smtClean="0"/>
              <a:t>др</a:t>
            </a:r>
            <a:endParaRPr lang="ru-RU" sz="24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ru-RU" sz="2800" dirty="0" smtClean="0"/>
              <a:t>Контроль надзорных органов за </a:t>
            </a:r>
            <a:r>
              <a:rPr lang="ru-RU" sz="2800" dirty="0" smtClean="0"/>
              <a:t>качеством</a:t>
            </a:r>
            <a:endParaRPr lang="ru-RU" sz="2800" dirty="0" smtClean="0"/>
          </a:p>
        </p:txBody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eaLnBrk="1" hangingPunct="1"/>
            <a:r>
              <a:rPr lang="ru-RU" sz="2800" dirty="0" smtClean="0"/>
              <a:t>ООП – план работы школы (должен совпасть с программой развития) – анализ работы</a:t>
            </a:r>
          </a:p>
          <a:p>
            <a:pPr eaLnBrk="1" hangingPunct="1"/>
            <a:r>
              <a:rPr lang="ru-RU" sz="2800" dirty="0" smtClean="0"/>
              <a:t>Рабочие программы</a:t>
            </a:r>
          </a:p>
          <a:p>
            <a:pPr eaLnBrk="1" hangingPunct="1"/>
            <a:r>
              <a:rPr lang="ru-RU" sz="2800" dirty="0" smtClean="0"/>
              <a:t>Мониторинг достижения </a:t>
            </a:r>
            <a:r>
              <a:rPr lang="ru-RU" sz="2800" dirty="0" err="1" smtClean="0"/>
              <a:t>метапредметных</a:t>
            </a:r>
            <a:r>
              <a:rPr lang="ru-RU" sz="2800" dirty="0" smtClean="0"/>
              <a:t> результатов</a:t>
            </a:r>
          </a:p>
          <a:p>
            <a:pPr eaLnBrk="1" hangingPunct="1"/>
            <a:r>
              <a:rPr lang="ru-RU" sz="2800" dirty="0" smtClean="0"/>
              <a:t>Контроль предметных результатов</a:t>
            </a:r>
          </a:p>
          <a:p>
            <a:pPr eaLnBrk="1" hangingPunct="1"/>
            <a:r>
              <a:rPr lang="ru-RU" sz="2800" dirty="0" smtClean="0"/>
              <a:t>Соответствие уроков требованиям ФГОС</a:t>
            </a:r>
          </a:p>
          <a:p>
            <a:pPr eaLnBrk="1" hangingPunct="1"/>
            <a:r>
              <a:rPr lang="ru-RU" sz="2800" dirty="0" smtClean="0"/>
              <a:t>Материально-техническая база и информационно-образовательная среда</a:t>
            </a:r>
          </a:p>
          <a:p>
            <a:pPr eaLnBrk="1" hangingPunct="1"/>
            <a:r>
              <a:rPr lang="ru-RU" sz="2800" dirty="0" smtClean="0"/>
              <a:t>Внеурочная деятельность </a:t>
            </a:r>
            <a:r>
              <a:rPr lang="ru-RU" sz="2800" dirty="0" smtClean="0"/>
              <a:t> (отличать </a:t>
            </a:r>
            <a:r>
              <a:rPr lang="ru-RU" sz="2800" dirty="0" smtClean="0"/>
              <a:t>от дополнительного </a:t>
            </a:r>
            <a:r>
              <a:rPr lang="ru-RU" sz="2800" dirty="0" smtClean="0"/>
              <a:t>образования)</a:t>
            </a:r>
            <a:endParaRPr lang="ru-RU" sz="28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smtClean="0"/>
              <a:t>Как осуществляется внутренняя оценка качества?</a:t>
            </a:r>
            <a:br>
              <a:rPr lang="ru-RU" sz="3600" smtClean="0"/>
            </a:br>
            <a:endParaRPr lang="ru-RU" sz="360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Часть 1 статьи 28 ФЗ «Об образовании в российской Федерации» наделяет образовательную организацию автономией в разработке и принятии локальных нормативных актов, которые регламентируют деятельность организации. Следовательно, в образовательной организации должен быть локальный нормативный акт – </a:t>
            </a:r>
            <a:r>
              <a:rPr lang="ru-RU" dirty="0" smtClean="0">
                <a:solidFill>
                  <a:srgbClr val="FF0000"/>
                </a:solidFill>
              </a:rPr>
              <a:t>Положение  о внутренней системе оценки качества образования (далее – Положение).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В Положении необходимо прописать, что ВСОКО включает ВМКО, который осуществляется посредством </a:t>
            </a:r>
            <a:r>
              <a:rPr lang="ru-RU" i="1" dirty="0" smtClean="0"/>
              <a:t>«оценочных мероприятий»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Заголовок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C00000"/>
                </a:solidFill>
              </a:rPr>
              <a:t>Плановое оценочное мероприятие </a:t>
            </a:r>
            <a:r>
              <a:rPr lang="ru-RU" dirty="0" smtClean="0"/>
              <a:t>– осуществляется  в соответствии с утвержденным  приказом  директора школы  планом, в составе годового плана работы.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C00000"/>
                </a:solidFill>
              </a:rPr>
              <a:t>Внеплановое оценочное мероприятие </a:t>
            </a:r>
            <a:r>
              <a:rPr lang="ru-RU" dirty="0" smtClean="0"/>
              <a:t>– осуществляется  в целях установления и проверки фактов, иных сведений указанных в обращениях  (заявлениях, жалобах) граждан и организаций (физических и юридических лиц), и последующего устранения нарушений в образовательном процессе, обеспечения реализации прав участников образовательного процесса, урегулирования конфликтных ситуаций в отношениях между  участниками образовательного процесса.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/>
          </p:cNvSpPr>
          <p:nvPr>
            <p:ph type="title"/>
          </p:nvPr>
        </p:nvSpPr>
        <p:spPr>
          <a:xfrm>
            <a:off x="1835150" y="260350"/>
            <a:ext cx="6275388" cy="796925"/>
          </a:xfrm>
        </p:spPr>
        <p:txBody>
          <a:bodyPr/>
          <a:lstStyle/>
          <a:p>
            <a:pPr eaLnBrk="1" hangingPunct="1"/>
            <a:r>
              <a:rPr lang="ru-RU" sz="2400" b="1" smtClean="0"/>
              <a:t>Внешние оценочные процедуры</a:t>
            </a:r>
          </a:p>
        </p:txBody>
      </p:sp>
      <p:sp>
        <p:nvSpPr>
          <p:cNvPr id="45058" name="Rectangle 3"/>
          <p:cNvSpPr>
            <a:spLocks noGrp="1"/>
          </p:cNvSpPr>
          <p:nvPr>
            <p:ph type="body" idx="1"/>
          </p:nvPr>
        </p:nvSpPr>
        <p:spPr>
          <a:xfrm>
            <a:off x="457200" y="836613"/>
            <a:ext cx="8229600" cy="52895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800" dirty="0" smtClean="0"/>
              <a:t>Международные исследования </a:t>
            </a:r>
            <a:r>
              <a:rPr lang="en-US" sz="1800" dirty="0" smtClean="0"/>
              <a:t>PISA</a:t>
            </a:r>
            <a:r>
              <a:rPr lang="ru-RU" sz="1800" dirty="0" smtClean="0"/>
              <a:t> и </a:t>
            </a:r>
            <a:r>
              <a:rPr lang="ru-RU" sz="1800" dirty="0" err="1" smtClean="0"/>
              <a:t>др</a:t>
            </a:r>
            <a:r>
              <a:rPr lang="ru-RU" sz="1800" dirty="0" smtClean="0"/>
              <a:t> – готовность применить знания в жизненных ситуациях</a:t>
            </a:r>
          </a:p>
          <a:p>
            <a:pPr>
              <a:lnSpc>
                <a:spcPct val="80000"/>
              </a:lnSpc>
            </a:pPr>
            <a:r>
              <a:rPr lang="ru-RU" sz="1800" dirty="0" smtClean="0"/>
              <a:t>национальные исследования качества образования (НИКО)</a:t>
            </a:r>
            <a:r>
              <a:rPr lang="en-US" sz="1800" dirty="0" smtClean="0"/>
              <a:t> - </a:t>
            </a:r>
            <a:r>
              <a:rPr lang="ru-RU" sz="1800" dirty="0" smtClean="0"/>
              <a:t>направлены на выявление  соответствия содержания образования глобальным требованиям развития экономики РФ в рамках мировой экономики, поэтому индивидуальные результаты школ и тем более детей не распространяются по обратной связи – выявлены проблемы с математической подготовкой, естественно-научной</a:t>
            </a:r>
          </a:p>
          <a:p>
            <a:pPr>
              <a:lnSpc>
                <a:spcPct val="80000"/>
              </a:lnSpc>
            </a:pPr>
            <a:r>
              <a:rPr lang="ru-RU" sz="1800" dirty="0" smtClean="0"/>
              <a:t>всероссийские проверочные работы (ВПР) - дают возможность осуществлять регулярную диагностику качества подготовки обучающихся как на уровне общеобразовательных организаций , так и на муниципальном и  региональном уровнях – результат в личных кабинетах для коррекции знаний каждого отдельного ученика - работы не предполагают сравнения результатов разных       обучающихся между собой; - отсюда видна необъективность</a:t>
            </a:r>
          </a:p>
          <a:p>
            <a:pPr>
              <a:lnSpc>
                <a:spcPct val="80000"/>
              </a:lnSpc>
            </a:pPr>
            <a:r>
              <a:rPr lang="ru-RU" sz="1800" dirty="0" smtClean="0"/>
              <a:t>единый государственный экзамен (ЕГЭ), основной государственный экзамен (ОГЭ) – документ об образовании по ФГОС </a:t>
            </a:r>
          </a:p>
          <a:p>
            <a:pPr>
              <a:lnSpc>
                <a:spcPct val="80000"/>
              </a:lnSpc>
            </a:pPr>
            <a:r>
              <a:rPr lang="ru-RU" sz="1800" dirty="0" smtClean="0"/>
              <a:t>По федеральному проекту «Современная школа» мероприятие 4.1 вводится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800" dirty="0" smtClean="0"/>
              <a:t>новый мониторинг функциональной грамотности обучающихся на основе международных исследований – Методология оценки качества общего образования на основе практики международных исследований</a:t>
            </a:r>
          </a:p>
          <a:p>
            <a:pPr>
              <a:lnSpc>
                <a:spcPct val="80000"/>
              </a:lnSpc>
            </a:pPr>
            <a:r>
              <a:rPr lang="ru-RU" sz="1800" b="1" i="1" dirty="0" smtClean="0">
                <a:solidFill>
                  <a:srgbClr val="FF0000"/>
                </a:solidFill>
              </a:rPr>
              <a:t>ВСОКО  - внутренняя система, которая должна обеспечить соответствие внутренней и внешней оценки ученика. </a:t>
            </a:r>
          </a:p>
        </p:txBody>
      </p:sp>
    </p:spTree>
    <p:extLst>
      <p:ext uri="{BB962C8B-B14F-4D97-AF65-F5344CB8AC3E}">
        <p14:creationId xmlns:p14="http://schemas.microsoft.com/office/powerpoint/2010/main" val="11564537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Циклограмма ВМКО</a:t>
            </a:r>
            <a:br>
              <a:rPr lang="ru-RU" sz="4000" smtClean="0"/>
            </a:br>
            <a:r>
              <a:rPr lang="ru-RU" sz="4000" smtClean="0"/>
              <a:t>внутреннего мониторинга качества образования</a:t>
            </a:r>
          </a:p>
        </p:txBody>
      </p:sp>
      <p:sp>
        <p:nvSpPr>
          <p:cNvPr id="3174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Набор мероприятий минимально достаточный</a:t>
            </a:r>
          </a:p>
          <a:p>
            <a:pPr eaLnBrk="1" hangingPunct="1"/>
            <a:r>
              <a:rPr lang="ru-RU" dirty="0" smtClean="0"/>
              <a:t>В тоже время сейчас не зависит от количества детей и количества учителей – объем мероприятий одинаковый в школе на 10 детей и на 1000 детей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5017582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450850" eaLnBrk="1" hangingPunct="1"/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Примерная циклограмма </a:t>
            </a:r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мероприятий </a:t>
            </a:r>
            <a:r>
              <a:rPr lang="ru-RU" sz="14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внутреннего мониторинга качества образования</a:t>
            </a:r>
            <a:r>
              <a:rPr lang="ru-RU" sz="600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sz="600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</a:br>
            <a:endParaRPr lang="ru-RU" dirty="0" smtClean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548334"/>
              </p:ext>
            </p:extLst>
          </p:nvPr>
        </p:nvGraphicFramePr>
        <p:xfrm>
          <a:off x="827585" y="1052736"/>
          <a:ext cx="7537506" cy="5472608"/>
        </p:xfrm>
        <a:graphic>
          <a:graphicData uri="http://schemas.openxmlformats.org/drawingml/2006/table">
            <a:tbl>
              <a:tblPr/>
              <a:tblGrid>
                <a:gridCol w="4720950"/>
                <a:gridCol w="748017"/>
                <a:gridCol w="646050"/>
                <a:gridCol w="540277"/>
                <a:gridCol w="539516"/>
                <a:gridCol w="149071"/>
                <a:gridCol w="126737"/>
                <a:gridCol w="66888"/>
              </a:tblGrid>
              <a:tr h="485794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Тема проверки</a:t>
                      </a:r>
                      <a:endParaRPr lang="ru-RU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1755"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Times New Roman"/>
                          <a:ea typeface="Times New Roman"/>
                        </a:rPr>
                        <a:t>Форма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  <a:p>
                      <a:pPr marR="71755"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Times New Roman"/>
                          <a:ea typeface="Times New Roman"/>
                        </a:rPr>
                        <a:t>контроля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1755"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Times New Roman"/>
                          <a:ea typeface="Times New Roman"/>
                        </a:rPr>
                        <a:t>Ответственный исполнитель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1755"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Times New Roman"/>
                          <a:ea typeface="Times New Roman"/>
                        </a:rPr>
                        <a:t>Сроки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1755"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Times New Roman"/>
                          <a:ea typeface="Times New Roman"/>
                        </a:rPr>
                        <a:t>Итоговый документ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R="71755"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>
                          <a:effectLst/>
                          <a:latin typeface="Times New Roman"/>
                          <a:ea typeface="Times New Roman"/>
                        </a:rPr>
                        <a:t>Отметка об исполнении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7762">
                <a:tc gridSpan="7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июль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889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8302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План-график закупок на следующий финансовый год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8302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Готовность документации и школы к приемке к новому учебному году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7762">
                <a:tc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август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7452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Соответствие основной образовательной программы актуальным нормативно-правовом документам в сфере образования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8302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Анализ продолжения обучения и трудоустройства выпускников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7762">
                <a:tc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сентябрь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7762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Учет обучающихся, подлежащих обучению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8302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</a:rPr>
                        <a:t>Организация проведения инструктажей по ТБ в начале учебного года.</a:t>
                      </a: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8302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Комплектование ГПД, объединений внеурочной деятельности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5525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Прохождение аттестации педагогическими работниками и повышения квалификации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8302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Анализ обеспеченности обучающихся учебниками и учебными пособиями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7452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Организация входного оценивания  предметных результатов у учащихся 2-8 классов (выборочно по плану-заданию)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5525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SimSun"/>
                        </a:rPr>
                        <a:t>Состояние личных дел учащихся 1, 5, 10 классов, вновь прибывших учащихся</a:t>
                      </a: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46853" marR="468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SimSu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3678515"/>
            <a:ext cx="6399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397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Форма плана удобная для школы, традиционная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Мероприятие</a:t>
            </a:r>
          </a:p>
          <a:p>
            <a:r>
              <a:rPr lang="ru-RU" dirty="0" smtClean="0"/>
              <a:t>Сроки</a:t>
            </a:r>
          </a:p>
          <a:p>
            <a:r>
              <a:rPr lang="ru-RU" dirty="0" smtClean="0"/>
              <a:t>Формы, методы</a:t>
            </a:r>
          </a:p>
          <a:p>
            <a:r>
              <a:rPr lang="ru-RU" dirty="0" smtClean="0"/>
              <a:t>Ответственный</a:t>
            </a:r>
          </a:p>
          <a:p>
            <a:r>
              <a:rPr lang="ru-RU" dirty="0" smtClean="0"/>
              <a:t>Результат</a:t>
            </a:r>
          </a:p>
          <a:p>
            <a:pPr marL="0" indent="0">
              <a:buNone/>
            </a:pPr>
            <a:r>
              <a:rPr lang="ru-RU" dirty="0" smtClean="0"/>
              <a:t>(Кто проверяет, кого проверяет, как проверяет, кому докладывает)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64908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Разделы Положения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ru-RU" dirty="0" smtClean="0"/>
              <a:t>Дополнить: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dirty="0" smtClean="0"/>
              <a:t>Циклограммой ВМКО годовой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ru-RU" dirty="0" smtClean="0"/>
              <a:t>Уточнить направления, по которым ведется оценка качества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Методы, используемые в ходе ВМКО: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- анализ документов;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- наблюдение;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- опрос (анкетирование, беседа);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- контрольные работы;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- тестирование;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- иные правомерные методы, способствующие достижению целей оценочного мероприятия.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smtClean="0"/>
              <a:t>4.6. Порядок проведения оценочного мероприятия</a:t>
            </a:r>
            <a:br>
              <a:rPr lang="ru-RU" sz="3600" smtClean="0"/>
            </a:br>
            <a:endParaRPr lang="ru-RU" sz="360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1) План ВМКО вывешивается на стенде в учительской для ознакомления сотрудников к 1 сентября. 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2)	Содержание оценочного мероприятия, состав исполнителей, план-задание, оформление итогов регламентируется приказом.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3) Приказ директора о проведении планового оценочного мероприятия издается  за 3 рабочих дня до его начала. При необходимости проведения внепланового оценочного мероприятия приказ издается непосредственно перед началом проверки.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434013"/>
          </a:xfrm>
        </p:spPr>
        <p:txBody>
          <a:bodyPr rtlCol="0">
            <a:normAutofit fontScale="9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/>
              <a:t>4) Приказом директора утверждается срок проведения внепланового оценочного мероприятия, план-задание, состав комиссии или ответственный за проведение, форма и срок представления результатов мероприятия.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/>
              <a:t>5) Без предупреждения сотрудника могут проводиться внеплановые оперативные  мероприятия в целях незамедлительного устранения нарушений и неисполнения законодательных и иных нормативных правовых актов, обеспечения прав участников образовательных отношений, урегулирования конфликтных ситуаций в отношениях между участниками образовательных отношений.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649913"/>
          </a:xfrm>
        </p:spPr>
        <p:txBody>
          <a:bodyPr rtlCol="0">
            <a:normAutofit fontScale="70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6) Длительность оценочного мероприятия при оценивании одного направления или персонально сотрудника  – 5  рабочих дней, при оценивании нескольких направлений   – 10 рабочих дней, количество посещаемых уроков и мероприятий от 3 до 5. При персональном оценивании педагогического работника количество посещаемых уроков и мероприятий – не  менее 5.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7) Результаты оценочных мероприятий оформляются в форме справок, справка составляется в течение 5 рабочих дней по окончании срока мероприятия,  утверждаются приказом директора школы в течение 3 рабочих дней после составления. Результаты по отдельным вопросам (информационного содержания, вопросов обеспечения) могут быть оформлены в форме служебных записок, информаций для принятия управленческих решений при необходимости.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8) Результаты оценочного мероприятия доводятся до проверяемых под роспись в течение 3 рабочих дней, после оформления результатов такого мероприятия.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Итоговый приказ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218113"/>
          </a:xfrm>
        </p:spPr>
        <p:txBody>
          <a:bodyPr rtlCol="0">
            <a:normAutofit fontScale="8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По результатам оценочного мероприятия всегда должно быть принято </a:t>
            </a:r>
            <a:r>
              <a:rPr lang="ru-RU" dirty="0" smtClean="0">
                <a:solidFill>
                  <a:srgbClr val="C00000"/>
                </a:solidFill>
              </a:rPr>
              <a:t>управленческое решение - </a:t>
            </a:r>
            <a:r>
              <a:rPr lang="ru-RU" dirty="0" smtClean="0"/>
              <a:t>приказ директора.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Срок издания приказа определяется положением, например, 3 рабочих дня после составления итогового документа.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Отсутствие адекватного управленческого решения делает ВМКО формальной процедурой, не оказывающей влияния на качество образовательной деятельности. Управленческое решение доводится обязательно до тех, кто подвергался оцениванию и в отдельных случаях до всех участников образовательных отношений. В Положении может быть предусмотрено, где рассматриваются итоговые документы и результаты мероприятий ВМКО. 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ru-RU" smtClean="0"/>
              <a:t>ПОРТФОЛИО ученика</a:t>
            </a:r>
          </a:p>
        </p:txBody>
      </p:sp>
      <p:sp>
        <p:nvSpPr>
          <p:cNvPr id="4608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400" smtClean="0"/>
              <a:t>     Это механизм мониторинга и накопления результатов ученика за весь период обучения с 1 класса по 11 класс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400" smtClean="0"/>
              <a:t>В ООП прописана </a:t>
            </a:r>
            <a:r>
              <a:rPr lang="ru-RU" sz="2400" b="1" smtClean="0"/>
              <a:t>итоговая оценка (</a:t>
            </a:r>
            <a:r>
              <a:rPr lang="ru-RU" sz="2400" b="1" i="1" smtClean="0"/>
              <a:t>отличать от итоговой отметки за год по предмету</a:t>
            </a:r>
            <a:r>
              <a:rPr lang="ru-RU" sz="2400" b="1" smtClean="0"/>
              <a:t>)</a:t>
            </a:r>
            <a:r>
              <a:rPr lang="ru-RU" sz="2400" smtClean="0"/>
              <a:t> – для перевода с уровня на уровень: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400" smtClean="0"/>
              <a:t>Предметные достижения (по ФГОС)– «годовые» отметки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400" smtClean="0"/>
              <a:t>Метапредметные(УУД по ФГОС) – Политоринг, к.р. метапредметные, защита проектов – уровни или отметки. + «Грамоты»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ru-RU" sz="2400" smtClean="0"/>
              <a:t>Личностные (воспитательные)– не оцениваются – отражается динамика (уровня воспитанности, учебной мотивации, гражданственности, толерантности и т.д – количество соотнести с ФГОС)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576262"/>
          </a:xfrm>
        </p:spPr>
        <p:txBody>
          <a:bodyPr/>
          <a:lstStyle/>
          <a:p>
            <a:pPr eaLnBrk="1" hangingPunct="1"/>
            <a:r>
              <a:rPr lang="ru-RU" sz="2400" smtClean="0"/>
              <a:t>Нормативная база ВСОКО</a:t>
            </a:r>
          </a:p>
        </p:txBody>
      </p:sp>
      <p:sp>
        <p:nvSpPr>
          <p:cNvPr id="15362" name="Объект 2"/>
          <p:cNvSpPr>
            <a:spLocks noGrp="1"/>
          </p:cNvSpPr>
          <p:nvPr>
            <p:ph idx="1"/>
          </p:nvPr>
        </p:nvSpPr>
        <p:spPr>
          <a:xfrm>
            <a:off x="214313" y="765175"/>
            <a:ext cx="8929687" cy="5216525"/>
          </a:xfrm>
        </p:spPr>
        <p:txBody>
          <a:bodyPr/>
          <a:lstStyle/>
          <a:p>
            <a:pPr eaLnBrk="1" hangingPunct="1"/>
            <a:r>
              <a:rPr lang="ru-RU" sz="2000" smtClean="0"/>
              <a:t>Федеральный закон от 29.12.2012 № 273-ФЗ «Об образовании в Российской Федерации» (ст. 2, ст. 28, ст. 93);</a:t>
            </a:r>
          </a:p>
          <a:p>
            <a:pPr eaLnBrk="1" hangingPunct="1"/>
            <a:r>
              <a:rPr lang="ru-RU" sz="2000" smtClean="0"/>
              <a:t>Федеральный государственный стандарт начального общего образования, утвержденный приказом Министерства образования и науки Российской Федерации от 06.10.2009 № 373;</a:t>
            </a:r>
          </a:p>
          <a:p>
            <a:pPr eaLnBrk="1" hangingPunct="1"/>
            <a:r>
              <a:rPr lang="ru-RU" sz="2000" smtClean="0"/>
              <a:t>Федеральный государственный стандарт основного общего образования, утвержденный приказом Министерства образования и науки Российской Федерации от 17.12.2010 № 1897;</a:t>
            </a:r>
          </a:p>
          <a:p>
            <a:pPr eaLnBrk="1" hangingPunct="1"/>
            <a:r>
              <a:rPr lang="ru-RU" sz="2000" smtClean="0"/>
              <a:t>Федеральный государственный стандарт среднего общего образования, утвержденным приказом Министерства образования и науки Российской Федерации от 17.05.2012 № 413;</a:t>
            </a:r>
          </a:p>
          <a:p>
            <a:pPr eaLnBrk="1" hangingPunct="1"/>
            <a:r>
              <a:rPr lang="ru-RU" sz="2000" smtClean="0"/>
              <a:t>приказ Министерства образования и науки Российской Федерации от 14.06.2013 № 462 «Об утверждении Порядка проведения самообследования образовательной организацией»;</a:t>
            </a:r>
          </a:p>
          <a:p>
            <a:pPr eaLnBrk="1" hangingPunct="1"/>
            <a:endParaRPr lang="ru-RU" sz="160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Требования к условиям реализации ООП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ФГОС раздел </a:t>
            </a:r>
            <a:r>
              <a:rPr lang="en-US" sz="2000" dirty="0" smtClean="0"/>
              <a:t>IV </a:t>
            </a:r>
            <a:r>
              <a:rPr lang="ru-RU" sz="2000" dirty="0" smtClean="0"/>
              <a:t>(например, пункты 19-26  ООО)</a:t>
            </a:r>
          </a:p>
          <a:p>
            <a:r>
              <a:rPr lang="ru-RU" sz="2000" dirty="0" smtClean="0"/>
              <a:t>Приказ </a:t>
            </a:r>
            <a:r>
              <a:rPr lang="ru-RU" sz="2000" dirty="0"/>
              <a:t>Министерства образования и науки РФ от 30 марта 2016 г. N 336</a:t>
            </a:r>
            <a:br>
              <a:rPr lang="ru-RU" sz="2000" dirty="0"/>
            </a:br>
            <a:r>
              <a:rPr lang="ru-RU" sz="2000" dirty="0" smtClean="0"/>
              <a:t>"</a:t>
            </a:r>
            <a:r>
              <a:rPr lang="ru-RU" sz="2000" dirty="0"/>
              <a:t>Об утверждении перечня средств обучения и воспитания, необходимых для реализации образовательных программ начального общего, основного общего и среднего общего образования, соответствующих современным условиям обучения, необходимого при оснащении общеобразовательных организаций в целях реализации мероприятий по содействию созданию в субъектах Российской Федерации (исходя из прогнозируемой потребности) новых мест в общеобразовательных организациях, критериев его формирования и требований к функциональному оснащению, а также норматива стоимости оснащения одного места обучающегося указанными средствами обучения и </a:t>
            </a:r>
            <a:r>
              <a:rPr lang="ru-RU" sz="2000" dirty="0" smtClean="0"/>
              <a:t>воспитания«</a:t>
            </a:r>
          </a:p>
          <a:p>
            <a:pPr marL="0" indent="0">
              <a:buNone/>
            </a:pPr>
            <a:r>
              <a:rPr lang="en-US" sz="2000" dirty="0">
                <a:hlinkClick r:id="rId2"/>
              </a:rPr>
              <a:t>http://ivo.garant.ru/#/document/71374142/paragraph/1:0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038473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СПАСИБО за ВНИМАНИЕ!!!!!!</a:t>
            </a:r>
            <a:br>
              <a:rPr lang="ru-RU" dirty="0"/>
            </a:br>
            <a:endParaRPr lang="ru-RU" dirty="0"/>
          </a:p>
        </p:txBody>
      </p:sp>
      <p:sp>
        <p:nvSpPr>
          <p:cNvPr id="4403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МОРОЗОВА ОКСАНА ВЛАДИМИРОВНА</a:t>
            </a:r>
          </a:p>
          <a:p>
            <a:pPr eaLnBrk="1" hangingPunct="1"/>
            <a:r>
              <a:rPr lang="ru-RU" smtClean="0"/>
              <a:t>Тел: 38-93-41 доб 205</a:t>
            </a:r>
          </a:p>
          <a:p>
            <a:pPr eaLnBrk="1" hangingPunct="1"/>
            <a:r>
              <a:rPr lang="ru-RU" smtClean="0"/>
              <a:t>Эл. почта: 389341205</a:t>
            </a:r>
            <a:r>
              <a:rPr lang="en-US" smtClean="0"/>
              <a:t>@mail.ru</a:t>
            </a:r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132502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6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576888"/>
          </a:xfrm>
        </p:spPr>
        <p:txBody>
          <a:bodyPr rtlCol="0">
            <a:normAutofit fontScale="4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800" dirty="0"/>
              <a:t>приказ Министерства образования и науки Российской Федерации от 05.12.2014 № 1547 «Об утверждении показателей, характеризующих общие критерии оценки качества образовательной деятельности организаций, осуществляющих образовательную деятельность»;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800" dirty="0"/>
              <a:t>приказ Министерства образования и науки Российской Федерации от 30.08.2013 № 1015 «Об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начального общего, основного общего и среднего общего образования»;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800" dirty="0"/>
              <a:t>письмо Федеральной службы по надзору в сфере образования и науки от 16 июня 2012 г. № 05-2680 «Методические рекомендаций по организации и проведению органами исполнительной власти субъектов Российской Федерации, осуществляющими переданные полномочия Российской Федерации в области образования, федерального государственного контроля качества образования в образовательных учреждениях и образовательных организациях, реализующих основные образовательные программы начального общего, основного общего, среднего (полного) общего образования»;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800" dirty="0"/>
              <a:t>приказ </a:t>
            </a:r>
            <a:r>
              <a:rPr lang="ru-RU" sz="3800" dirty="0" err="1"/>
              <a:t>Минздравсоцразвития</a:t>
            </a:r>
            <a:r>
              <a:rPr lang="ru-RU" sz="3800" dirty="0"/>
              <a:t> РФ от 26 августа 2010 г. № 761н «Об утверждении Единого квалификационного справочника должностей руководителей, специалистов и служащих, раздел «Квалификационные характеристики должностей работников образования».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7410" name="Объект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 eaLnBrk="1" hangingPunct="1"/>
            <a:r>
              <a:rPr lang="ru-RU" sz="2000" b="1" dirty="0" smtClean="0"/>
              <a:t>Статья 28 «Компетенция, права, обязанности и ответственность образовательной организации»  ФЗ «Об образовании в Российской Федерации» в  ч3 п 13   к компетенции образовательной организации относит «проведение самообследования, обеспечение </a:t>
            </a:r>
            <a:r>
              <a:rPr lang="ru-RU" sz="2400" b="1" dirty="0" smtClean="0"/>
              <a:t>функционирования внутренней системы оценки качества образования</a:t>
            </a:r>
            <a:r>
              <a:rPr lang="ru-RU" sz="2400" dirty="0" smtClean="0"/>
              <a:t>». </a:t>
            </a:r>
          </a:p>
          <a:p>
            <a:pPr eaLnBrk="1" hangingPunct="1"/>
            <a:r>
              <a:rPr lang="ru-RU" sz="2000" dirty="0" smtClean="0"/>
              <a:t>Статья 2 Федерального закона «Об образовании в РФ»: </a:t>
            </a:r>
          </a:p>
          <a:p>
            <a:pPr algn="just" eaLnBrk="1" hangingPunct="1"/>
            <a:r>
              <a:rPr lang="ru-RU" sz="2000" dirty="0" smtClean="0"/>
              <a:t>«</a:t>
            </a:r>
            <a:r>
              <a:rPr lang="ru-RU" sz="2000" b="1" dirty="0" smtClean="0"/>
              <a:t>Качество образования </a:t>
            </a:r>
            <a:r>
              <a:rPr lang="ru-RU" sz="2000" dirty="0" smtClean="0"/>
              <a:t>- комплексная характеристика образовательной деятельности и подготовки обучающегося, выражающая степень их соответствия федеральным государственным образовательным стандартам, образовательным стандартам, федеральным государственным требованиям и (или) потребностям физического или юридического лица, в интересах которого осуществляется образовательная деятельность, в том числе степень достижения планируемых результатов образовательной программы».</a:t>
            </a:r>
          </a:p>
          <a:p>
            <a:pPr eaLnBrk="1" hangingPunct="1"/>
            <a:endParaRPr lang="ru-RU" sz="24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218113"/>
          </a:xfrm>
        </p:spPr>
        <p:txBody>
          <a:bodyPr rtlCol="0">
            <a:normAutofit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FF0000"/>
                </a:solidFill>
              </a:rPr>
              <a:t>Внутренняя система оценки качества образования </a:t>
            </a:r>
            <a:r>
              <a:rPr lang="ru-RU" dirty="0" smtClean="0"/>
              <a:t>– это система мероприятий и процедур, обеспечивающих получение и анализ своевременной, полной и объективной информации о состоянии и качестве образовательной деятельности, соответствия результатов образовательной деятельности федеральным государственным образовательным стандартам  для принятия на этой основе управленческих решений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Откуда пришел термин «ВМКО»?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5360988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 пункте 5.3 письма Федеральной службы по надзору в сфере образования и науки от 16 июня 2012 г. № 05-2680 «Методические рекомендаций по организации и проведению органами исполнительной власти субъектов Российской Федерации, осуществляющими переданные полномочия Российской Федерации в области образования, федерального государственного контроля качества образования…» (далее письмо от16.06.2012 № 05-2680)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указано</a:t>
            </a:r>
            <a:r>
              <a:rPr lang="ru-RU" dirty="0"/>
              <a:t>, </a:t>
            </a:r>
            <a:r>
              <a:rPr lang="ru-RU" dirty="0">
                <a:solidFill>
                  <a:srgbClr val="FF0000"/>
                </a:solidFill>
              </a:rPr>
              <a:t>что надзорным проверкам подлежат результаты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внутреннего мониторинга качества образования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(далее – ВМКО) </a:t>
            </a:r>
            <a:r>
              <a:rPr lang="ru-RU" dirty="0">
                <a:solidFill>
                  <a:srgbClr val="FF0000"/>
                </a:solidFill>
              </a:rPr>
              <a:t>в образовательном учреждении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ъект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r>
              <a:rPr lang="ru-RU" sz="2400" dirty="0" smtClean="0"/>
              <a:t>      </a:t>
            </a:r>
            <a:r>
              <a:rPr lang="ru-RU" sz="2800" dirty="0" smtClean="0"/>
              <a:t>Куда ушел термин «ВШК»?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ru-RU" sz="2400" dirty="0" smtClean="0"/>
              <a:t>Понятие «</a:t>
            </a:r>
            <a:r>
              <a:rPr lang="ru-RU" sz="2400" dirty="0" err="1" smtClean="0"/>
              <a:t>внутришкольный</a:t>
            </a:r>
            <a:r>
              <a:rPr lang="ru-RU" sz="2400" dirty="0" smtClean="0"/>
              <a:t> контроль» (или ВШК) использовалось традиционно и в рамках действующего законодательства не используется.  В статье 93 Федерального закона «Об образовании в РФ» </a:t>
            </a:r>
            <a:r>
              <a:rPr lang="ru-RU" sz="2400" dirty="0" smtClean="0">
                <a:solidFill>
                  <a:srgbClr val="FF0000"/>
                </a:solidFill>
              </a:rPr>
              <a:t>функция контроля возложена на органы по контролю и надзору: </a:t>
            </a:r>
            <a:r>
              <a:rPr lang="ru-RU" sz="2400" dirty="0" smtClean="0"/>
              <a:t>«Государственный контроль (надзор) в сфере образования включает в себя федеральный государственный контроль качества образования и федеральный государственный надзор в сфере образования, осуществляемые уполномоченными федеральными органами исполнительной власти и органами исполнительной власти субъектов Российской Федерации, осуществляющими переданные Российской Федерацией полномочия по государственному контролю (надзору) в сфере образования (далее - органы по контролю и надзору в сфере образования)»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39750" y="908050"/>
          <a:ext cx="8353425" cy="3785616"/>
        </p:xfrm>
        <a:graphic>
          <a:graphicData uri="http://schemas.openxmlformats.org/drawingml/2006/table">
            <a:tbl>
              <a:tblPr/>
              <a:tblGrid>
                <a:gridCol w="1411288"/>
                <a:gridCol w="388937"/>
                <a:gridCol w="1871663"/>
                <a:gridCol w="482600"/>
                <a:gridCol w="1922462"/>
                <a:gridCol w="474663"/>
                <a:gridCol w="1801812"/>
              </a:tblGrid>
              <a:tr h="3690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ВСОКО: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система оценивания и анализа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Calibri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ВМКО: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система 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оценочных мероприятий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Calibri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Результаты для администрации ОО,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административного совещания, педсовета,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Совета ОО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Calibri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 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Результат ВСОКО – отчет о самообследовании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Calibri" pitchFamily="34" charset="0"/>
                        </a:rPr>
                        <a:t>(для общественности и учредителя)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Calibri" pitchFamily="34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5" name="Прямая со стрелкой 4"/>
          <p:cNvCxnSpPr/>
          <p:nvPr/>
        </p:nvCxnSpPr>
        <p:spPr>
          <a:xfrm>
            <a:off x="6659563" y="2708275"/>
            <a:ext cx="33337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284663" y="2636838"/>
            <a:ext cx="33337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1979613" y="2420938"/>
            <a:ext cx="33337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2131</Words>
  <Application>Microsoft Office PowerPoint</Application>
  <PresentationFormat>Экран (4:3)</PresentationFormat>
  <Paragraphs>253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Проектирование эффективной внутренней системы оценки качества образования   школы</vt:lpstr>
      <vt:lpstr>Внешние оценочные процедуры</vt:lpstr>
      <vt:lpstr>Нормативная база ВСОКО</vt:lpstr>
      <vt:lpstr>Презентация PowerPoint</vt:lpstr>
      <vt:lpstr>Презентация PowerPoint</vt:lpstr>
      <vt:lpstr>Презентация PowerPoint</vt:lpstr>
      <vt:lpstr>Откуда пришел термин «ВМКО»?</vt:lpstr>
      <vt:lpstr>Презентация PowerPoint</vt:lpstr>
      <vt:lpstr>Презентация PowerPoint</vt:lpstr>
      <vt:lpstr>Что подлежит оценке в образовательной организации? </vt:lpstr>
      <vt:lpstr>Презентация PowerPoint</vt:lpstr>
      <vt:lpstr>оценка качества образовательной деятельности и результативности: </vt:lpstr>
      <vt:lpstr>оценка качества образовательной деятельности и результативности: </vt:lpstr>
      <vt:lpstr>оценка качества условий образовательной деятельности:</vt:lpstr>
      <vt:lpstr>оценка школьной документации:</vt:lpstr>
      <vt:lpstr>Возможные «направления –модули – блоки»  ВСОКО:</vt:lpstr>
      <vt:lpstr>Контроль надзорных органов за качеством</vt:lpstr>
      <vt:lpstr>Как осуществляется внутренняя оценка качества? </vt:lpstr>
      <vt:lpstr>Презентация PowerPoint</vt:lpstr>
      <vt:lpstr>Циклограмма ВМКО внутреннего мониторинга качества образования</vt:lpstr>
      <vt:lpstr>Примерная циклограмма мероприятий внутреннего мониторинга качества образования </vt:lpstr>
      <vt:lpstr>Форма плана удобная для школы, традиционная </vt:lpstr>
      <vt:lpstr>Разделы Положения</vt:lpstr>
      <vt:lpstr>Методы, используемые в ходе ВМКО:</vt:lpstr>
      <vt:lpstr>4.6. Порядок проведения оценочного мероприятия </vt:lpstr>
      <vt:lpstr>Презентация PowerPoint</vt:lpstr>
      <vt:lpstr>Презентация PowerPoint</vt:lpstr>
      <vt:lpstr>Итоговый приказ</vt:lpstr>
      <vt:lpstr>ПОРТФОЛИО ученика</vt:lpstr>
      <vt:lpstr> Требования к условиям реализации ООП</vt:lpstr>
      <vt:lpstr>СПАСИБО за ВНИМАНИЕ!!!!!!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Внутренняя система оценки качества образования  в ШНРО и ШФНСУ</dc:title>
  <dc:creator>User</dc:creator>
  <cp:lastModifiedBy>User</cp:lastModifiedBy>
  <cp:revision>25</cp:revision>
  <dcterms:created xsi:type="dcterms:W3CDTF">2018-06-14T06:53:43Z</dcterms:created>
  <dcterms:modified xsi:type="dcterms:W3CDTF">2019-12-11T11:50:09Z</dcterms:modified>
</cp:coreProperties>
</file>