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58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78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89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2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58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75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30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06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5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72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82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53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20049-D615-4177-A76B-A7DDF7E81707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1F2FA-4ADD-4D1E-89FF-06F169935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4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Организация сопровождения ШНРО в 2020 году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/>
              <a:t> Морозова О.В., </a:t>
            </a:r>
          </a:p>
          <a:p>
            <a:r>
              <a:rPr lang="ru-RU" sz="1600" dirty="0" smtClean="0"/>
              <a:t>начальник центра экспертизы ГАУ ДПО СОИРО</a:t>
            </a:r>
          </a:p>
          <a:p>
            <a:endParaRPr lang="ru-RU" sz="1600" dirty="0"/>
          </a:p>
          <a:p>
            <a:endParaRPr lang="ru-RU" sz="1600" dirty="0" smtClean="0"/>
          </a:p>
          <a:p>
            <a:r>
              <a:rPr lang="ru-RU" sz="1600" dirty="0" smtClean="0"/>
              <a:t>Смоленск</a:t>
            </a:r>
          </a:p>
          <a:p>
            <a:r>
              <a:rPr lang="ru-RU" sz="1600" dirty="0" smtClean="0"/>
              <a:t>12.03.2020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74067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Замечания по </a:t>
            </a:r>
            <a:r>
              <a:rPr lang="ru-RU" sz="2400" b="1" i="1" dirty="0" smtClean="0"/>
              <a:t>отчетам МОЦ  </a:t>
            </a:r>
            <a:r>
              <a:rPr lang="ru-RU" sz="2400" b="1" dirty="0" smtClean="0"/>
              <a:t>2019 года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Работа </a:t>
            </a:r>
            <a:r>
              <a:rPr lang="ru-RU" dirty="0"/>
              <a:t>с ШНРО была залита в общую методическую работу </a:t>
            </a:r>
            <a:r>
              <a:rPr lang="ru-RU" dirty="0" smtClean="0"/>
              <a:t>района – не адресная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/>
                <a:ea typeface="Calibri"/>
              </a:rPr>
              <a:t>Мероприятия по выявлению профессиональных </a:t>
            </a:r>
            <a:r>
              <a:rPr lang="ru-RU" dirty="0">
                <a:latin typeface="Times New Roman"/>
                <a:ea typeface="Calibri"/>
              </a:rPr>
              <a:t>дефицитов каждого учителя в </a:t>
            </a:r>
            <a:r>
              <a:rPr lang="ru-RU" dirty="0" smtClean="0">
                <a:latin typeface="Times New Roman"/>
                <a:ea typeface="Calibri"/>
              </a:rPr>
              <a:t>ШНРО не проводились, не заказывались в СОИРО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Копирование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сведений школами из одного отчета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другой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Рекомендации, которые дают руководители МОЦ школам, часто не связаны с показателями в отчетах школ, носят общий характер традиционных планов.</a:t>
            </a:r>
          </a:p>
        </p:txBody>
      </p:sp>
    </p:spTree>
    <p:extLst>
      <p:ext uri="{BB962C8B-B14F-4D97-AF65-F5344CB8AC3E}">
        <p14:creationId xmlns:p14="http://schemas.microsoft.com/office/powerpoint/2010/main" val="2192160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Приказ Департамента Смоленской области по образованию и науке от 11.10.2019 № 863-ОД</a:t>
            </a:r>
            <a:endParaRPr lang="ru-RU" sz="2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63" y="1340768"/>
            <a:ext cx="3385151" cy="474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9952" y="1556792"/>
            <a:ext cx="48245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Разработка программ перехода ШНРО в эффективный режим функционирования – </a:t>
            </a:r>
            <a:r>
              <a:rPr lang="ru-RU" i="1" dirty="0" smtClean="0"/>
              <a:t>октябрь 2019</a:t>
            </a:r>
          </a:p>
          <a:p>
            <a:pPr marL="342900" indent="-342900">
              <a:buAutoNum type="arabicPeriod"/>
            </a:pPr>
            <a:r>
              <a:rPr lang="ru-RU" dirty="0" smtClean="0"/>
              <a:t>Адресная поддержка ШНРО в реализации программ перехода в эффективный режим функционирования  - </a:t>
            </a:r>
            <a:r>
              <a:rPr lang="ru-RU" i="1" dirty="0" smtClean="0"/>
              <a:t>в течение года</a:t>
            </a:r>
          </a:p>
          <a:p>
            <a:pPr marL="342900" indent="-342900">
              <a:buAutoNum type="arabicPeriod"/>
            </a:pPr>
            <a:r>
              <a:rPr lang="ru-RU" dirty="0" smtClean="0"/>
              <a:t>Организация сетевого взаимодействия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Организация системы наставничества педагогов в ШНРО </a:t>
            </a:r>
          </a:p>
          <a:p>
            <a:pPr marL="342900" indent="-342900">
              <a:buAutoNum type="arabicPeriod"/>
            </a:pPr>
            <a:r>
              <a:rPr lang="ru-RU" dirty="0" smtClean="0"/>
              <a:t> Другие мероприятия </a:t>
            </a:r>
            <a:r>
              <a:rPr lang="ru-RU" i="1" dirty="0" smtClean="0"/>
              <a:t>по плану</a:t>
            </a:r>
          </a:p>
          <a:p>
            <a:pPr marL="342900" indent="-342900">
              <a:buAutoNum type="arabicPeriod"/>
            </a:pPr>
            <a:r>
              <a:rPr lang="ru-RU" dirty="0" smtClean="0"/>
              <a:t>Курсовая подготовка педагогов</a:t>
            </a:r>
          </a:p>
          <a:p>
            <a:pPr marL="342900" indent="-342900">
              <a:buAutoNum type="arabicPeriod"/>
            </a:pPr>
            <a:r>
              <a:rPr lang="ru-RU" dirty="0" smtClean="0"/>
              <a:t>Мониторинг системы работы со школами с низкими образовательными результатами – июнь 2020 года</a:t>
            </a:r>
          </a:p>
          <a:p>
            <a:pPr marL="342900" indent="-342900">
              <a:buAutoNum type="arabicPeriod"/>
            </a:pPr>
            <a:r>
              <a:rPr lang="ru-RU" dirty="0" smtClean="0"/>
              <a:t>В срок до 15 августа 2020 года отчет в СОИРО о результатах реализации плана мероприятий для подготовки итогового отчета Департамента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688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Мероприятия повышения квалификации в ГАУ ДПО СОИРО для ШНРО и Ш</a:t>
            </a:r>
            <a:r>
              <a:rPr lang="ru-RU" sz="2000" dirty="0" smtClean="0"/>
              <a:t>ПНР</a:t>
            </a:r>
            <a:r>
              <a:rPr lang="ru-RU" sz="2800" dirty="0" smtClean="0"/>
              <a:t>ВПР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Содержание и методика преподавания предметов гуманитарного цикла – </a:t>
            </a:r>
            <a:r>
              <a:rPr lang="ru-RU" b="1" i="1" dirty="0" smtClean="0"/>
              <a:t>русский язык, литература</a:t>
            </a:r>
            <a:r>
              <a:rPr lang="ru-RU" dirty="0" smtClean="0"/>
              <a:t> - 12-27 марта 2020 года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Содержание и методика преподавания предметов гуманитарного цикла – </a:t>
            </a:r>
            <a:r>
              <a:rPr lang="ru-RU" b="1" i="1" dirty="0" smtClean="0"/>
              <a:t>история и обществознание</a:t>
            </a:r>
            <a:r>
              <a:rPr lang="ru-RU" dirty="0" smtClean="0"/>
              <a:t> – 18-30 марта 2020 года, 24-30 апреля 2020 года</a:t>
            </a:r>
          </a:p>
          <a:p>
            <a:pPr marL="514350" indent="-514350">
              <a:buAutoNum type="arabicPeriod"/>
            </a:pPr>
            <a:r>
              <a:rPr lang="ru-RU" dirty="0" smtClean="0"/>
              <a:t>Управление образовательным процессом в условиях перевода школы в эффективный режим работы 16-31 марта 2020 года – </a:t>
            </a:r>
            <a:r>
              <a:rPr lang="ru-RU" b="1" i="1" dirty="0" smtClean="0"/>
              <a:t>для руководителей</a:t>
            </a:r>
            <a:r>
              <a:rPr lang="ru-RU" i="1" dirty="0" smtClean="0"/>
              <a:t>, которые не прошли обучение по уважительным причинам в феврале</a:t>
            </a:r>
          </a:p>
          <a:p>
            <a:pPr marL="514350" indent="-514350">
              <a:buAutoNum type="arabicPeriod"/>
            </a:pPr>
            <a:r>
              <a:rPr lang="ru-RU" dirty="0" smtClean="0"/>
              <a:t>Управление повышением объективности результатов оценочных процедур -20-23 марта 2020 года</a:t>
            </a:r>
            <a:r>
              <a:rPr lang="ru-RU" i="1" dirty="0" smtClean="0"/>
              <a:t> – Захаров С.П., Морозова О.В., система оценивания в школе, соответствие школьного оценивания внешнему, формирующее оценивание – для школ с </a:t>
            </a:r>
            <a:r>
              <a:rPr lang="ru-RU" b="1" i="1" dirty="0" smtClean="0"/>
              <a:t>необъективными результатами ВПР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Современные педагогические технологии по формированию функциональной грамотности – </a:t>
            </a:r>
            <a:r>
              <a:rPr lang="ru-RU" b="1" i="1" dirty="0" smtClean="0"/>
              <a:t>для учителей-предметников ШНРО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Заявки на обучение коллективов школ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64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prstClr val="black"/>
                </a:solidFill>
              </a:rPr>
              <a:t>Мониторинг деятельности ШНРО по повышению качества обучения (июнь 2020 года)</a:t>
            </a:r>
            <a:br>
              <a:rPr lang="ru-RU" sz="2000" b="1" dirty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Анализ – это  сравнение исходных данных и конечных</a:t>
            </a:r>
          </a:p>
          <a:p>
            <a:r>
              <a:rPr lang="ru-RU" dirty="0" smtClean="0"/>
              <a:t>Перечисление фактов (школой, затем МОЦ) будет расценено как неумение анализировать деятельность и отражено в справке для Департамента для принятия управленческих решений в отношении авторов </a:t>
            </a:r>
            <a:r>
              <a:rPr lang="ru-RU" dirty="0" smtClean="0">
                <a:solidFill>
                  <a:srgbClr val="FF0000"/>
                </a:solidFill>
              </a:rPr>
              <a:t>/В конкурсах участвовало 12 педагогов/- Хорошо или плохо??? – по сравнению с 0 или с 15</a:t>
            </a:r>
          </a:p>
          <a:p>
            <a:r>
              <a:rPr lang="ru-RU" dirty="0" smtClean="0"/>
              <a:t>Динамика может быть отражена в % (увеличилось число участников на 5%, в штуках – уменьшилось количество пропусков на 120)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961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936104"/>
          </a:xfrm>
        </p:spPr>
        <p:txBody>
          <a:bodyPr>
            <a:noAutofit/>
          </a:bodyPr>
          <a:lstStyle/>
          <a:p>
            <a:r>
              <a:rPr lang="ru-RU" sz="2000" b="1" i="1" dirty="0" smtClean="0"/>
              <a:t>Критерии </a:t>
            </a:r>
            <a:r>
              <a:rPr lang="ru-RU" sz="2000" b="1" i="1" dirty="0"/>
              <a:t>и показатели  итогового мониторинга реализации программ повышения качества образования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114182"/>
              </p:ext>
            </p:extLst>
          </p:nvPr>
        </p:nvGraphicFramePr>
        <p:xfrm>
          <a:off x="755577" y="1556792"/>
          <a:ext cx="7848870" cy="4752528"/>
        </p:xfrm>
        <a:graphic>
          <a:graphicData uri="http://schemas.openxmlformats.org/drawingml/2006/table">
            <a:tbl>
              <a:tblPr firstRow="1" firstCol="1" bandRow="1"/>
              <a:tblGrid>
                <a:gridCol w="669995"/>
                <a:gridCol w="2441342"/>
                <a:gridCol w="4737533"/>
              </a:tblGrid>
              <a:tr h="36342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Нормативно-правовое обеспечение повышения качества образования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1.Доля муниципальных образований, реализовавших программу развития школ с низкими результатами обучения и школ, функционирующих в неблагоприятных социальных условиях на уровне муниципального образования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2.Доля ОО, включенных в проект (далее – ОО), реализующих программы повышения качества образования в 2019 году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3. Доля ОО, которые внесли изменения в учебный план, план внеурочной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деятельности /</a:t>
                      </a:r>
                      <a:r>
                        <a:rPr lang="ru-RU" sz="1400" i="1" dirty="0" smtClean="0">
                          <a:effectLst/>
                          <a:latin typeface="Times New Roman"/>
                          <a:ea typeface="Calibri"/>
                        </a:rPr>
                        <a:t>для</a:t>
                      </a:r>
                      <a:r>
                        <a:rPr lang="ru-RU" sz="1400" i="1" baseline="0" dirty="0" smtClean="0">
                          <a:effectLst/>
                          <a:latin typeface="Times New Roman"/>
                          <a:ea typeface="Calibri"/>
                        </a:rPr>
                        <a:t> повышения качества обучения, по заказу обучающихся или родителей/</a:t>
                      </a:r>
                      <a:endParaRPr lang="ru-RU" sz="1600" i="1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4.Доля ОО, которые внесли изменения в иные локальные нормативные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акты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Calibri"/>
                        </a:rPr>
                        <a:t> /КАКИЕ? ВСОКО, ОЦЕНИВАНИЕ/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2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</a:rPr>
                        <a:t>Государственно-общественное управление ШНРО и ШФНСУ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1.Доля ОО, которые имеют сформированную структуру государственно-общественного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управления (Совет школы)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2.  Доля ОО, которые внесли изменения в штатное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</a:rPr>
                        <a:t>расписание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849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Критерии и показатели  итогового мониторинга </a:t>
            </a:r>
            <a:endParaRPr lang="ru-RU" sz="24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994994"/>
              </p:ext>
            </p:extLst>
          </p:nvPr>
        </p:nvGraphicFramePr>
        <p:xfrm>
          <a:off x="539554" y="764704"/>
          <a:ext cx="8208911" cy="5928485"/>
        </p:xfrm>
        <a:graphic>
          <a:graphicData uri="http://schemas.openxmlformats.org/drawingml/2006/table">
            <a:tbl>
              <a:tblPr firstRow="1" firstCol="1" bandRow="1"/>
              <a:tblGrid>
                <a:gridCol w="700729"/>
                <a:gridCol w="2553331"/>
                <a:gridCol w="4954851"/>
              </a:tblGrid>
              <a:tr h="22830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Развитие партнерских отношений ШНРО и ШФНСУ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1. Доля ОО, у которых организовано взаимодействие с социальными партнерами.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2. Доля ОО, у которых организовано взаимодействие со школами-партнерами на основе договорных отношений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3. Доля ОО, у которых заявлены родители-партнеры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4. Доля ОО, у которых не заявлены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</a:rPr>
                        <a:t>социальные партнеры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5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</a:rPr>
                        <a:t>Кадровое обеспечение </a:t>
                      </a:r>
                      <a:endParaRPr lang="ru-RU" sz="1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</a:rPr>
                        <a:t>1. 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Calibri"/>
                        </a:rPr>
                        <a:t>Доля ОО,  педагоги которых прошли адресную курсовую подготовку для ШНРО 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</a:rPr>
                        <a:t>2.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Доля ОО,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</a:rPr>
                        <a:t>показавших положительную динамику по обучению педагогических работников на ПК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</a:rPr>
                        <a:t>3.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Доля ОО, в которых показатели обучения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</a:rPr>
                        <a:t>педработников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</a:rPr>
                        <a:t>стабильны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</a:rPr>
                        <a:t>4.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Доля ОО,  в которых педагогические работники  повысили квалификационные категории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</a:rPr>
                        <a:t>5.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Доля ОО, в которых понизилось количество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</a:rPr>
                        <a:t>педработников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, имеющих квалификационные категории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00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ru-RU" sz="2000" b="1" i="1" dirty="0" smtClean="0"/>
              <a:t>Критерии и показатели  итогового мониторинга 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556376"/>
              </p:ext>
            </p:extLst>
          </p:nvPr>
        </p:nvGraphicFramePr>
        <p:xfrm>
          <a:off x="611560" y="764704"/>
          <a:ext cx="7992887" cy="5643372"/>
        </p:xfrm>
        <a:graphic>
          <a:graphicData uri="http://schemas.openxmlformats.org/drawingml/2006/table">
            <a:tbl>
              <a:tblPr firstRow="1" firstCol="1" bandRow="1"/>
              <a:tblGrid>
                <a:gridCol w="682289"/>
                <a:gridCol w="2486137"/>
                <a:gridCol w="4824461"/>
              </a:tblGrid>
              <a:tr h="48965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Организация адресного методического сопровождения 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</a:rPr>
                        <a:t>ШНРО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ОО, которые участвовали в мероприятиях всероссийского уровня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ОО, которые участвовали в мероприятиях регионального уровня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ОО, которые участвовали в мероприятиях муниципального уровня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ОО, которые организовали мероприятия  институционального уровня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ОО, которые не представили данный показатель в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отчете</a:t>
                      </a: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мероприятий муниципального уровня, организованные МОЦ адресно для ШНРО</a:t>
                      </a:r>
                    </a:p>
                    <a:p>
                      <a:pPr marL="457200" lvl="1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Наставничество,</a:t>
                      </a:r>
                      <a:r>
                        <a:rPr lang="ru-RU" sz="1600" i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посещение уроков (сотрудниками МОЦ, коллегами из других школ), </a:t>
                      </a:r>
                      <a:r>
                        <a:rPr lang="ru-RU" sz="1600" i="1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взаимопосещение</a:t>
                      </a:r>
                      <a:r>
                        <a:rPr lang="ru-RU" sz="1600" i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уроков, мастер-классы, панорамы педагогического опыта и т.д.</a:t>
                      </a:r>
                      <a:endParaRPr lang="ru-RU" sz="1600" i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lvl="1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035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Критерии и показатели  итогового мониторинга </a:t>
            </a:r>
            <a:endParaRPr lang="ru-RU" sz="20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327456"/>
              </p:ext>
            </p:extLst>
          </p:nvPr>
        </p:nvGraphicFramePr>
        <p:xfrm>
          <a:off x="611560" y="1196752"/>
          <a:ext cx="7992887" cy="4824536"/>
        </p:xfrm>
        <a:graphic>
          <a:graphicData uri="http://schemas.openxmlformats.org/drawingml/2006/table">
            <a:tbl>
              <a:tblPr firstRow="1" firstCol="1" bandRow="1"/>
              <a:tblGrid>
                <a:gridCol w="682289"/>
                <a:gridCol w="2486138"/>
                <a:gridCol w="4824460"/>
              </a:tblGrid>
              <a:tr h="48245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Результативность образовательной деятельности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ОО с положительной динамикой предметных результатов обучающихся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ОО с положительной  динамикой личностных результатов обучающихся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ОО  с положительной  динамикой достижений обучающихся в конкурсах, олимпиадах, соревнованиях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ОО, в которых организованы индивидуальные образовательные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траектории, обучение по индивидуальным учебным планам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742950" lvl="1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ОО, в которых не организована индивидуализация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обучения</a:t>
                      </a:r>
                      <a:endParaRPr lang="ru-RU" sz="1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504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Критерии и показатели  итогового мониторинга 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998821"/>
              </p:ext>
            </p:extLst>
          </p:nvPr>
        </p:nvGraphicFramePr>
        <p:xfrm>
          <a:off x="899592" y="1052736"/>
          <a:ext cx="7416823" cy="4896544"/>
        </p:xfrm>
        <a:graphic>
          <a:graphicData uri="http://schemas.openxmlformats.org/drawingml/2006/table">
            <a:tbl>
              <a:tblPr firstRow="1" firstCol="1" bandRow="1"/>
              <a:tblGrid>
                <a:gridCol w="633115"/>
                <a:gridCol w="2306957"/>
                <a:gridCol w="4476751"/>
              </a:tblGrid>
              <a:tr h="48965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</a:rPr>
                        <a:t>7 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Организация проектной деятельности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1. Доля ОО, в которых 100% обучающихся, вовлечены в проектную деятельность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2. Доля ОО, в которых менее 100% обучающихся, вовлечены в проектную деятельность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3. Доля ОО, в которых не организована проектная деятельность для обучающихся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4. Доля ОО, в которых 100% педагогических работников, вовлечены в проектную деятельность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5. Доля ОО, в которых менее  100% педагогических работников, вовлечены в проектную деятельность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6. Доля ОО, в которых не вовлечены педагогические работники в проектную деятельность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7. Доля ОО, в которых более 50% родителей, вовлеченных в проектную деятельность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8. Доля ОО, в которых менее 50% родителей, вовлеченных в проектную деятельность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9. Доля ОО, в которых не вовлечены родители в проектную деятельность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9410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948</Words>
  <Application>Microsoft Office PowerPoint</Application>
  <PresentationFormat>Экран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Организация сопровождения ШНРО в 2020 году</vt:lpstr>
      <vt:lpstr>Приказ Департамента Смоленской области по образованию и науке от 11.10.2019 № 863-ОД</vt:lpstr>
      <vt:lpstr>Мероприятия повышения квалификации в ГАУ ДПО СОИРО для ШНРО и ШПНРВПР</vt:lpstr>
      <vt:lpstr>Мониторинг деятельности ШНРО по повышению качества обучения (июнь 2020 года) </vt:lpstr>
      <vt:lpstr>Критерии и показатели  итогового мониторинга реализации программ повышения качества образования </vt:lpstr>
      <vt:lpstr>Критерии и показатели  итогового мониторинга </vt:lpstr>
      <vt:lpstr>Критерии и показатели  итогового мониторинга </vt:lpstr>
      <vt:lpstr>Критерии и показатели  итогового мониторинга </vt:lpstr>
      <vt:lpstr>Критерии и показатели  итогового мониторинга </vt:lpstr>
      <vt:lpstr>Замечания по отчетам МОЦ  2019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сопровождения ШНРО в 2020 году</dc:title>
  <dc:creator>User</dc:creator>
  <cp:lastModifiedBy>User</cp:lastModifiedBy>
  <cp:revision>11</cp:revision>
  <dcterms:created xsi:type="dcterms:W3CDTF">2020-03-12T06:10:43Z</dcterms:created>
  <dcterms:modified xsi:type="dcterms:W3CDTF">2020-03-12T07:46:16Z</dcterms:modified>
</cp:coreProperties>
</file>