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68" r:id="rId13"/>
    <p:sldId id="269" r:id="rId14"/>
  </p:sldIdLst>
  <p:sldSz cx="9144000" cy="6858000" type="screen4x3"/>
  <p:notesSz cx="6761163" cy="994251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6101390104014758E-3"/>
          <c:y val="2.040935818520832E-2"/>
          <c:w val="0.62517157577525029"/>
          <c:h val="0.939539055003321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в образовательных организациях, осуществляющих образовательную деятельность по адаптированным основным общеобразовательным программам</c:v>
                </c:pt>
                <c:pt idx="1">
                  <c:v>в инклюзивных классах</c:v>
                </c:pt>
                <c:pt idx="2">
                  <c:v>в отдельных классах, осуществляющих деятельность по адаптированным общеобразовательным программам при общеобразовательным организациям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0.44000000000000006</c:v>
                </c:pt>
                <c:pt idx="1">
                  <c:v>0.33000000000000007</c:v>
                </c:pt>
                <c:pt idx="2">
                  <c:v>0.23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562807426849423"/>
          <c:y val="3.4825516691143962E-2"/>
          <c:w val="0.33445999805579862"/>
          <c:h val="0.92473690129592301"/>
        </c:manualLayout>
      </c:layout>
      <c:txPr>
        <a:bodyPr/>
        <a:lstStyle/>
        <a:p>
          <a:pPr>
            <a:lnSpc>
              <a:spcPts val="1440"/>
            </a:lnSpc>
            <a:defRPr sz="1400" spc="-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Академический компонент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Вариант 1</c:v>
                </c:pt>
                <c:pt idx="1">
                  <c:v>Вариант 2</c:v>
                </c:pt>
                <c:pt idx="2">
                  <c:v>Вариант 3</c:v>
                </c:pt>
                <c:pt idx="3">
                  <c:v>Вариант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Компонент жизненной компетенции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Вариант 1</c:v>
                </c:pt>
                <c:pt idx="1">
                  <c:v>Вариант 2</c:v>
                </c:pt>
                <c:pt idx="2">
                  <c:v>Вариант 3</c:v>
                </c:pt>
                <c:pt idx="3">
                  <c:v>Вариант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hape val="cylinder"/>
        <c:axId val="70007808"/>
        <c:axId val="70681728"/>
        <c:axId val="0"/>
      </c:bar3DChart>
      <c:catAx>
        <c:axId val="70007808"/>
        <c:scaling>
          <c:orientation val="minMax"/>
        </c:scaling>
        <c:axPos val="b"/>
        <c:tickLblPos val="nextTo"/>
        <c:crossAx val="70681728"/>
        <c:crosses val="autoZero"/>
        <c:auto val="1"/>
        <c:lblAlgn val="ctr"/>
        <c:lblOffset val="100"/>
      </c:catAx>
      <c:valAx>
        <c:axId val="70681728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70007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57086614173225"/>
          <c:y val="0.18800710751863983"/>
          <c:w val="0.29142913385826785"/>
          <c:h val="0.7124813601839593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EB515-AC7D-4390-90D4-06EEA11FFDE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2C2D61-3A67-4088-9B75-DBFE8B0F26D5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Ребенок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5D874D1-C27C-41A4-A69C-3C80B7432704}" type="parTrans" cxnId="{5F2CB31C-C271-46F7-850A-9BC00F6AE54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24A03A2-7D95-488B-A49A-817B617D866F}" type="sibTrans" cxnId="{5F2CB31C-C271-46F7-850A-9BC00F6AE54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FA64DB3-4525-4A50-A49A-04ECBA6B5572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7B4A23E-3D43-44EC-B742-73C61AECD426}" type="parTrans" cxnId="{CC82E3C9-5C94-49F6-B867-50472F03940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251B929-F5EC-4690-BB46-C146CE81CB36}" type="sibTrans" cxnId="{CC82E3C9-5C94-49F6-B867-50472F03940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3F2E1FC5-51EC-4F57-A19B-52ADC88ECC89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2DD8FE6-3E80-48CB-9170-AB3ADE81EE07}" type="parTrans" cxnId="{E2BF85A2-9B58-4BAF-BDDF-4A7C93DEE71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7A7E04C-7365-453D-BF37-4E2238FF4D1E}" type="sibTrans" cxnId="{E2BF85A2-9B58-4BAF-BDDF-4A7C93DEE71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57147EF-CB1C-4653-8273-AD2C38B78BBD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Специалисты (дефектологи, психологи, учителя-логопеды)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9F895AB-115A-4565-A6B9-AD10B656ECD9}" type="parTrans" cxnId="{7357619D-2140-4AAA-B639-D1DAAB225568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EEEE73C-6541-4003-BE11-EFAF63D0DC41}" type="sibTrans" cxnId="{7357619D-2140-4AAA-B639-D1DAAB225568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F7A01AA-0D66-4F44-BE05-6C88DF0AB9FE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Администрация учреждения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0139BC9-65B7-4D2C-BD2F-2A664DB97D12}" type="parTrans" cxnId="{E1F4D1FB-C00E-4774-846A-FEADDDB9376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5BD4BF5-E9E1-4DBB-804D-88B25F1F7D8F}" type="sibTrans" cxnId="{E1F4D1FB-C00E-4774-846A-FEADDDB9376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F981353-D321-4380-86C2-76E1F8591AC6}" type="pres">
      <dgm:prSet presAssocID="{FF9EB515-AC7D-4390-90D4-06EEA11FFDE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85DFF6-A251-4DE4-92BF-4CAD24A5587F}" type="pres">
      <dgm:prSet presAssocID="{8F2C2D61-3A67-4088-9B75-DBFE8B0F26D5}" presName="node" presStyleLbl="node1" presStyleIdx="0" presStyleCnt="5" custScaleX="144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19E64-0D9E-4345-8B0D-FC6A4EA630C1}" type="pres">
      <dgm:prSet presAssocID="{8F2C2D61-3A67-4088-9B75-DBFE8B0F26D5}" presName="spNode" presStyleCnt="0"/>
      <dgm:spPr/>
    </dgm:pt>
    <dgm:pt modelId="{18E0E5D2-DFE3-4D90-9FBD-FFB78ACDFC06}" type="pres">
      <dgm:prSet presAssocID="{124A03A2-7D95-488B-A49A-817B617D866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EEA8B76E-69FF-4105-B45E-34A8CEB1BA29}" type="pres">
      <dgm:prSet presAssocID="{4FA64DB3-4525-4A50-A49A-04ECBA6B5572}" presName="node" presStyleLbl="node1" presStyleIdx="1" presStyleCnt="5" custScaleX="114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5FDE-17C4-4076-AE5C-E69F9A047F1B}" type="pres">
      <dgm:prSet presAssocID="{4FA64DB3-4525-4A50-A49A-04ECBA6B5572}" presName="spNode" presStyleCnt="0"/>
      <dgm:spPr/>
    </dgm:pt>
    <dgm:pt modelId="{3EF32FC5-BD3C-4A73-A5F5-5C0A0FB3B505}" type="pres">
      <dgm:prSet presAssocID="{D251B929-F5EC-4690-BB46-C146CE81CB3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24F90E58-ADF3-473B-9A42-E3D13C68936E}" type="pres">
      <dgm:prSet presAssocID="{3F2E1FC5-51EC-4F57-A19B-52ADC88ECC89}" presName="node" presStyleLbl="node1" presStyleIdx="2" presStyleCnt="5" custScaleX="13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5C197-DF44-407B-B1C7-495F6C36B1E3}" type="pres">
      <dgm:prSet presAssocID="{3F2E1FC5-51EC-4F57-A19B-52ADC88ECC89}" presName="spNode" presStyleCnt="0"/>
      <dgm:spPr/>
    </dgm:pt>
    <dgm:pt modelId="{3489C406-57A3-4435-A916-48F8F927BF50}" type="pres">
      <dgm:prSet presAssocID="{17A7E04C-7365-453D-BF37-4E2238FF4D1E}" presName="sibTrans" presStyleLbl="sibTrans1D1" presStyleIdx="2" presStyleCnt="5"/>
      <dgm:spPr/>
      <dgm:t>
        <a:bodyPr/>
        <a:lstStyle/>
        <a:p>
          <a:endParaRPr lang="ru-RU"/>
        </a:p>
      </dgm:t>
    </dgm:pt>
    <dgm:pt modelId="{664F0011-CD61-44DD-B963-BC5581D0A2B6}" type="pres">
      <dgm:prSet presAssocID="{257147EF-CB1C-4653-8273-AD2C38B78BBD}" presName="node" presStyleLbl="node1" presStyleIdx="3" presStyleCnt="5" custScaleX="142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75E89-3DC6-4B99-B052-DDE7F8869AC4}" type="pres">
      <dgm:prSet presAssocID="{257147EF-CB1C-4653-8273-AD2C38B78BBD}" presName="spNode" presStyleCnt="0"/>
      <dgm:spPr/>
    </dgm:pt>
    <dgm:pt modelId="{82E2A40C-E951-4E41-9732-6DDD8DCAF05B}" type="pres">
      <dgm:prSet presAssocID="{DEEEE73C-6541-4003-BE11-EFAF63D0DC4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A9FC36BE-93FB-42A4-AE48-6D5EBF99F536}" type="pres">
      <dgm:prSet presAssocID="{BF7A01AA-0D66-4F44-BE05-6C88DF0AB9FE}" presName="node" presStyleLbl="node1" presStyleIdx="4" presStyleCnt="5" custScaleX="111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FAD4A-4D65-443A-88F2-263EF2572B7F}" type="pres">
      <dgm:prSet presAssocID="{BF7A01AA-0D66-4F44-BE05-6C88DF0AB9FE}" presName="spNode" presStyleCnt="0"/>
      <dgm:spPr/>
    </dgm:pt>
    <dgm:pt modelId="{77D135C3-B4B9-405D-AD38-9EB0F4107BE8}" type="pres">
      <dgm:prSet presAssocID="{55BD4BF5-E9E1-4DBB-804D-88B25F1F7D8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1F4D1FB-C00E-4774-846A-FEADDDB9376E}" srcId="{FF9EB515-AC7D-4390-90D4-06EEA11FFDEE}" destId="{BF7A01AA-0D66-4F44-BE05-6C88DF0AB9FE}" srcOrd="4" destOrd="0" parTransId="{10139BC9-65B7-4D2C-BD2F-2A664DB97D12}" sibTransId="{55BD4BF5-E9E1-4DBB-804D-88B25F1F7D8F}"/>
    <dgm:cxn modelId="{08492E6E-9B36-4BAB-9E40-E90BB2B8483F}" type="presOf" srcId="{124A03A2-7D95-488B-A49A-817B617D866F}" destId="{18E0E5D2-DFE3-4D90-9FBD-FFB78ACDFC06}" srcOrd="0" destOrd="0" presId="urn:microsoft.com/office/officeart/2005/8/layout/cycle6"/>
    <dgm:cxn modelId="{FC55A016-D35A-4587-8608-0891EF41DDED}" type="presOf" srcId="{FF9EB515-AC7D-4390-90D4-06EEA11FFDEE}" destId="{1F981353-D321-4380-86C2-76E1F8591AC6}" srcOrd="0" destOrd="0" presId="urn:microsoft.com/office/officeart/2005/8/layout/cycle6"/>
    <dgm:cxn modelId="{4EEBA7A3-CCD0-448E-8C78-B3155556705F}" type="presOf" srcId="{257147EF-CB1C-4653-8273-AD2C38B78BBD}" destId="{664F0011-CD61-44DD-B963-BC5581D0A2B6}" srcOrd="0" destOrd="0" presId="urn:microsoft.com/office/officeart/2005/8/layout/cycle6"/>
    <dgm:cxn modelId="{6B6FDB12-D17C-4804-B2EF-2F5080DBB53A}" type="presOf" srcId="{D251B929-F5EC-4690-BB46-C146CE81CB36}" destId="{3EF32FC5-BD3C-4A73-A5F5-5C0A0FB3B505}" srcOrd="0" destOrd="0" presId="urn:microsoft.com/office/officeart/2005/8/layout/cycle6"/>
    <dgm:cxn modelId="{E7058CC9-04AE-4E5B-9A33-708BAB90FBDD}" type="presOf" srcId="{DEEEE73C-6541-4003-BE11-EFAF63D0DC41}" destId="{82E2A40C-E951-4E41-9732-6DDD8DCAF05B}" srcOrd="0" destOrd="0" presId="urn:microsoft.com/office/officeart/2005/8/layout/cycle6"/>
    <dgm:cxn modelId="{01927D3C-A7FA-4632-81C6-1E1CF8FD2014}" type="presOf" srcId="{BF7A01AA-0D66-4F44-BE05-6C88DF0AB9FE}" destId="{A9FC36BE-93FB-42A4-AE48-6D5EBF99F536}" srcOrd="0" destOrd="0" presId="urn:microsoft.com/office/officeart/2005/8/layout/cycle6"/>
    <dgm:cxn modelId="{E2BF85A2-9B58-4BAF-BDDF-4A7C93DEE711}" srcId="{FF9EB515-AC7D-4390-90D4-06EEA11FFDEE}" destId="{3F2E1FC5-51EC-4F57-A19B-52ADC88ECC89}" srcOrd="2" destOrd="0" parTransId="{22DD8FE6-3E80-48CB-9170-AB3ADE81EE07}" sibTransId="{17A7E04C-7365-453D-BF37-4E2238FF4D1E}"/>
    <dgm:cxn modelId="{E3EB4DCA-A6D2-49D3-BD5D-ABF142D5D769}" type="presOf" srcId="{8F2C2D61-3A67-4088-9B75-DBFE8B0F26D5}" destId="{8385DFF6-A251-4DE4-92BF-4CAD24A5587F}" srcOrd="0" destOrd="0" presId="urn:microsoft.com/office/officeart/2005/8/layout/cycle6"/>
    <dgm:cxn modelId="{7357619D-2140-4AAA-B639-D1DAAB225568}" srcId="{FF9EB515-AC7D-4390-90D4-06EEA11FFDEE}" destId="{257147EF-CB1C-4653-8273-AD2C38B78BBD}" srcOrd="3" destOrd="0" parTransId="{19F895AB-115A-4565-A6B9-AD10B656ECD9}" sibTransId="{DEEEE73C-6541-4003-BE11-EFAF63D0DC41}"/>
    <dgm:cxn modelId="{E42909B8-6FA1-4FD7-A01C-EE75FD49139A}" type="presOf" srcId="{55BD4BF5-E9E1-4DBB-804D-88B25F1F7D8F}" destId="{77D135C3-B4B9-405D-AD38-9EB0F4107BE8}" srcOrd="0" destOrd="0" presId="urn:microsoft.com/office/officeart/2005/8/layout/cycle6"/>
    <dgm:cxn modelId="{5F2CB31C-C271-46F7-850A-9BC00F6AE547}" srcId="{FF9EB515-AC7D-4390-90D4-06EEA11FFDEE}" destId="{8F2C2D61-3A67-4088-9B75-DBFE8B0F26D5}" srcOrd="0" destOrd="0" parTransId="{E5D874D1-C27C-41A4-A69C-3C80B7432704}" sibTransId="{124A03A2-7D95-488B-A49A-817B617D866F}"/>
    <dgm:cxn modelId="{C3743B61-4434-4CEC-A6E4-7283B5FDFCEE}" type="presOf" srcId="{17A7E04C-7365-453D-BF37-4E2238FF4D1E}" destId="{3489C406-57A3-4435-A916-48F8F927BF50}" srcOrd="0" destOrd="0" presId="urn:microsoft.com/office/officeart/2005/8/layout/cycle6"/>
    <dgm:cxn modelId="{811CF751-2366-4954-8515-5D78D9A91724}" type="presOf" srcId="{4FA64DB3-4525-4A50-A49A-04ECBA6B5572}" destId="{EEA8B76E-69FF-4105-B45E-34A8CEB1BA29}" srcOrd="0" destOrd="0" presId="urn:microsoft.com/office/officeart/2005/8/layout/cycle6"/>
    <dgm:cxn modelId="{65ACB975-0305-4816-8627-23F756E61871}" type="presOf" srcId="{3F2E1FC5-51EC-4F57-A19B-52ADC88ECC89}" destId="{24F90E58-ADF3-473B-9A42-E3D13C68936E}" srcOrd="0" destOrd="0" presId="urn:microsoft.com/office/officeart/2005/8/layout/cycle6"/>
    <dgm:cxn modelId="{CC82E3C9-5C94-49F6-B867-50472F03940C}" srcId="{FF9EB515-AC7D-4390-90D4-06EEA11FFDEE}" destId="{4FA64DB3-4525-4A50-A49A-04ECBA6B5572}" srcOrd="1" destOrd="0" parTransId="{87B4A23E-3D43-44EC-B742-73C61AECD426}" sibTransId="{D251B929-F5EC-4690-BB46-C146CE81CB36}"/>
    <dgm:cxn modelId="{AF553FF3-31A5-491F-AD40-AC5FACB1F9EC}" type="presParOf" srcId="{1F981353-D321-4380-86C2-76E1F8591AC6}" destId="{8385DFF6-A251-4DE4-92BF-4CAD24A5587F}" srcOrd="0" destOrd="0" presId="urn:microsoft.com/office/officeart/2005/8/layout/cycle6"/>
    <dgm:cxn modelId="{02B7BCA2-72A5-4188-AE3C-1341FAA7A0D4}" type="presParOf" srcId="{1F981353-D321-4380-86C2-76E1F8591AC6}" destId="{CD319E64-0D9E-4345-8B0D-FC6A4EA630C1}" srcOrd="1" destOrd="0" presId="urn:microsoft.com/office/officeart/2005/8/layout/cycle6"/>
    <dgm:cxn modelId="{E84CCFE4-A426-42A2-B48B-FFFE78E7A75F}" type="presParOf" srcId="{1F981353-D321-4380-86C2-76E1F8591AC6}" destId="{18E0E5D2-DFE3-4D90-9FBD-FFB78ACDFC06}" srcOrd="2" destOrd="0" presId="urn:microsoft.com/office/officeart/2005/8/layout/cycle6"/>
    <dgm:cxn modelId="{FC346B8C-05C5-4352-B72E-AA7142B2D377}" type="presParOf" srcId="{1F981353-D321-4380-86C2-76E1F8591AC6}" destId="{EEA8B76E-69FF-4105-B45E-34A8CEB1BA29}" srcOrd="3" destOrd="0" presId="urn:microsoft.com/office/officeart/2005/8/layout/cycle6"/>
    <dgm:cxn modelId="{1CF37E34-D436-4C2D-B9BA-FBD5129BB14E}" type="presParOf" srcId="{1F981353-D321-4380-86C2-76E1F8591AC6}" destId="{42AC5FDE-17C4-4076-AE5C-E69F9A047F1B}" srcOrd="4" destOrd="0" presId="urn:microsoft.com/office/officeart/2005/8/layout/cycle6"/>
    <dgm:cxn modelId="{8E3D7CCC-8FC5-408D-ADCF-A75DDF42E41C}" type="presParOf" srcId="{1F981353-D321-4380-86C2-76E1F8591AC6}" destId="{3EF32FC5-BD3C-4A73-A5F5-5C0A0FB3B505}" srcOrd="5" destOrd="0" presId="urn:microsoft.com/office/officeart/2005/8/layout/cycle6"/>
    <dgm:cxn modelId="{5B551132-9888-4632-A181-1B1CBD333D26}" type="presParOf" srcId="{1F981353-D321-4380-86C2-76E1F8591AC6}" destId="{24F90E58-ADF3-473B-9A42-E3D13C68936E}" srcOrd="6" destOrd="0" presId="urn:microsoft.com/office/officeart/2005/8/layout/cycle6"/>
    <dgm:cxn modelId="{BDE3A4E5-2830-4827-BF81-5A535BCCB4E0}" type="presParOf" srcId="{1F981353-D321-4380-86C2-76E1F8591AC6}" destId="{0935C197-DF44-407B-B1C7-495F6C36B1E3}" srcOrd="7" destOrd="0" presId="urn:microsoft.com/office/officeart/2005/8/layout/cycle6"/>
    <dgm:cxn modelId="{1E15040C-040B-492A-817E-08F144787CFD}" type="presParOf" srcId="{1F981353-D321-4380-86C2-76E1F8591AC6}" destId="{3489C406-57A3-4435-A916-48F8F927BF50}" srcOrd="8" destOrd="0" presId="urn:microsoft.com/office/officeart/2005/8/layout/cycle6"/>
    <dgm:cxn modelId="{19A06977-7913-40DA-A662-6FDB54E5CA7C}" type="presParOf" srcId="{1F981353-D321-4380-86C2-76E1F8591AC6}" destId="{664F0011-CD61-44DD-B963-BC5581D0A2B6}" srcOrd="9" destOrd="0" presId="urn:microsoft.com/office/officeart/2005/8/layout/cycle6"/>
    <dgm:cxn modelId="{77E45E25-C058-4F22-AAA4-56746B4684C8}" type="presParOf" srcId="{1F981353-D321-4380-86C2-76E1F8591AC6}" destId="{E0175E89-3DC6-4B99-B052-DDE7F8869AC4}" srcOrd="10" destOrd="0" presId="urn:microsoft.com/office/officeart/2005/8/layout/cycle6"/>
    <dgm:cxn modelId="{96C85283-F047-4B82-9C51-4E157EEE529C}" type="presParOf" srcId="{1F981353-D321-4380-86C2-76E1F8591AC6}" destId="{82E2A40C-E951-4E41-9732-6DDD8DCAF05B}" srcOrd="11" destOrd="0" presId="urn:microsoft.com/office/officeart/2005/8/layout/cycle6"/>
    <dgm:cxn modelId="{33CC0B37-5E7A-4D06-A6D6-7826A65D22E9}" type="presParOf" srcId="{1F981353-D321-4380-86C2-76E1F8591AC6}" destId="{A9FC36BE-93FB-42A4-AE48-6D5EBF99F536}" srcOrd="12" destOrd="0" presId="urn:microsoft.com/office/officeart/2005/8/layout/cycle6"/>
    <dgm:cxn modelId="{E5B6B971-AB15-4925-8DBB-C487F497668C}" type="presParOf" srcId="{1F981353-D321-4380-86C2-76E1F8591AC6}" destId="{EF0FAD4A-4D65-443A-88F2-263EF2572B7F}" srcOrd="13" destOrd="0" presId="urn:microsoft.com/office/officeart/2005/8/layout/cycle6"/>
    <dgm:cxn modelId="{FCC2F5C2-F21E-4E01-94F3-9B386EE5C0DE}" type="presParOf" srcId="{1F981353-D321-4380-86C2-76E1F8591AC6}" destId="{77D135C3-B4B9-405D-AD38-9EB0F4107BE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85DFF6-A251-4DE4-92BF-4CAD24A5587F}">
      <dsp:nvSpPr>
        <dsp:cNvPr id="0" name=""/>
        <dsp:cNvSpPr/>
      </dsp:nvSpPr>
      <dsp:spPr>
        <a:xfrm>
          <a:off x="2563905" y="2899"/>
          <a:ext cx="2312897" cy="104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Ребенок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63905" y="2899"/>
        <a:ext cx="2312897" cy="1040468"/>
      </dsp:txXfrm>
    </dsp:sp>
    <dsp:sp modelId="{18E0E5D2-DFE3-4D90-9FBD-FFB78ACDFC06}">
      <dsp:nvSpPr>
        <dsp:cNvPr id="0" name=""/>
        <dsp:cNvSpPr/>
      </dsp:nvSpPr>
      <dsp:spPr>
        <a:xfrm>
          <a:off x="1642600" y="523133"/>
          <a:ext cx="4155506" cy="4155506"/>
        </a:xfrm>
        <a:custGeom>
          <a:avLst/>
          <a:gdLst/>
          <a:ahLst/>
          <a:cxnLst/>
          <a:rect l="0" t="0" r="0" b="0"/>
          <a:pathLst>
            <a:path>
              <a:moveTo>
                <a:pt x="3240829" y="356035"/>
              </a:moveTo>
              <a:arcTo wR="2077753" hR="2077753" stAng="18242419" swAng="130350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8B76E-69FF-4105-B45E-34A8CEB1BA29}">
      <dsp:nvSpPr>
        <dsp:cNvPr id="0" name=""/>
        <dsp:cNvSpPr/>
      </dsp:nvSpPr>
      <dsp:spPr>
        <a:xfrm>
          <a:off x="4776872" y="1438591"/>
          <a:ext cx="1839084" cy="104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76872" y="1438591"/>
        <a:ext cx="1839084" cy="1040468"/>
      </dsp:txXfrm>
    </dsp:sp>
    <dsp:sp modelId="{3EF32FC5-BD3C-4A73-A5F5-5C0A0FB3B505}">
      <dsp:nvSpPr>
        <dsp:cNvPr id="0" name=""/>
        <dsp:cNvSpPr/>
      </dsp:nvSpPr>
      <dsp:spPr>
        <a:xfrm>
          <a:off x="1642600" y="523133"/>
          <a:ext cx="4155506" cy="4155506"/>
        </a:xfrm>
        <a:custGeom>
          <a:avLst/>
          <a:gdLst/>
          <a:ahLst/>
          <a:cxnLst/>
          <a:rect l="0" t="0" r="0" b="0"/>
          <a:pathLst>
            <a:path>
              <a:moveTo>
                <a:pt x="4152668" y="1969202"/>
              </a:moveTo>
              <a:arcTo wR="2077753" hR="2077753" stAng="21420316" swAng="219536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90E58-ADF3-473B-9A42-E3D13C68936E}">
      <dsp:nvSpPr>
        <dsp:cNvPr id="0" name=""/>
        <dsp:cNvSpPr/>
      </dsp:nvSpPr>
      <dsp:spPr>
        <a:xfrm>
          <a:off x="3876899" y="3761589"/>
          <a:ext cx="2129455" cy="104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76899" y="3761589"/>
        <a:ext cx="2129455" cy="1040468"/>
      </dsp:txXfrm>
    </dsp:sp>
    <dsp:sp modelId="{3489C406-57A3-4435-A916-48F8F927BF50}">
      <dsp:nvSpPr>
        <dsp:cNvPr id="0" name=""/>
        <dsp:cNvSpPr/>
      </dsp:nvSpPr>
      <dsp:spPr>
        <a:xfrm>
          <a:off x="1642600" y="523133"/>
          <a:ext cx="4155506" cy="4155506"/>
        </a:xfrm>
        <a:custGeom>
          <a:avLst/>
          <a:gdLst/>
          <a:ahLst/>
          <a:cxnLst/>
          <a:rect l="0" t="0" r="0" b="0"/>
          <a:pathLst>
            <a:path>
              <a:moveTo>
                <a:pt x="2231935" y="4149777"/>
              </a:moveTo>
              <a:arcTo wR="2077753" hR="2077753" stAng="5144663" swAng="38438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F0011-CD61-44DD-B963-BC5581D0A2B6}">
      <dsp:nvSpPr>
        <dsp:cNvPr id="0" name=""/>
        <dsp:cNvSpPr/>
      </dsp:nvSpPr>
      <dsp:spPr>
        <a:xfrm>
          <a:off x="1358151" y="3761589"/>
          <a:ext cx="2281859" cy="104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Специалисты (дефектологи, психологи, учителя-логопеды)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58151" y="3761589"/>
        <a:ext cx="2281859" cy="1040468"/>
      </dsp:txXfrm>
    </dsp:sp>
    <dsp:sp modelId="{82E2A40C-E951-4E41-9732-6DDD8DCAF05B}">
      <dsp:nvSpPr>
        <dsp:cNvPr id="0" name=""/>
        <dsp:cNvSpPr/>
      </dsp:nvSpPr>
      <dsp:spPr>
        <a:xfrm>
          <a:off x="1642600" y="523133"/>
          <a:ext cx="4155506" cy="4155506"/>
        </a:xfrm>
        <a:custGeom>
          <a:avLst/>
          <a:gdLst/>
          <a:ahLst/>
          <a:cxnLst/>
          <a:rect l="0" t="0" r="0" b="0"/>
          <a:pathLst>
            <a:path>
              <a:moveTo>
                <a:pt x="347042" y="3227404"/>
              </a:moveTo>
              <a:arcTo wR="2077753" hR="2077753" stAng="8784317" swAng="219536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C36BE-93FB-42A4-AE48-6D5EBF99F536}">
      <dsp:nvSpPr>
        <dsp:cNvPr id="0" name=""/>
        <dsp:cNvSpPr/>
      </dsp:nvSpPr>
      <dsp:spPr>
        <a:xfrm>
          <a:off x="851643" y="1438591"/>
          <a:ext cx="1785300" cy="104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Администрация учреждения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51643" y="1438591"/>
        <a:ext cx="1785300" cy="1040468"/>
      </dsp:txXfrm>
    </dsp:sp>
    <dsp:sp modelId="{77D135C3-B4B9-405D-AD38-9EB0F4107BE8}">
      <dsp:nvSpPr>
        <dsp:cNvPr id="0" name=""/>
        <dsp:cNvSpPr/>
      </dsp:nvSpPr>
      <dsp:spPr>
        <a:xfrm>
          <a:off x="1642600" y="523133"/>
          <a:ext cx="4155506" cy="4155506"/>
        </a:xfrm>
        <a:custGeom>
          <a:avLst/>
          <a:gdLst/>
          <a:ahLst/>
          <a:cxnLst/>
          <a:rect l="0" t="0" r="0" b="0"/>
          <a:pathLst>
            <a:path>
              <a:moveTo>
                <a:pt x="359989" y="908845"/>
              </a:moveTo>
              <a:arcTo wR="2077753" hR="2077753" stAng="12854076" swAng="130350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Методологические основы создания и реализации ФГОС НОО для обучающихся с ОВЗ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sz="2400" dirty="0" smtClean="0"/>
              <a:t>О.Е.Грибова</a:t>
            </a:r>
          </a:p>
          <a:p>
            <a:pPr algn="r"/>
            <a:r>
              <a:rPr lang="ru-RU" sz="2400" dirty="0" smtClean="0"/>
              <a:t>Профессор кафедры коррекционной педагогики и специальной психологии ФГАОУ ДПО АПК и ППРО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ИТОГОВАЯ ОЦЕНКА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spcAft>
                <a:spcPct val="15000"/>
              </a:spcAft>
            </a:pPr>
            <a:r>
              <a:rPr lang="ru-RU" dirty="0" smtClean="0"/>
              <a:t>Стандарт устанавливает требования к личностным, </a:t>
            </a:r>
            <a:r>
              <a:rPr lang="ru-RU" dirty="0" err="1" smtClean="0"/>
              <a:t>метапредметным</a:t>
            </a:r>
            <a:r>
              <a:rPr lang="ru-RU" dirty="0" smtClean="0"/>
              <a:t> и предметным результатам освоения обучающимися с ОВЗ разных вариантов АООП НОО. </a:t>
            </a:r>
            <a:r>
              <a:rPr lang="ru-RU" b="1" dirty="0" smtClean="0"/>
              <a:t>В зависимости от варианта АООП НОО Стандарт может устанавливать требования только к личностным и предметным результатам.</a:t>
            </a:r>
          </a:p>
          <a:p>
            <a:pPr lvl="0" algn="just">
              <a:spcAft>
                <a:spcPct val="15000"/>
              </a:spcAft>
            </a:pPr>
            <a:r>
              <a:rPr lang="ru-RU" dirty="0" smtClean="0"/>
              <a:t>Предметом итоговой оценки освоения обучающимися с ОВЗ АООП НОО должно быть достижение предметных 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(в зависимости от варианта АООП НОО - предметных результатов) и достижение результатов освоения программы коррекционной работы.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Субъекты образовательно-коррекционного процесса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rot="16200000" flipH="1">
            <a:off x="3086100" y="3314700"/>
            <a:ext cx="2667000" cy="1371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552700" y="3390900"/>
            <a:ext cx="26670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124200" y="3581400"/>
            <a:ext cx="2133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048000" y="3581400"/>
            <a:ext cx="22860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895600" y="3657600"/>
            <a:ext cx="2362200" cy="1600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ДПО: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совершенствование имеющихся и формирование новых необходимых компетенций </a:t>
            </a:r>
            <a:r>
              <a:rPr lang="ru-RU" sz="7200" dirty="0" smtClean="0">
                <a:solidFill>
                  <a:srgbClr val="FF0000"/>
                </a:solidFill>
              </a:rPr>
              <a:t>всех субъектов </a:t>
            </a:r>
            <a:r>
              <a:rPr lang="ru-RU" dirty="0" smtClean="0"/>
              <a:t>образовательного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sz="4400" dirty="0" smtClean="0"/>
              <a:t>gribovaoe21@mail.ru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5503" y="2209800"/>
            <a:ext cx="765299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21139302" lon="748767" rev="20500929"/>
              </a:camera>
              <a:lightRig rig="chilly" dir="t"/>
            </a:scene3d>
            <a:sp3d extrusionH="57150">
              <a:bevelT w="38100" h="38100"/>
              <a:bevelB w="50800" h="38100" prst="riblet"/>
            </a:sp3d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76200" dist="101600" dir="13800000" algn="br" rotWithShape="0">
                    <a:prstClr val="black">
                      <a:alpha val="41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76200" dist="101600" dir="13800000" algn="br" rotWithShape="0">
                  <a:prstClr val="black">
                    <a:alpha val="41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Российской Федерации «Об образовании в Российской Федерации»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Часть 5 статья 5 </a:t>
            </a:r>
          </a:p>
          <a:p>
            <a:pPr>
              <a:buNone/>
            </a:pPr>
            <a:r>
              <a:rPr lang="ru-RU" dirty="0" smtClean="0"/>
              <a:t>   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реализации права каждого человека на образование федеральными государственными органами, органами государственной власти субъектов Российской Федерации и органами местного самоуправления: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создаются необходимые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получения без дискриминации качественного образования лицами с ограниченными возможностями здоровья,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, в том числе посредством организации инклюзивного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 с ограниченными возможностями здоровья» При этом образование обучающихся с ограниченными возможностями здоровья «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может быть организовано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совместно с другими обучающимися, так и в отдельных классах, группах или в отдельных организациях, осуществляющих образовательную деятельность»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Численность обучающихся с ОВЗ </a:t>
            </a:r>
            <a:b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образовательных организациях Российской Федерации</a:t>
            </a:r>
            <a:b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2014-2015 учебный год (по данным Министерства образования РФ)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ФЕДЕРАЛЬНОГО ГОСУДАРСТВЕННОГО ОБРАЗОВАТЕЛЬНОГО СТАНДАРТА ДЛЯ ОБУЧАЮЩИХСЯ С ОГРАНИЧЕННЫМИ ВОЗМОЖНОСТЯМИ ЗДОРОВЬЯ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Стандарт рассматривается как </a:t>
            </a:r>
            <a:r>
              <a:rPr lang="ru-RU" u="sng" dirty="0" smtClean="0"/>
              <a:t>инструмент </a:t>
            </a:r>
            <a:r>
              <a:rPr lang="ru-RU" dirty="0" smtClean="0"/>
              <a:t>организации системы образования, обеспечивающий ее совершенствование, </a:t>
            </a:r>
            <a:r>
              <a:rPr lang="ru-RU" u="sng" dirty="0" smtClean="0"/>
              <a:t>прежде всего</a:t>
            </a:r>
            <a:r>
              <a:rPr lang="ru-RU" dirty="0" smtClean="0"/>
              <a:t>, в той части, которая касается </a:t>
            </a:r>
            <a:r>
              <a:rPr lang="ru-RU" u="sng" dirty="0" smtClean="0"/>
              <a:t>образования детей с ограниченными возможностями здоровья</a:t>
            </a:r>
            <a:r>
              <a:rPr lang="ru-RU" dirty="0" smtClean="0"/>
              <a:t>. И обеспечению </a:t>
            </a:r>
            <a:r>
              <a:rPr lang="ru-RU" u="sng" dirty="0" smtClean="0"/>
              <a:t>вариативности и доступности </a:t>
            </a:r>
            <a:r>
              <a:rPr lang="ru-RU" dirty="0" smtClean="0"/>
              <a:t>образования для всех групп детей с ограниченными возможностями здоровья.</a:t>
            </a:r>
          </a:p>
          <a:p>
            <a:r>
              <a:rPr lang="ru-RU" dirty="0" smtClean="0"/>
              <a:t>Реализация разрабатываемых стандартов обеспечит детям </a:t>
            </a:r>
            <a:r>
              <a:rPr lang="ru-RU" u="sng" dirty="0" smtClean="0"/>
              <a:t>с высоким потенциалом развития</a:t>
            </a:r>
            <a:r>
              <a:rPr lang="ru-RU" dirty="0" smtClean="0"/>
              <a:t> возможность перехода на любом этапе обучения на образовательные программы общего образования, либо после завершения ступени начального образования продолжения образования по общеобразовательной программе на ступени основного образования.</a:t>
            </a:r>
          </a:p>
          <a:p>
            <a:r>
              <a:rPr lang="ru-RU" dirty="0" smtClean="0"/>
              <a:t>Принятие стандарта обеспечивает  включение в систему образования </a:t>
            </a:r>
            <a:r>
              <a:rPr lang="ru-RU" u="sng" dirty="0" smtClean="0"/>
              <a:t>более широкую номенклатуру видов и форм дефектов</a:t>
            </a:r>
            <a:r>
              <a:rPr lang="ru-RU" dirty="0" smtClean="0"/>
              <a:t>, отражающих современные представления и структуре дефекта в российской дефектологии.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Современные тенденции в изменении состава детей с особыми образовательными потребностями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Появление новой группы детей внутри категории дети с нарушением слуха – имплантированные дети (например, глухие дети, перенесшие операцию </a:t>
            </a:r>
            <a:r>
              <a:rPr lang="ru-RU" dirty="0" err="1" smtClean="0"/>
              <a:t>кохлеарной</a:t>
            </a:r>
            <a:r>
              <a:rPr lang="ru-RU" dirty="0" smtClean="0"/>
              <a:t> имплантации). </a:t>
            </a:r>
          </a:p>
          <a:p>
            <a:r>
              <a:rPr lang="ru-RU" dirty="0" smtClean="0"/>
              <a:t>Рост доли детей с </a:t>
            </a:r>
            <a:r>
              <a:rPr lang="ru-RU" dirty="0" err="1" smtClean="0"/>
              <a:t>тяжѐлыми </a:t>
            </a:r>
            <a:r>
              <a:rPr lang="ru-RU" dirty="0" smtClean="0"/>
              <a:t>комплексными нарушениями. </a:t>
            </a:r>
          </a:p>
          <a:p>
            <a:r>
              <a:rPr lang="ru-RU" dirty="0" smtClean="0"/>
              <a:t>Рост числа детей с близким или равным норме уровнем психофизического развития (в том числе к моменту начала школьного обучения).</a:t>
            </a:r>
          </a:p>
          <a:p>
            <a:r>
              <a:rPr lang="ru-RU" dirty="0" smtClean="0"/>
              <a:t>Рост числа детей с формами патологий, которые ранее не носили массового характера (например, РАС).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 НОО для обучающихся с ОВЗ  и ФГОС для детей с умственной отсталостью (интеллектуальными нарушениями вступают в силу с 1 сентября 2016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438578" cy="3942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5821" y="1523999"/>
            <a:ext cx="4032656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28495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Определение варианта основной образовательной программы для обучающихся с ОВЗ осуществляется на основе рекомендаций ПМПК, сформулированных по результатам его комплексного обследования, в порядке, установленном законодательством Российской Федерации. АООП НОО для обучающихся с ОВЗ, имеющих инвалидность, дополняется индивидуальной программой реабилитации (далее — ИПР) инвалида в части создания специальных условий получения образования.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8229600" cy="4038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2819400"/>
          <a:ext cx="8305800" cy="372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805"/>
                <a:gridCol w="6436995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Вариант стандарта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Уровень образования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ru-RU" dirty="0" smtClean="0"/>
                        <a:t>I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цензовое образование (содержание и сроки совпадают с образованием здоровых сверстников) 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II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вариант цензовое образование (пролонгированные сроки, введение в содержание образования специальных учебных предметов 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III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нецензовое образование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67447">
                <a:tc>
                  <a:txBody>
                    <a:bodyPr/>
                    <a:lstStyle/>
                    <a:p>
                      <a:r>
                        <a:rPr lang="ru-RU" dirty="0" smtClean="0"/>
                        <a:t>IV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индивидуальный уровень образования СИПР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7488237" cy="817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Вариативность ФГОС НОО ОВЗ(+УО)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57250" y="1357313"/>
          <a:ext cx="7489825" cy="4937760"/>
        </p:xfrm>
        <a:graphic>
          <a:graphicData uri="http://schemas.openxmlformats.org/drawingml/2006/table">
            <a:tbl>
              <a:tblPr/>
              <a:tblGrid>
                <a:gridCol w="511175"/>
                <a:gridCol w="2032000"/>
                <a:gridCol w="1236663"/>
                <a:gridCol w="1236662"/>
                <a:gridCol w="1236663"/>
                <a:gridCol w="12366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Глухие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1.1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1.2.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1.3.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1.4.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Слабослышащие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2.1.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2.2.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2.3.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Слепые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3.1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3.2.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3.3.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3.4.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Слабовидящие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4.1.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4.2.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4.3.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 ТНР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5.1.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5.2.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 НОДА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6.1.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6.2.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6.3.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6.4.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 ЗПР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7.1.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7.2.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 РАС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8.1.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8.2.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8.3.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8.4.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С УО, ТМНР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Calibri" pitchFamily="34" charset="0"/>
                        </a:rPr>
                        <a:t>Вариант 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Описание результатов образования и процедуры их оценки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r>
              <a:rPr lang="ru-RU" sz="2400" dirty="0" smtClean="0"/>
              <a:t>Понимание качества образования как обеспечение достижения ребенком с ОВЗ максимально доступного ему уровня образования</a:t>
            </a:r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85800" y="2667000"/>
          <a:ext cx="7620000" cy="287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738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Методологические основы создания и реализации ФГОС НОО для обучающихся с ОВЗ</vt:lpstr>
      <vt:lpstr>Федеральный закон Российской Федерации «Об образовании в Российской Федерации»</vt:lpstr>
      <vt:lpstr>Численность обучающихся с ОВЗ  в образовательных организациях Российской Федерации 2014-2015 учебный год (по данным Министерства образования РФ)</vt:lpstr>
      <vt:lpstr>КОНЦЕПЦИЯ ФЕДЕРАЛЬНОГО ГОСУДАРСТВЕННОГО ОБРАЗОВАТЕЛЬНОГО СТАНДАРТА ДЛЯ ОБУЧАЮЩИХСЯ С ОГРАНИЧЕННЫМИ ВОЗМОЖНОСТЯМИ ЗДОРОВЬЯ</vt:lpstr>
      <vt:lpstr>Современные тенденции в изменении состава детей с особыми образовательными потребностями</vt:lpstr>
      <vt:lpstr>ФГОС НОО для обучающихся с ОВЗ  и ФГОС для детей с умственной отсталостью (интеллектуальными нарушениями вступают в силу с 1 сентября 2016 года </vt:lpstr>
      <vt:lpstr>Определение варианта основной образовательной программы для обучающихся с ОВЗ осуществляется на основе рекомендаций ПМПК, сформулированных по результатам его комплексного обследования, в порядке, установленном законодательством Российской Федерации. АООП НОО для обучающихся с ОВЗ, имеющих инвалидность, дополняется индивидуальной программой реабилитации (далее — ИПР) инвалида в части создания специальных условий получения образования.</vt:lpstr>
      <vt:lpstr>Вариативность ФГОС НОО ОВЗ(+УО)</vt:lpstr>
      <vt:lpstr> Описание результатов образования и процедуры их оценки  </vt:lpstr>
      <vt:lpstr>ИТОГОВАЯ ОЦЕНКА  </vt:lpstr>
      <vt:lpstr>Субъекты образовательно-коррекционного процесса</vt:lpstr>
      <vt:lpstr>Задача ДПО: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akt-219</cp:lastModifiedBy>
  <cp:revision>23</cp:revision>
  <dcterms:created xsi:type="dcterms:W3CDTF">2016-06-29T10:40:35Z</dcterms:created>
  <dcterms:modified xsi:type="dcterms:W3CDTF">2016-06-30T07:59:10Z</dcterms:modified>
</cp:coreProperties>
</file>