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65" r:id="rId12"/>
    <p:sldId id="266" r:id="rId13"/>
    <p:sldId id="267" r:id="rId14"/>
    <p:sldId id="269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71" r:id="rId27"/>
  </p:sldIdLst>
  <p:sldSz cx="9144000" cy="6858000" type="screen4x3"/>
  <p:notesSz cx="6813550" cy="99488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94823D-4A25-4548-93E6-B0A1F53DDAF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235F6F-8A73-4E30-88C1-E9A16D56D8AA}">
      <dgm:prSet phldrT="[Текст]"/>
      <dgm:spPr/>
      <dgm:t>
        <a:bodyPr/>
        <a:lstStyle/>
        <a:p>
          <a:r>
            <a:rPr lang="ru-RU" dirty="0" smtClean="0"/>
            <a:t>Логопед</a:t>
          </a:r>
          <a:endParaRPr lang="ru-RU" dirty="0"/>
        </a:p>
      </dgm:t>
    </dgm:pt>
    <dgm:pt modelId="{04FDD2CD-9ED2-40D9-ADB7-A87E9C26CBFB}" type="parTrans" cxnId="{B247073F-F07D-4313-97E7-04CE9561612F}">
      <dgm:prSet/>
      <dgm:spPr/>
      <dgm:t>
        <a:bodyPr/>
        <a:lstStyle/>
        <a:p>
          <a:endParaRPr lang="ru-RU"/>
        </a:p>
      </dgm:t>
    </dgm:pt>
    <dgm:pt modelId="{FD6B9919-F74E-437F-B63B-5A2CB1053F3E}" type="sibTrans" cxnId="{B247073F-F07D-4313-97E7-04CE9561612F}">
      <dgm:prSet/>
      <dgm:spPr/>
      <dgm:t>
        <a:bodyPr/>
        <a:lstStyle/>
        <a:p>
          <a:endParaRPr lang="ru-RU"/>
        </a:p>
      </dgm:t>
    </dgm:pt>
    <dgm:pt modelId="{869D53E5-A0F2-4381-A32C-009C5197DA5C}">
      <dgm:prSet phldrT="[Текст]" custT="1"/>
      <dgm:spPr/>
      <dgm:t>
        <a:bodyPr/>
        <a:lstStyle/>
        <a:p>
          <a:r>
            <a:rPr lang="ru-RU" sz="1800" dirty="0" smtClean="0"/>
            <a:t>Учитель начальных классов</a:t>
          </a:r>
          <a:endParaRPr lang="ru-RU" sz="1800" dirty="0"/>
        </a:p>
      </dgm:t>
    </dgm:pt>
    <dgm:pt modelId="{D541F8B1-D692-439E-916D-89AE19372358}" type="parTrans" cxnId="{88A069B4-874A-426B-B9FE-4EEB16561C42}">
      <dgm:prSet/>
      <dgm:spPr/>
      <dgm:t>
        <a:bodyPr/>
        <a:lstStyle/>
        <a:p>
          <a:endParaRPr lang="ru-RU"/>
        </a:p>
      </dgm:t>
    </dgm:pt>
    <dgm:pt modelId="{0D63428B-9E62-4659-9FEB-41D676654779}" type="sibTrans" cxnId="{88A069B4-874A-426B-B9FE-4EEB16561C42}">
      <dgm:prSet/>
      <dgm:spPr/>
      <dgm:t>
        <a:bodyPr/>
        <a:lstStyle/>
        <a:p>
          <a:endParaRPr lang="ru-RU"/>
        </a:p>
      </dgm:t>
    </dgm:pt>
    <dgm:pt modelId="{9E6E3674-2DFF-4659-9934-9D09DA0052FA}">
      <dgm:prSet phldrT="[Текст]"/>
      <dgm:spPr/>
      <dgm:t>
        <a:bodyPr/>
        <a:lstStyle/>
        <a:p>
          <a:r>
            <a:rPr lang="ru-RU" dirty="0" smtClean="0"/>
            <a:t>Ребенок с ТНР</a:t>
          </a:r>
          <a:endParaRPr lang="ru-RU" dirty="0"/>
        </a:p>
      </dgm:t>
    </dgm:pt>
    <dgm:pt modelId="{8287D7A3-9A92-4856-817A-A3A672D849A2}" type="parTrans" cxnId="{D23FDB78-30E1-40A7-AFAA-5EEDF9261A37}">
      <dgm:prSet/>
      <dgm:spPr/>
      <dgm:t>
        <a:bodyPr/>
        <a:lstStyle/>
        <a:p>
          <a:endParaRPr lang="ru-RU"/>
        </a:p>
      </dgm:t>
    </dgm:pt>
    <dgm:pt modelId="{CB96CB11-715B-4EF8-BBE8-87F0C9454332}" type="sibTrans" cxnId="{D23FDB78-30E1-40A7-AFAA-5EEDF9261A37}">
      <dgm:prSet/>
      <dgm:spPr/>
      <dgm:t>
        <a:bodyPr/>
        <a:lstStyle/>
        <a:p>
          <a:endParaRPr lang="ru-RU"/>
        </a:p>
      </dgm:t>
    </dgm:pt>
    <dgm:pt modelId="{D51F528A-1340-43B8-8B7C-9A524833894B}">
      <dgm:prSet phldrT="[Текст]"/>
      <dgm:spPr/>
      <dgm:t>
        <a:bodyPr/>
        <a:lstStyle/>
        <a:p>
          <a:r>
            <a:rPr lang="ru-RU" dirty="0" smtClean="0"/>
            <a:t>Родители</a:t>
          </a:r>
          <a:endParaRPr lang="ru-RU" dirty="0"/>
        </a:p>
      </dgm:t>
    </dgm:pt>
    <dgm:pt modelId="{FC16754D-2F96-4B40-89E0-B7CF2FBBCDAF}" type="parTrans" cxnId="{6E1120AE-2132-460E-9207-7917D420877B}">
      <dgm:prSet/>
      <dgm:spPr/>
      <dgm:t>
        <a:bodyPr/>
        <a:lstStyle/>
        <a:p>
          <a:endParaRPr lang="ru-RU"/>
        </a:p>
      </dgm:t>
    </dgm:pt>
    <dgm:pt modelId="{DE0BA4E0-CD3F-49B2-B4DE-78FD8669A274}" type="sibTrans" cxnId="{6E1120AE-2132-460E-9207-7917D420877B}">
      <dgm:prSet/>
      <dgm:spPr/>
      <dgm:t>
        <a:bodyPr/>
        <a:lstStyle/>
        <a:p>
          <a:endParaRPr lang="ru-RU"/>
        </a:p>
      </dgm:t>
    </dgm:pt>
    <dgm:pt modelId="{7BD331C7-3C0C-4416-BD89-059F5E1CE7E3}">
      <dgm:prSet phldrT="[Текст]"/>
      <dgm:spPr/>
      <dgm:t>
        <a:bodyPr/>
        <a:lstStyle/>
        <a:p>
          <a:r>
            <a:rPr lang="ru-RU" dirty="0" smtClean="0"/>
            <a:t>Социум</a:t>
          </a:r>
          <a:endParaRPr lang="ru-RU" dirty="0"/>
        </a:p>
      </dgm:t>
    </dgm:pt>
    <dgm:pt modelId="{5A76F9CD-E52A-4DA4-BD8D-F84ECD2A000E}" type="parTrans" cxnId="{295EDDDB-88A9-4672-882E-4B42C829AEBF}">
      <dgm:prSet/>
      <dgm:spPr/>
      <dgm:t>
        <a:bodyPr/>
        <a:lstStyle/>
        <a:p>
          <a:endParaRPr lang="ru-RU"/>
        </a:p>
      </dgm:t>
    </dgm:pt>
    <dgm:pt modelId="{29C4958F-6BB8-4A41-B3DB-27D9BD45EA5F}" type="sibTrans" cxnId="{295EDDDB-88A9-4672-882E-4B42C829AEBF}">
      <dgm:prSet/>
      <dgm:spPr/>
      <dgm:t>
        <a:bodyPr/>
        <a:lstStyle/>
        <a:p>
          <a:endParaRPr lang="ru-RU"/>
        </a:p>
      </dgm:t>
    </dgm:pt>
    <dgm:pt modelId="{077D4E7C-E62D-48E0-A7A1-396D00520622}" type="pres">
      <dgm:prSet presAssocID="{AA94823D-4A25-4548-93E6-B0A1F53DDA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3766CC-1145-4609-B7BC-688BA6AE9647}" type="pres">
      <dgm:prSet presAssocID="{AA94823D-4A25-4548-93E6-B0A1F53DDAF2}" presName="radial" presStyleCnt="0">
        <dgm:presLayoutVars>
          <dgm:animLvl val="ctr"/>
        </dgm:presLayoutVars>
      </dgm:prSet>
      <dgm:spPr/>
    </dgm:pt>
    <dgm:pt modelId="{4A344EF0-368F-4D2C-B5A5-57B737C8DB98}" type="pres">
      <dgm:prSet presAssocID="{76235F6F-8A73-4E30-88C1-E9A16D56D8AA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D9E418B7-FD9C-441F-AF98-C14C4C05A4F9}" type="pres">
      <dgm:prSet presAssocID="{869D53E5-A0F2-4381-A32C-009C5197DA5C}" presName="node" presStyleLbl="vennNode1" presStyleIdx="1" presStyleCnt="5" custScaleX="163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C4194-5808-4096-98B4-AA880DD36ED8}" type="pres">
      <dgm:prSet presAssocID="{9E6E3674-2DFF-4659-9934-9D09DA0052FA}" presName="node" presStyleLbl="vennNode1" presStyleIdx="2" presStyleCnt="5" custScaleX="161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2EE82-4B67-41CF-95AF-3A65CDFF5E19}" type="pres">
      <dgm:prSet presAssocID="{D51F528A-1340-43B8-8B7C-9A524833894B}" presName="node" presStyleLbl="vennNode1" presStyleIdx="3" presStyleCnt="5" custScaleX="184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50EEE-3472-44B4-9919-31AD6C061C54}" type="pres">
      <dgm:prSet presAssocID="{7BD331C7-3C0C-4416-BD89-059F5E1CE7E3}" presName="node" presStyleLbl="vennNode1" presStyleIdx="4" presStyleCnt="5" custScaleX="160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4F9F60-3144-4C8A-858C-0CED9EE4B425}" type="presOf" srcId="{AA94823D-4A25-4548-93E6-B0A1F53DDAF2}" destId="{077D4E7C-E62D-48E0-A7A1-396D00520622}" srcOrd="0" destOrd="0" presId="urn:microsoft.com/office/officeart/2005/8/layout/radial3"/>
    <dgm:cxn modelId="{ECDF1FB3-32DF-4574-AEB8-43130E85B8E7}" type="presOf" srcId="{9E6E3674-2DFF-4659-9934-9D09DA0052FA}" destId="{15CC4194-5808-4096-98B4-AA880DD36ED8}" srcOrd="0" destOrd="0" presId="urn:microsoft.com/office/officeart/2005/8/layout/radial3"/>
    <dgm:cxn modelId="{295EDDDB-88A9-4672-882E-4B42C829AEBF}" srcId="{76235F6F-8A73-4E30-88C1-E9A16D56D8AA}" destId="{7BD331C7-3C0C-4416-BD89-059F5E1CE7E3}" srcOrd="3" destOrd="0" parTransId="{5A76F9CD-E52A-4DA4-BD8D-F84ECD2A000E}" sibTransId="{29C4958F-6BB8-4A41-B3DB-27D9BD45EA5F}"/>
    <dgm:cxn modelId="{B247073F-F07D-4313-97E7-04CE9561612F}" srcId="{AA94823D-4A25-4548-93E6-B0A1F53DDAF2}" destId="{76235F6F-8A73-4E30-88C1-E9A16D56D8AA}" srcOrd="0" destOrd="0" parTransId="{04FDD2CD-9ED2-40D9-ADB7-A87E9C26CBFB}" sibTransId="{FD6B9919-F74E-437F-B63B-5A2CB1053F3E}"/>
    <dgm:cxn modelId="{4168FDAC-1CA2-4472-9124-201346C799F9}" type="presOf" srcId="{D51F528A-1340-43B8-8B7C-9A524833894B}" destId="{9562EE82-4B67-41CF-95AF-3A65CDFF5E19}" srcOrd="0" destOrd="0" presId="urn:microsoft.com/office/officeart/2005/8/layout/radial3"/>
    <dgm:cxn modelId="{188AC6F1-D66B-4B5A-B117-1467CD086492}" type="presOf" srcId="{7BD331C7-3C0C-4416-BD89-059F5E1CE7E3}" destId="{C3150EEE-3472-44B4-9919-31AD6C061C54}" srcOrd="0" destOrd="0" presId="urn:microsoft.com/office/officeart/2005/8/layout/radial3"/>
    <dgm:cxn modelId="{EB63109C-3E95-45E5-8840-BB461417006A}" type="presOf" srcId="{869D53E5-A0F2-4381-A32C-009C5197DA5C}" destId="{D9E418B7-FD9C-441F-AF98-C14C4C05A4F9}" srcOrd="0" destOrd="0" presId="urn:microsoft.com/office/officeart/2005/8/layout/radial3"/>
    <dgm:cxn modelId="{6E1120AE-2132-460E-9207-7917D420877B}" srcId="{76235F6F-8A73-4E30-88C1-E9A16D56D8AA}" destId="{D51F528A-1340-43B8-8B7C-9A524833894B}" srcOrd="2" destOrd="0" parTransId="{FC16754D-2F96-4B40-89E0-B7CF2FBBCDAF}" sibTransId="{DE0BA4E0-CD3F-49B2-B4DE-78FD8669A274}"/>
    <dgm:cxn modelId="{37F43879-1E52-4608-86DD-CC047B638168}" type="presOf" srcId="{76235F6F-8A73-4E30-88C1-E9A16D56D8AA}" destId="{4A344EF0-368F-4D2C-B5A5-57B737C8DB98}" srcOrd="0" destOrd="0" presId="urn:microsoft.com/office/officeart/2005/8/layout/radial3"/>
    <dgm:cxn modelId="{88A069B4-874A-426B-B9FE-4EEB16561C42}" srcId="{76235F6F-8A73-4E30-88C1-E9A16D56D8AA}" destId="{869D53E5-A0F2-4381-A32C-009C5197DA5C}" srcOrd="0" destOrd="0" parTransId="{D541F8B1-D692-439E-916D-89AE19372358}" sibTransId="{0D63428B-9E62-4659-9FEB-41D676654779}"/>
    <dgm:cxn modelId="{D23FDB78-30E1-40A7-AFAA-5EEDF9261A37}" srcId="{76235F6F-8A73-4E30-88C1-E9A16D56D8AA}" destId="{9E6E3674-2DFF-4659-9934-9D09DA0052FA}" srcOrd="1" destOrd="0" parTransId="{8287D7A3-9A92-4856-817A-A3A672D849A2}" sibTransId="{CB96CB11-715B-4EF8-BBE8-87F0C9454332}"/>
    <dgm:cxn modelId="{833A250A-4138-473B-AB54-23EF1161E140}" type="presParOf" srcId="{077D4E7C-E62D-48E0-A7A1-396D00520622}" destId="{6A3766CC-1145-4609-B7BC-688BA6AE9647}" srcOrd="0" destOrd="0" presId="urn:microsoft.com/office/officeart/2005/8/layout/radial3"/>
    <dgm:cxn modelId="{F2C0E2C7-FFE6-4845-8F62-4397017460AC}" type="presParOf" srcId="{6A3766CC-1145-4609-B7BC-688BA6AE9647}" destId="{4A344EF0-368F-4D2C-B5A5-57B737C8DB98}" srcOrd="0" destOrd="0" presId="urn:microsoft.com/office/officeart/2005/8/layout/radial3"/>
    <dgm:cxn modelId="{9A01FE4A-B73D-4D78-8249-82BD4077299F}" type="presParOf" srcId="{6A3766CC-1145-4609-B7BC-688BA6AE9647}" destId="{D9E418B7-FD9C-441F-AF98-C14C4C05A4F9}" srcOrd="1" destOrd="0" presId="urn:microsoft.com/office/officeart/2005/8/layout/radial3"/>
    <dgm:cxn modelId="{86FA72F7-2216-4559-9B30-6386164F61E2}" type="presParOf" srcId="{6A3766CC-1145-4609-B7BC-688BA6AE9647}" destId="{15CC4194-5808-4096-98B4-AA880DD36ED8}" srcOrd="2" destOrd="0" presId="urn:microsoft.com/office/officeart/2005/8/layout/radial3"/>
    <dgm:cxn modelId="{A3A21E45-68CB-40B6-B674-BF06C827622A}" type="presParOf" srcId="{6A3766CC-1145-4609-B7BC-688BA6AE9647}" destId="{9562EE82-4B67-41CF-95AF-3A65CDFF5E19}" srcOrd="3" destOrd="0" presId="urn:microsoft.com/office/officeart/2005/8/layout/radial3"/>
    <dgm:cxn modelId="{B1F2128B-E8AD-4A8A-851F-BA926C9BA5A6}" type="presParOf" srcId="{6A3766CC-1145-4609-B7BC-688BA6AE9647}" destId="{C3150EEE-3472-44B4-9919-31AD6C061C54}" srcOrd="4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2538" cy="49744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6" y="1"/>
            <a:ext cx="2952538" cy="49744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59F7148E-67AD-448D-AB6C-1650C519325A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6" y="4725711"/>
            <a:ext cx="5450840" cy="4476989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9694"/>
            <a:ext cx="2952538" cy="49744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6" y="9449694"/>
            <a:ext cx="2952538" cy="49744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6883C18E-53B2-4A71-B15D-3E7F210E8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3C18E-53B2-4A71-B15D-3E7F210E8A7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sz="50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lang="ru-RU" sz="45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lang="ru-RU" sz="2800" kern="1200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ru-RU" sz="240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lang="ru-RU" sz="2800" kern="1200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ru-RU" sz="240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smtClean="0"/>
              <a:t>Образец текста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smtClean="0"/>
              <a:t>Второй уровень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smtClean="0"/>
              <a:t>Третий уровень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smtClean="0"/>
              <a:t>Четвертый уровень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lang="ru-RU" sz="2800" kern="1200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ru-RU" sz="240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lang="ru-RU" sz="2800" kern="1200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ru-RU" sz="240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>
              <a:def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ru-RU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algn="r" defTabSz="914400" rtl="0" eaLnBrk="1" latinLnBrk="0" hangingPunct="1"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ru-RU" sz="40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22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93D3C"/>
                </a:solidFill>
              </a:defRPr>
            </a:lvl1pPr>
            <a:lvl2pPr>
              <a:defRPr sz="2800">
                <a:solidFill>
                  <a:srgbClr val="0070C0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70C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lang="ru-RU" sz="2200" b="1" kern="1200" cap="none" spc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70C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68E9-36A3-4E91-A230-C957D0141776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EFFB9-D60F-427E-8EA3-C890D6F807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lang="ru-RU" sz="4000" b="1" kern="1200" cap="none" spc="0" dirty="0" smtClean="0">
          <a:ln>
            <a:noFill/>
          </a:ln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3200" kern="1200" dirty="0" smtClean="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800" kern="1200" dirty="0" smtClean="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Проектирование адаптированной общеобразовательной программы для детей с ТНР в условиях реализации ФГОС НОО для детей с ОВЗ (вариант 5.1, 5.2)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ru-RU" b="1" dirty="0" smtClean="0"/>
          </a:p>
          <a:p>
            <a:pPr algn="r"/>
            <a:r>
              <a:rPr lang="ru-RU" b="1" dirty="0" smtClean="0"/>
              <a:t>Грибова О.Е. </a:t>
            </a:r>
          </a:p>
          <a:p>
            <a:pPr algn="r"/>
            <a:r>
              <a:rPr lang="ru-RU" dirty="0" smtClean="0"/>
              <a:t>Зав.кафедрой специального и инклюзивного образования ГБОУ ВО МО АСОУ, </a:t>
            </a:r>
            <a:r>
              <a:rPr lang="ru-RU" dirty="0" err="1" smtClean="0"/>
              <a:t>к.п.н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формирования универсальных учебных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Программа формирования универсальных учебных действий должна содержать описание их связей с содержанием </a:t>
            </a:r>
            <a:r>
              <a:rPr lang="ru-RU" b="1" u="sng" dirty="0" smtClean="0"/>
              <a:t>индивидуальной и (или) подгрупповой логопедической работы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Сформированность</a:t>
            </a:r>
            <a:r>
              <a:rPr lang="ru-RU" dirty="0" smtClean="0"/>
              <a:t> УУД должна быть определена </a:t>
            </a:r>
            <a:r>
              <a:rPr lang="ru-RU" b="1" u="sng" dirty="0" smtClean="0"/>
              <a:t>на этапе завершения </a:t>
            </a:r>
            <a:r>
              <a:rPr lang="ru-RU" dirty="0" smtClean="0"/>
              <a:t>обучения в начальной школе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коррекционной работы (направления)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Вариант 5.1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Вариант 5.2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1" u="sng" dirty="0" smtClean="0"/>
                        <a:t>Коррекционная </a:t>
                      </a:r>
                      <a:r>
                        <a:rPr lang="ru-RU" sz="1800" dirty="0" smtClean="0"/>
                        <a:t>помощь в овладении базовым содержанием.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Коррекция нарушений устной речи, коррекция и предупреждение нарушений чтения и письма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Формирование сознательного использования языковых средств  в процессе коммуникации.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Формирование положительной мотивации к обучению через обеспечения успеха в ходе логопедических занятий.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НЕТ ДИАГНОСТИКИ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Диагностика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Коррекционно-развивающая работа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Консультативная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dirty="0" smtClean="0"/>
                        <a:t>Информационно-просветительская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оценки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858"/>
                <a:gridCol w="475774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</a:t>
                      </a:r>
                      <a:r>
                        <a:rPr lang="ru-RU" baseline="0" dirty="0" smtClean="0"/>
                        <a:t> 5.1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 5.2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 оценки соответствует оценке результатов освоения НОО, но при этом должна учитывать  результаты коррекционной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Особенностями системы оценки: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Реализация </a:t>
                      </a:r>
                      <a:r>
                        <a:rPr lang="ru-RU" dirty="0" err="1" smtClean="0"/>
                        <a:t>системно-деятельностного</a:t>
                      </a:r>
                      <a:r>
                        <a:rPr lang="ru-RU" dirty="0" smtClean="0"/>
                        <a:t> подхода к оценке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Реализация уровневого подхода к разработке системы оценки, инструментария и представления их.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Оценка достижений не только эффективности </a:t>
                      </a:r>
                      <a:r>
                        <a:rPr lang="ru-RU" dirty="0" err="1" smtClean="0"/>
                        <a:t>кор.-развивающей</a:t>
                      </a:r>
                      <a:r>
                        <a:rPr lang="ru-RU" dirty="0" smtClean="0"/>
                        <a:t> работы в предметной области, но и в формировании коммуникативных умений и навыков.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u="sng" dirty="0" smtClean="0"/>
                        <a:t>Критерии эффективности устанавливаются не в сопоставлении с общими нормативами, а исходя из достижения оптимальных успехов, которые могут быть достигнуты при правильной организации обучения.</a:t>
                      </a:r>
                      <a:endParaRPr lang="ru-RU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условиям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Требования к кадрам – нет учителя-логопеда.</a:t>
            </a:r>
          </a:p>
          <a:p>
            <a:r>
              <a:rPr lang="ru-RU" dirty="0" smtClean="0"/>
              <a:t>Требования к материально-техническим условиям – появляется дистанционная форма обучения «с применением исключительно дистанционных образовательных технологий».</a:t>
            </a:r>
          </a:p>
          <a:p>
            <a:r>
              <a:rPr lang="ru-RU" dirty="0" smtClean="0"/>
              <a:t>Требования к учебникам в варианте 5.2 позволяет использовать базовые и специальные учебники, альтернативные средства коммуникации.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dirty="0" smtClean="0"/>
              <a:t>Требования к результатам освоения АООП НОО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054617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Результаты освоения коррекционно-развивающей области АООП НОО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928802"/>
          <a:ext cx="8429684" cy="4623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5693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5.1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5.2</a:t>
                      </a:r>
                      <a:endParaRPr lang="ru-RU" dirty="0"/>
                    </a:p>
                  </a:txBody>
                  <a:tcPr/>
                </a:tc>
              </a:tr>
              <a:tr h="393119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Подробно описываются результаты 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 области языковых и речевых средств общения (нормализация устной и письменной речи).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Безопасности жизнедеятельности.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Социально-бытовых умений.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Коммуникативных навыков.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Осмысления картины мира и социума.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«Результаты освоения содержания коррекционных курсов и подгрупповой /индивидуальной логопедической работы определяются уровнем речевого развития (</a:t>
                      </a:r>
                      <a:r>
                        <a:rPr lang="en-US" sz="2000" dirty="0" smtClean="0"/>
                        <a:t>I</a:t>
                      </a:r>
                      <a:r>
                        <a:rPr lang="ru-RU" sz="2000" dirty="0" smtClean="0"/>
                        <a:t>,</a:t>
                      </a:r>
                      <a:r>
                        <a:rPr lang="en-US" sz="2000" dirty="0" smtClean="0"/>
                        <a:t> II</a:t>
                      </a:r>
                      <a:r>
                        <a:rPr lang="ru-RU" sz="2000" dirty="0" smtClean="0"/>
                        <a:t>,</a:t>
                      </a:r>
                      <a:r>
                        <a:rPr lang="en-US" sz="2000" dirty="0" smtClean="0"/>
                        <a:t> III</a:t>
                      </a:r>
                      <a:r>
                        <a:rPr lang="ru-RU" sz="2000" dirty="0" smtClean="0"/>
                        <a:t> уровнем по Р.Е.Левиной), видом речевой патологии (</a:t>
                      </a:r>
                      <a:r>
                        <a:rPr lang="ru-RU" sz="2000" dirty="0" err="1" smtClean="0"/>
                        <a:t>анартрия</a:t>
                      </a:r>
                      <a:r>
                        <a:rPr lang="ru-RU" sz="2000" dirty="0" smtClean="0"/>
                        <a:t>, дизартрия, алалия, афазия, </a:t>
                      </a:r>
                      <a:r>
                        <a:rPr lang="ru-RU" sz="2000" dirty="0" err="1" smtClean="0"/>
                        <a:t>ринолалия</a:t>
                      </a:r>
                      <a:r>
                        <a:rPr lang="ru-RU" sz="2000" dirty="0" smtClean="0"/>
                        <a:t>, заикание и пр.), структурой речевого дефекта обучающихся с ТНР».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Схема-план коррекционного обучения детей с ОНР (ФФН).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071547"/>
          <a:ext cx="8858280" cy="512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145"/>
                <a:gridCol w="2318929"/>
                <a:gridCol w="1855143"/>
                <a:gridCol w="2829063"/>
              </a:tblGrid>
              <a:tr h="1347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коррекционной работы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работы по преодолению отклонения речевого развития у детей.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Лингвистические термины, используемые в процессе логопедических занятиях.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Восполнения пробелов в формировании психологических предпосылок.</a:t>
                      </a:r>
                    </a:p>
                  </a:txBody>
                  <a:tcPr marL="25400" marR="25400" marT="0" marB="0"/>
                </a:tc>
              </a:tr>
              <a:tr h="3653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этап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Восполнение пробелов в развитии звуковой стороны речи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полноценных представлений о звуковом составе слова на базе развития фонематического восприятия и навыков анализа и синтеза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звуко-слогового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состава слова,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дефектов произношения.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Звуки и буквы, гласные и согласные; слог слов; твердые и мягкие согласные; разделительный 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ъ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звонкие и глухие согласные; ударение; двойные согласные.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навыков организации учебной работы, Развитие наблюдательности к языковым явлениям, развитие слухового внимания и памяти, самоконтроля, контрольных действий, способности к переключению.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словесно-логического мышления, коммуникативной активности. Формирования произвольной деятельности.</a:t>
                      </a: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" y="0"/>
          <a:ext cx="9144004" cy="655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286001"/>
                <a:gridCol w="2286001"/>
                <a:gridCol w="2286001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Этапы коррекционной работы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Содержание работы по преодолению отклонения речевого развития у детей.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Лингвистические термины, используемые в процессе логопедических занятиях.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Восполнения пробелов в формировании психологических предпосылок.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Восполнение пробелов в развитии лексико-грамматических средств языка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1. Уточнение значений имеющихся у детей слов и дальнейшее обогащение словарного запаса как путем накопления новых слов, относящихся к различным частям речи, так и за счет развития у детей умения активно пользоваться различными способами словообразования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2. Уточнение, развитие и совершенствование грамматического оформления речи путем овладения детьми словосочетаниями, связью слов в предложении, моделями предложений различных синтаксических конструкций. Совершенствование умения строить и перестраивать предложения адекватно замыслу.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Состав слова: корень слова, однокоренные родственные слова, окончание, приставка., суффикс; приставки и предлоги; сложные слова; род число, падеж имен существительных и прилагательных, число и время глаголов; безударные гласные.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навыков организации учебной работы, Развитие наблюдательности к языковым явлениям, развитие слухового внимания и памяти, самоконтроля, контрольных действий, способности к переключению.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и развитие словесно-логического мышления, коммуникативной активности. И формирование произвольной деятельности.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III этап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Восполнение пробелов в формировании связной речи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навыков построения связного высказывания: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а) установлении логической последовательности, связности;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б) отбор языковых средств для построения высказывания в тех или иных целях общения (доказательство, оценка и т.п.)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Предложения повествовательные, вопросительные, восклицательные; связь слов в предложении; предложения с однородными членами, сложносочиненные и сложноподчиненные предложения; текст, тема, главная мысль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Совершенствование навыков организации учебной работы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наблюдательности ,к языковым явлениям, развитие слухового внимания и памяти, самоконтроля контрольных действий, способности к переключению.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словестно-логического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мышления, коммуникативной активности. И формирование произвольной деятельности.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Субъекты деятельности логопеда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8229600" cy="4597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Примерные АООП НОО для детей с ТНР (вариант 5.2.)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Учебный план (соотношение базовой или коррекционной части)</a:t>
            </a:r>
          </a:p>
          <a:p>
            <a:r>
              <a:rPr lang="ru-RU" dirty="0" smtClean="0"/>
              <a:t>Распределение функционала педагогов</a:t>
            </a:r>
          </a:p>
          <a:p>
            <a:r>
              <a:rPr lang="ru-RU" dirty="0" smtClean="0"/>
              <a:t>Соотнесение содержания программ между собой.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Коррекционная направленность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hangingPunct="0"/>
            <a:r>
              <a:rPr smtClean="0"/>
              <a:t>Каждый из разделов программы, наряду с общеобразовательными задачами, обязательно включает систематическую и планомерную работу по формированию и развитию самостоятельной речи учащихся, которая осуществляется разными путями, но ведет к единой цеди</a:t>
            </a:r>
            <a:r>
              <a:rPr lang="en-US" dirty="0" smtClean="0"/>
              <a:t> -</a:t>
            </a:r>
            <a:r>
              <a:rPr smtClean="0"/>
              <a:t> ликвидировать в процессе обучения недостатки речевого развития ребенка и создать у него готовность к овладению школьными навыками и умениями.</a:t>
            </a:r>
          </a:p>
          <a:p>
            <a:pPr hangingPunct="0"/>
            <a:r>
              <a:rPr smtClean="0"/>
              <a:t>На специальных уроках Окружающий мир (развитие речи) учащиеся получают не  только знания об окружающих их предметах, временах года, нормах общения, но и практическую речевую подготовку. Они приучаются наблюдать, анализировать и обобщать различные процессы языковой действительности. На этих уроках ведется работа по развитию диалогической и монологической форм речи на основе обогащения и уточнения словарного запаса и практического овладения основными закономерностями грамматического строя языка.</a:t>
            </a:r>
          </a:p>
          <a:p>
            <a:pPr hangingPunct="0"/>
            <a:r>
              <a:rPr smtClean="0"/>
              <a:t>На уроках произношения на основе коррекционных упражнений формируется правильное усвоение звуковой структуры слова, произношение и восприятие звуков, а также первоначальный навык звукового анализа. На уроках развития речи и на уроках произношения учащиеся овладевают языком для повседневного общения с окружающими, получают основу для овладения грамотой, грамматикой, правописанием и чтением.</a:t>
            </a:r>
          </a:p>
          <a:p>
            <a:pPr hangingPunct="0"/>
            <a:r>
              <a:rPr smtClean="0"/>
              <a:t>Обучение грамоте является не только средством приобретения первоначальных навыков правильного чтения и грамотного письма, но также одним из способов формирования устной речи, благодаря развитию познавательных процессов, наблюдениям и обобщениям в области речевых звуков.</a:t>
            </a:r>
          </a:p>
          <a:p>
            <a:pPr hangingPunct="0"/>
            <a:r>
              <a:rPr smtClean="0"/>
              <a:t>Уроки чтения также предусматривают, помимо формирования техники чтения и решения общеобразовательных и воспитательных задач, использование чтения как коррекционного средства развития речи. Эти уроки являются эффективным средством закрепления правильного произношения звуков и слов различной слоговой структуры, накопления и обогащения словарного запаса, развития грамматического строя языка, понимания синтаксических конструкций и овладения различными видами речи (описательной, повествовательной и т.д.).</a:t>
            </a:r>
          </a:p>
          <a:p>
            <a:pPr hangingPunct="0"/>
            <a:r>
              <a:rPr smtClean="0"/>
              <a:t>В начале каждого года учитель школы для детей с тяжелыми нарушениями речи одновременно с изучением программного материала должен определить уровень речевого развития каждого ребенка: объем словарного запаса, правильное употребление грамматических форм, навыки произношения звуков и слов различной слоговой структуры, сформированность фонематического слуха, наличие специфических затруднений на письме и при чтении. Показатели речевого развития, выявленные в начало года, и последующие изменения в процессе коррекционного обучения у каждого ученика отмечаются в речевых картах.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Основания комплектования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Психолого-педагогическая классификация (Р.Е. Левина)</a:t>
            </a:r>
          </a:p>
          <a:p>
            <a:pPr>
              <a:buNone/>
            </a:pPr>
            <a:r>
              <a:rPr lang="ru-RU" dirty="0" smtClean="0"/>
              <a:t>Учитывается:</a:t>
            </a:r>
          </a:p>
          <a:p>
            <a:r>
              <a:rPr lang="ru-RU" dirty="0" smtClean="0"/>
              <a:t>Сохранный интеллект</a:t>
            </a:r>
          </a:p>
          <a:p>
            <a:r>
              <a:rPr lang="ru-RU" dirty="0" smtClean="0"/>
              <a:t>Сохранный слух</a:t>
            </a:r>
          </a:p>
          <a:p>
            <a:r>
              <a:rPr lang="ru-RU" dirty="0" smtClean="0"/>
              <a:t>Лингвистическая структура дефекта устной или письменной речи</a:t>
            </a:r>
          </a:p>
          <a:p>
            <a:pPr>
              <a:buNone/>
            </a:pPr>
            <a:r>
              <a:rPr lang="ru-RU" dirty="0" smtClean="0"/>
              <a:t>Организация может разработать один или несколько вариантов АООП НОО с учетом особых образовательных потребностей обучающихся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b="1" smtClean="0"/>
              <a:t>Целью </a:t>
            </a:r>
            <a:r>
              <a:rPr smtClean="0"/>
              <a:t>предметного курса «Развитие речи» является формирование и совершенствование у обучающихся с общим недоразвитием речи полноценных языковых средств и форм общения с учетом их взаимодействия и актуальных знаний об окружающем мире.</a:t>
            </a:r>
          </a:p>
          <a:p>
            <a:r>
              <a:rPr b="1" smtClean="0"/>
              <a:t>	Задачи:</a:t>
            </a:r>
            <a:endParaRPr smtClean="0"/>
          </a:p>
          <a:p>
            <a:r>
              <a:rPr smtClean="0"/>
              <a:t>- уточнить, расширить и активизировать словарный запас, т.е. формировать лексическую основу слова;</a:t>
            </a:r>
          </a:p>
          <a:p>
            <a:r>
              <a:rPr smtClean="0"/>
              <a:t>- практически усвоить основные закономерности грамматического строя речи;</a:t>
            </a:r>
          </a:p>
          <a:p>
            <a:r>
              <a:rPr smtClean="0"/>
              <a:t>- развивать связную речь (устную и письменную) на основе дифференцированного использования средств языка (лексических, грамматических, фонетических) в соответствии с условиями общения;</a:t>
            </a:r>
          </a:p>
          <a:p>
            <a:r>
              <a:rPr smtClean="0"/>
              <a:t>- углубить и обогатить знания об окружающем мире, о человеке, его месте в природе, обществе, истории;</a:t>
            </a:r>
          </a:p>
          <a:p>
            <a:r>
              <a:rPr smtClean="0"/>
              <a:t>- формировать речевую мотивацию и коммуникативно-речевую активность школьников, потребность участвовать в творческой деятельности в природе и обществе;</a:t>
            </a:r>
          </a:p>
          <a:p>
            <a:r>
              <a:rPr smtClean="0"/>
              <a:t>- развивать умения и навыки наблюдать, анализировать и обобщать, характеризовать объекты окружающего мира, рассуждать, решать творческие коммуникативно-речевые задачи;</a:t>
            </a:r>
          </a:p>
          <a:p>
            <a:r>
              <a:rPr smtClean="0"/>
              <a:t>- формировать умение сотрудничать в выработке и реализации общей коммуникативной цели, активизировать речевую практику в процессе организации речевого взаимодействия со взрослым и сверстниками (обеспечение обратной связи);</a:t>
            </a:r>
          </a:p>
          <a:p>
            <a:r>
              <a:rPr smtClean="0"/>
              <a:t>- воспитать позитивное эмоционально-ценностное отношение к окружающему миру и родной речи, стремление развивать экологическую и духовно-нравственную культуру.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z="3200"/>
              <a:t>В процессе формирования произношения учитываются следующие дидактические принципы:</a:t>
            </a:r>
            <a:br>
              <a:rPr sz="320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smtClean="0"/>
              <a:t>1.        обучение нормативному произношению всех звуков русского языка на основе учета речевого развития учащихся, типичных и индивидуальных особенностей речи детей с разными формами речевых расстройств;</a:t>
            </a:r>
          </a:p>
          <a:p>
            <a:r>
              <a:rPr smtClean="0"/>
              <a:t>2.        реализация задач формирования у учащихся речевого общения и активной речевой практики на основе установления взаимосвязи между фонетическими, лексическими и грамматическими компонентами языка;</a:t>
            </a:r>
          </a:p>
          <a:p>
            <a:r>
              <a:rPr smtClean="0"/>
              <a:t>3.        создание оптимального соотношения между осознанным усвоением речи и степенью автоматизированности речевой деятельности;</a:t>
            </a:r>
          </a:p>
          <a:p>
            <a:r>
              <a:rPr smtClean="0"/>
              <a:t>4.        обучение на основе формирования практических языковых обобщений;</a:t>
            </a:r>
          </a:p>
          <a:p>
            <a:r>
              <a:rPr smtClean="0"/>
              <a:t>5.        этапность и концентричность в подаче учебного материала;</a:t>
            </a:r>
          </a:p>
          <a:p>
            <a:r>
              <a:rPr smtClean="0"/>
              <a:t>6.  учет онтогенетической последовательности становления звуковой стороны речи у детей.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z="3200"/>
              <a:t>Методическая основа обучения произношению включает:</a:t>
            </a:r>
            <a:br>
              <a:rPr sz="320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smtClean="0"/>
              <a:t>построение обучения произношению с учетом частотности звуков и обозначающих их букв, а также с учетом вероятности возникновения фонологических ошибок на письме и при чтении. Поэтому звуки, наиболее часто смешиваемые и заменяемее учениками изучаются не подряд, а с некоторыми промежутками. Кроме того, обязательным условием успешного формирования звуковой стороны речи является включение специальных уроков по дифференциации оппозиционных фонем;</a:t>
            </a:r>
          </a:p>
          <a:p>
            <a:pPr lvl="0"/>
            <a:r>
              <a:rPr smtClean="0"/>
              <a:t>обязательное усвоение детьми слогов типа СГ (условно называемых в методической литературе слияниями) как единицы чтения, что позволяет формировать метапредметные навыки опережающим темпом;</a:t>
            </a:r>
          </a:p>
          <a:p>
            <a:pPr lvl="0"/>
            <a:r>
              <a:rPr smtClean="0"/>
              <a:t>применение оригинальных схем-моделей разнотипных слогов, слов и предложений, помогающих детям в усвоении реально существующих в языке соотношений между звуковой и графической формами слов и формирующими навык моделирования и конструирования языковых явлений. Использование графических схем на основе абстрагирования от языковой оболочки направлен на формирование таких процессов, как обощение, классификация, сравнение и проч. языковых явлений;</a:t>
            </a:r>
          </a:p>
          <a:p>
            <a:pPr lvl="0"/>
            <a:r>
              <a:rPr smtClean="0"/>
              <a:t>использование цветовых сигналов и графических знаков при обозначении звуков, слов и предложений, а также символических обозначений разных типов заданий и упражнений позволяет формировать метаязыковые навыки у детей как одно из условий развития словесно-логического мышления;</a:t>
            </a:r>
          </a:p>
          <a:p>
            <a:pPr lvl="0"/>
            <a:r>
              <a:rPr smtClean="0"/>
              <a:t>изучение главных характеристик, свойств и дифференциальных признаков звуков русского языка, как базы для практического усвоения звукового строя речи учащимся с ТНР;</a:t>
            </a:r>
          </a:p>
          <a:p>
            <a:pPr lvl="0"/>
            <a:r>
              <a:rPr smtClean="0"/>
              <a:t>формирование у детей ведущих видов устной речевой деятельности — говорения и слушания, на основе которых строится процесс обучения. (Навыки чтения и письма формируются в большей степени на уроках обучения грамоте.)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Н</a:t>
            </a:r>
            <a:r>
              <a:rPr sz="3200" i="1" smtClean="0"/>
              <a:t>аправления л</a:t>
            </a:r>
            <a:r>
              <a:rPr sz="3200" smtClean="0"/>
              <a:t>огоритмической работы :</a:t>
            </a:r>
            <a:r>
              <a:rPr sz="3200"/>
              <a:t/>
            </a:r>
            <a:br>
              <a:rPr sz="320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i="1" smtClean="0"/>
              <a:t>развитие,  воспитание  и  коррекция  неречевых процессов</a:t>
            </a:r>
            <a:r>
              <a:rPr smtClean="0"/>
              <a:t>(развитие слухового восприятия,развитие внимания и памяти, регуляция мышечного тонуса, развитие движений,  развитие чувства музыкального размера (метра), темпа, ритма музыки и движений);</a:t>
            </a:r>
          </a:p>
          <a:p>
            <a:pPr lvl="0"/>
            <a:r>
              <a:rPr i="1" smtClean="0"/>
              <a:t>развитие речи и коррекция речевых нарушений</a:t>
            </a:r>
            <a:r>
              <a:rPr smtClean="0"/>
              <a:t> (развитие дыхания и голоса, фонематического восприятия, темпа и ритма речи, просодической стороны  речи).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smtClean="0"/>
          </a:p>
          <a:p>
            <a:endParaRPr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785926"/>
            <a:ext cx="24288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Окружающий мир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214686"/>
            <a:ext cx="235745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речи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929198"/>
            <a:ext cx="807249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Индивидуальные занятия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1714488"/>
            <a:ext cx="250033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Обучение грамоте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86182" y="3071810"/>
            <a:ext cx="250033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Произношение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786578" y="2357430"/>
            <a:ext cx="192879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Логоритмика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1928794" y="2643182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143108" y="4214818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1428728" y="2643182"/>
            <a:ext cx="428628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1500166" y="4214818"/>
            <a:ext cx="484632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429256" y="2714620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357818" y="4214818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4714876" y="2643182"/>
            <a:ext cx="428628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29520" y="3643314"/>
            <a:ext cx="57150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4786314" y="4143380"/>
            <a:ext cx="571504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3143240" y="3429000"/>
            <a:ext cx="64294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>
            <a:off x="6286512" y="3429000"/>
            <a:ext cx="500066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Специфика обучения грамоте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 err="1" smtClean="0"/>
              <a:t>Наличие</a:t>
            </a:r>
            <a:r>
              <a:rPr dirty="0" smtClean="0"/>
              <a:t> </a:t>
            </a:r>
            <a:r>
              <a:rPr dirty="0" err="1" smtClean="0"/>
              <a:t>добукварного</a:t>
            </a:r>
            <a:r>
              <a:rPr dirty="0" smtClean="0"/>
              <a:t> </a:t>
            </a:r>
            <a:r>
              <a:rPr dirty="0" err="1" smtClean="0"/>
              <a:t>периода</a:t>
            </a:r>
            <a:r>
              <a:rPr dirty="0" smtClean="0"/>
              <a:t> (</a:t>
            </a:r>
            <a:r>
              <a:rPr dirty="0" err="1" smtClean="0"/>
              <a:t>целенаправленное</a:t>
            </a:r>
            <a:r>
              <a:rPr dirty="0" smtClean="0"/>
              <a:t> </a:t>
            </a:r>
            <a:r>
              <a:rPr dirty="0" err="1" smtClean="0"/>
              <a:t>поэтапное</a:t>
            </a:r>
            <a:r>
              <a:rPr dirty="0" smtClean="0"/>
              <a:t> </a:t>
            </a:r>
            <a:r>
              <a:rPr dirty="0" err="1" smtClean="0"/>
              <a:t>формирование</a:t>
            </a:r>
            <a:r>
              <a:rPr dirty="0" smtClean="0"/>
              <a:t> </a:t>
            </a:r>
            <a:r>
              <a:rPr dirty="0" err="1" smtClean="0"/>
              <a:t>навыка</a:t>
            </a:r>
            <a:r>
              <a:rPr dirty="0" smtClean="0"/>
              <a:t> </a:t>
            </a:r>
            <a:r>
              <a:rPr dirty="0" err="1" smtClean="0"/>
              <a:t>звукового</a:t>
            </a:r>
            <a:r>
              <a:rPr dirty="0" smtClean="0"/>
              <a:t> </a:t>
            </a:r>
            <a:r>
              <a:rPr dirty="0" err="1" smtClean="0"/>
              <a:t>анализа</a:t>
            </a:r>
            <a:r>
              <a:rPr dirty="0" smtClean="0"/>
              <a:t>) </a:t>
            </a:r>
          </a:p>
          <a:p>
            <a:r>
              <a:rPr dirty="0" err="1" smtClean="0"/>
              <a:t>Иной</a:t>
            </a:r>
            <a:r>
              <a:rPr dirty="0" smtClean="0"/>
              <a:t> </a:t>
            </a:r>
            <a:r>
              <a:rPr dirty="0" err="1" smtClean="0"/>
              <a:t>порядок</a:t>
            </a:r>
            <a:r>
              <a:rPr dirty="0" smtClean="0"/>
              <a:t> </a:t>
            </a:r>
            <a:r>
              <a:rPr dirty="0" err="1" smtClean="0"/>
              <a:t>прохождения</a:t>
            </a:r>
            <a:r>
              <a:rPr dirty="0" smtClean="0"/>
              <a:t> </a:t>
            </a:r>
            <a:r>
              <a:rPr dirty="0" err="1" smtClean="0"/>
              <a:t>букв</a:t>
            </a:r>
            <a:r>
              <a:rPr dirty="0" smtClean="0"/>
              <a:t> (</a:t>
            </a:r>
            <a:r>
              <a:rPr dirty="0" err="1" smtClean="0"/>
              <a:t>коррелируется</a:t>
            </a:r>
            <a:r>
              <a:rPr dirty="0" smtClean="0"/>
              <a:t> с </a:t>
            </a:r>
            <a:r>
              <a:rPr dirty="0" err="1" smtClean="0"/>
              <a:t>уроками</a:t>
            </a:r>
            <a:r>
              <a:rPr dirty="0" smtClean="0"/>
              <a:t> </a:t>
            </a:r>
            <a:r>
              <a:rPr dirty="0" err="1" smtClean="0"/>
              <a:t>произношения</a:t>
            </a:r>
            <a:r>
              <a:rPr dirty="0" smtClean="0"/>
              <a:t> и </a:t>
            </a:r>
            <a:r>
              <a:rPr dirty="0" err="1" smtClean="0"/>
              <a:t>индивидуальными</a:t>
            </a:r>
            <a:r>
              <a:rPr dirty="0" smtClean="0"/>
              <a:t> </a:t>
            </a:r>
            <a:r>
              <a:rPr dirty="0" err="1" smtClean="0"/>
              <a:t>занятиями</a:t>
            </a:r>
            <a:r>
              <a:rPr dirty="0" smtClean="0"/>
              <a:t>).</a:t>
            </a:r>
          </a:p>
          <a:p>
            <a:r>
              <a:rPr dirty="0" err="1" smtClean="0"/>
              <a:t>Наличие</a:t>
            </a:r>
            <a:r>
              <a:rPr dirty="0" smtClean="0"/>
              <a:t> </a:t>
            </a:r>
            <a:r>
              <a:rPr dirty="0" err="1" smtClean="0"/>
              <a:t>уроков</a:t>
            </a:r>
            <a:r>
              <a:rPr dirty="0" smtClean="0"/>
              <a:t> </a:t>
            </a:r>
            <a:r>
              <a:rPr dirty="0" err="1" smtClean="0"/>
              <a:t>дифференциации</a:t>
            </a:r>
            <a:r>
              <a:rPr dirty="0" smtClean="0"/>
              <a:t> </a:t>
            </a:r>
            <a:r>
              <a:rPr dirty="0" err="1" smtClean="0"/>
              <a:t>букв</a:t>
            </a:r>
            <a:r>
              <a:rPr dirty="0" smtClean="0"/>
              <a:t> (</a:t>
            </a:r>
            <a:r>
              <a:rPr dirty="0" err="1" smtClean="0"/>
              <a:t>предупреждение</a:t>
            </a:r>
            <a:r>
              <a:rPr dirty="0" smtClean="0"/>
              <a:t> </a:t>
            </a:r>
            <a:r>
              <a:rPr dirty="0" err="1" smtClean="0"/>
              <a:t>дисграфии</a:t>
            </a:r>
            <a:r>
              <a:rPr dirty="0" smtClean="0"/>
              <a:t>, </a:t>
            </a:r>
            <a:r>
              <a:rPr dirty="0" err="1" smtClean="0"/>
              <a:t>дислексии</a:t>
            </a:r>
            <a:r>
              <a:rPr dirty="0" smtClean="0"/>
              <a:t>).</a:t>
            </a:r>
          </a:p>
          <a:p>
            <a:r>
              <a:rPr dirty="0" err="1" smtClean="0"/>
              <a:t>Индивидуализация</a:t>
            </a:r>
            <a:r>
              <a:rPr dirty="0" smtClean="0"/>
              <a:t> </a:t>
            </a:r>
            <a:r>
              <a:rPr dirty="0" err="1" smtClean="0"/>
              <a:t>темпа</a:t>
            </a:r>
            <a:r>
              <a:rPr dirty="0" smtClean="0"/>
              <a:t> </a:t>
            </a:r>
            <a:r>
              <a:rPr dirty="0" err="1" smtClean="0"/>
              <a:t>обучения</a:t>
            </a:r>
            <a:r>
              <a:rPr dirty="0" smtClean="0"/>
              <a:t>.</a:t>
            </a:r>
          </a:p>
          <a:p>
            <a:r>
              <a:rPr dirty="0" err="1" smtClean="0"/>
              <a:t>Взаимосвязь</a:t>
            </a:r>
            <a:r>
              <a:rPr dirty="0" smtClean="0"/>
              <a:t> с </a:t>
            </a:r>
            <a:r>
              <a:rPr dirty="0" err="1" smtClean="0"/>
              <a:t>материалом</a:t>
            </a:r>
            <a:r>
              <a:rPr dirty="0" smtClean="0"/>
              <a:t> </a:t>
            </a:r>
            <a:r>
              <a:rPr dirty="0" err="1" smtClean="0"/>
              <a:t>уроков</a:t>
            </a:r>
            <a:r>
              <a:rPr dirty="0" smtClean="0"/>
              <a:t> </a:t>
            </a:r>
            <a:r>
              <a:rPr dirty="0" err="1" smtClean="0"/>
              <a:t>коррекционного</a:t>
            </a:r>
            <a:r>
              <a:rPr dirty="0" smtClean="0"/>
              <a:t> </a:t>
            </a:r>
            <a:r>
              <a:rPr dirty="0" err="1" smtClean="0"/>
              <a:t>цикла</a:t>
            </a:r>
            <a:r>
              <a:rPr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gribovaoe21@mail.ru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71678"/>
            <a:ext cx="757242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Спасибо за внимание</a:t>
            </a:r>
            <a:endParaRPr lang="ru-RU" sz="6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28495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Определение варианта основной образовательной программы для обучающихся с ОВЗ осуществляется на основе рекомендаций ПМПК, сформулированных по результатам его комплексного обследования, в порядке, установленном законодательством Российской Федерации. АООП НОО для обучающихся с ОВЗ, имеющих инвалидность, дополняется индивидуальной программой реабилитации (далее — ИПР) инвалида в части создания специальных условий получения образования.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038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2819400"/>
          <a:ext cx="8305800" cy="372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805"/>
                <a:gridCol w="6436995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Вариант стандарта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Уровень образования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ru-RU" dirty="0" smtClean="0"/>
                        <a:t>I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цензовое образование (содержание и сроки совпадают с образованием здоровых сверстников) 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II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вариант цензовое образование (пролонгированные сроки, введение в содержание образования специальных учебных предметов 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III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нецензовое образование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67447">
                <a:tc>
                  <a:txBody>
                    <a:bodyPr/>
                    <a:lstStyle/>
                    <a:p>
                      <a:r>
                        <a:rPr lang="ru-RU" dirty="0" smtClean="0"/>
                        <a:t>IV вариант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индивидуальный уровень образования СИПР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Условие реализации АООП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Обязательное условие реализации АООП НОО для обучающихся с ТНР (вариант 5.1) – логопедическое сопровождение обучающихся, согласованная работа учителя-логопеда с учителем начальных классов с учетом особых образовательных потребностей обучающихся.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Суть адаптации программы (АООП 5.1)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Введение четко ориентированных коррекционных мероприятий и требований к результатам освоения программы коррекционной работы.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8259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2. Требования к структуре АООП НОО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1"/>
          <a:ext cx="8515352" cy="5818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676"/>
                <a:gridCol w="4257676"/>
              </a:tblGrid>
              <a:tr h="4269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 5.1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5.2</a:t>
                      </a:r>
                      <a:endParaRPr lang="ru-RU" dirty="0"/>
                    </a:p>
                  </a:txBody>
                  <a:tcPr/>
                </a:tc>
              </a:tr>
              <a:tr h="19389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Образование</a:t>
                      </a:r>
                      <a:r>
                        <a:rPr lang="ru-RU" sz="1600" baseline="0" dirty="0" smtClean="0"/>
                        <a:t> ПОЛНОСТЬЮ соответствует по итоговым достижениям к моменту завершения обучения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Образование соответствует по конечным достижениям .</a:t>
                      </a:r>
                    </a:p>
                    <a:p>
                      <a:r>
                        <a:rPr lang="ru-RU" sz="1600" dirty="0" smtClean="0"/>
                        <a:t>Дети с </a:t>
                      </a:r>
                      <a:r>
                        <a:rPr lang="en-US" sz="1600" dirty="0" smtClean="0"/>
                        <a:t>I </a:t>
                      </a:r>
                      <a:r>
                        <a:rPr lang="ru-RU" sz="1600" dirty="0" smtClean="0"/>
                        <a:t>уровнем ОНР могут обучаться по индивидуальным планам (основание – заключение консилиума), уровень образования определяется индивидуальными возможностями</a:t>
                      </a:r>
                      <a:endParaRPr lang="ru-RU" sz="1600" dirty="0"/>
                    </a:p>
                  </a:txBody>
                  <a:tcPr/>
                </a:tc>
              </a:tr>
              <a:tr h="24677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обучения – 4 года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обучения :</a:t>
                      </a:r>
                    </a:p>
                    <a:p>
                      <a:r>
                        <a:rPr lang="en-US" sz="1600" dirty="0" smtClean="0"/>
                        <a:t>I</a:t>
                      </a:r>
                      <a:r>
                        <a:rPr lang="ru-RU" sz="1600" dirty="0" smtClean="0"/>
                        <a:t> отделение – вариативное  4-5 лет,</a:t>
                      </a:r>
                      <a:r>
                        <a:rPr lang="ru-RU" sz="1600" baseline="0" dirty="0" smtClean="0"/>
                        <a:t> м.б. дополнительный класс (включено в 5 летний срок обучения.</a:t>
                      </a:r>
                    </a:p>
                    <a:p>
                      <a:r>
                        <a:rPr lang="ru-RU" sz="1600" baseline="0" dirty="0" smtClean="0"/>
                        <a:t>Дополнительный класс для детей, не готовых к освоению программы 1 класса. Вы бор делается образовательной организацией.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II</a:t>
                      </a:r>
                      <a:r>
                        <a:rPr lang="ru-RU" sz="1600" dirty="0" smtClean="0"/>
                        <a:t> отделение – 4 года. </a:t>
                      </a:r>
                      <a:endParaRPr lang="ru-RU" sz="1600" dirty="0"/>
                    </a:p>
                  </a:txBody>
                  <a:tcPr/>
                </a:tc>
              </a:tr>
              <a:tr h="88135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среде сверстников с нормальным речевым развитием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среде сверстников с речевыми нарушениями (в том числе отдельных классах)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Контингент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558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988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Вариант 5.1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Вариант 5.2</a:t>
                      </a:r>
                      <a:endParaRPr lang="ru-RU" sz="2800" dirty="0"/>
                    </a:p>
                  </a:txBody>
                  <a:tcPr/>
                </a:tc>
              </a:tr>
              <a:tr h="9097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Фонетическое недоразвитие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Общее недоразвитие речи (</a:t>
                      </a:r>
                      <a:r>
                        <a:rPr lang="en-US" sz="2400" dirty="0" smtClean="0"/>
                        <a:t>II – III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уровней)</a:t>
                      </a:r>
                      <a:endParaRPr lang="ru-RU" sz="2400" dirty="0"/>
                    </a:p>
                  </a:txBody>
                  <a:tcPr/>
                </a:tc>
              </a:tr>
              <a:tr h="132057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Фонетико-фонематическое</a:t>
                      </a:r>
                      <a:r>
                        <a:rPr lang="ru-RU" sz="2400" baseline="0" dirty="0" smtClean="0"/>
                        <a:t> недоразвитие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Нарушения чтения и письма</a:t>
                      </a:r>
                      <a:endParaRPr lang="ru-RU" sz="2400" dirty="0"/>
                    </a:p>
                  </a:txBody>
                  <a:tcPr/>
                </a:tc>
              </a:tr>
              <a:tr h="9097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Общее недоразвитие речи (</a:t>
                      </a:r>
                      <a:r>
                        <a:rPr lang="en-US" sz="2400" dirty="0" smtClean="0"/>
                        <a:t>III-IV</a:t>
                      </a:r>
                      <a:r>
                        <a:rPr lang="ru-RU" sz="2400" dirty="0" smtClean="0"/>
                        <a:t> уровней)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Тяжелая степень выраженности заикания.</a:t>
                      </a:r>
                      <a:endParaRPr lang="ru-RU" sz="2400" dirty="0"/>
                    </a:p>
                  </a:txBody>
                  <a:tcPr/>
                </a:tc>
              </a:tr>
              <a:tr h="9097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Нарушения чтения и письма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Дети с </a:t>
                      </a:r>
                      <a:r>
                        <a:rPr lang="en-US" sz="2400" dirty="0" smtClean="0"/>
                        <a:t>I</a:t>
                      </a:r>
                      <a:r>
                        <a:rPr lang="ru-RU" sz="2400" dirty="0" smtClean="0"/>
                        <a:t> уровнем ОНР </a:t>
                      </a:r>
                      <a:endParaRPr lang="ru-RU" sz="2400" dirty="0"/>
                    </a:p>
                  </a:txBody>
                  <a:tcPr/>
                </a:tc>
              </a:tr>
              <a:tr h="4988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Нет заикания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498885">
                <a:tc gridSpan="2"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Нет </a:t>
                      </a:r>
                      <a:r>
                        <a:rPr lang="ru-RU" sz="2800" b="1" dirty="0" err="1" smtClean="0">
                          <a:solidFill>
                            <a:srgbClr val="FF0000"/>
                          </a:solidFill>
                        </a:rPr>
                        <a:t>дисграфии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 и </a:t>
                      </a:r>
                      <a:r>
                        <a:rPr lang="ru-RU" sz="2800" b="1" dirty="0" err="1" smtClean="0">
                          <a:solidFill>
                            <a:srgbClr val="FF0000"/>
                          </a:solidFill>
                        </a:rPr>
                        <a:t>дислексии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области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Вариант 5.1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Вариант 5.2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Соответствуют ФГОС НОО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Соответствует</a:t>
                      </a:r>
                      <a:r>
                        <a:rPr lang="ru-RU" sz="2000" baseline="0" dirty="0" smtClean="0"/>
                        <a:t> ФГОС НОО</a:t>
                      </a:r>
                    </a:p>
                    <a:p>
                      <a:r>
                        <a:rPr lang="ru-RU" sz="2000" baseline="0" dirty="0" smtClean="0"/>
                        <a:t>НО</a:t>
                      </a:r>
                    </a:p>
                    <a:p>
                      <a:r>
                        <a:rPr lang="ru-RU" sz="2000" dirty="0" smtClean="0"/>
                        <a:t>В </a:t>
                      </a:r>
                      <a:r>
                        <a:rPr lang="en-US" sz="2000" dirty="0" smtClean="0"/>
                        <a:t>I</a:t>
                      </a:r>
                      <a:r>
                        <a:rPr lang="ru-RU" sz="2000" dirty="0" smtClean="0"/>
                        <a:t> отделении нет в обязательной части учебного предмета «Иностранный язык»</a:t>
                      </a:r>
                    </a:p>
                    <a:p>
                      <a:r>
                        <a:rPr lang="ru-RU" sz="2000" dirty="0" smtClean="0"/>
                        <a:t>Выделяются дополнительные задачи реализации,</a:t>
                      </a:r>
                      <a:r>
                        <a:rPr lang="ru-RU" sz="2000" baseline="0" dirty="0" smtClean="0"/>
                        <a:t> направленные на восполнение пробелов в речевом и психомоторном развитии детей.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Коррекционно-развивающая область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6304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Вариант 5.1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Вариант 5.2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Является обязательной часть внеурочной деятельности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Является обязательной часть внеурочной деятельности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Содержание определяется индивидуально с учетом образовательных потребностей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Обязательные коррекционные курсы: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Произношение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Логопедическая ритмика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Развитие речи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Индивидуальная и (или) подгрупповая логопедическая работа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548DD4"/>
      </a:accent2>
      <a:accent3>
        <a:srgbClr val="632423"/>
      </a:accent3>
      <a:accent4>
        <a:srgbClr val="953734"/>
      </a:accent4>
      <a:accent5>
        <a:srgbClr val="4BACC6"/>
      </a:accent5>
      <a:accent6>
        <a:srgbClr val="E36C09"/>
      </a:accent6>
      <a:hlink>
        <a:srgbClr val="002060"/>
      </a:hlink>
      <a:folHlink>
        <a:srgbClr val="6565F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619</TotalTime>
  <Words>2100</Words>
  <Application>Microsoft Office PowerPoint</Application>
  <PresentationFormat>Экран (4:3)</PresentationFormat>
  <Paragraphs>214</Paragraphs>
  <Slides>26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Тема1</vt:lpstr>
      <vt:lpstr>Проектирование адаптированной общеобразовательной программы для детей с ТНР в условиях реализации ФГОС НОО для детей с ОВЗ (вариант 5.1, 5.2) </vt:lpstr>
      <vt:lpstr>Основания комплектования</vt:lpstr>
      <vt:lpstr>Определение варианта основной образовательной программы для обучающихся с ОВЗ осуществляется на основе рекомендаций ПМПК, сформулированных по результатам его комплексного обследования, в порядке, установленном законодательством Российской Федерации. АООП НОО для обучающихся с ОВЗ, имеющих инвалидность, дополняется индивидуальной программой реабилитации (далее — ИПР) инвалида в части создания специальных условий получения образования.</vt:lpstr>
      <vt:lpstr>Условие реализации АООП </vt:lpstr>
      <vt:lpstr>Суть адаптации программы (АООП 5.1)</vt:lpstr>
      <vt:lpstr>2. Требования к структуре АООП НОО</vt:lpstr>
      <vt:lpstr>Контингент</vt:lpstr>
      <vt:lpstr>Предметные области</vt:lpstr>
      <vt:lpstr>Коррекционно-развивающая область</vt:lpstr>
      <vt:lpstr>Программа формирования универсальных учебных действий</vt:lpstr>
      <vt:lpstr>Программа коррекционной работы (направления)</vt:lpstr>
      <vt:lpstr>Система оценки</vt:lpstr>
      <vt:lpstr>Требования к условиям реализации</vt:lpstr>
      <vt:lpstr>Требования к результатам освоения АООП НОО</vt:lpstr>
      <vt:lpstr>Схема-план коррекционного обучения детей с ОНР (ФФН). </vt:lpstr>
      <vt:lpstr>Слайд 16</vt:lpstr>
      <vt:lpstr>Субъекты деятельности логопеда</vt:lpstr>
      <vt:lpstr>Примерные АООП НОО для детей с ТНР (вариант 5.2.)</vt:lpstr>
      <vt:lpstr>Коррекционная направленность обучения</vt:lpstr>
      <vt:lpstr>Развитие речи</vt:lpstr>
      <vt:lpstr>В процессе формирования произношения учитываются следующие дидактические принципы: </vt:lpstr>
      <vt:lpstr>Методическая основа обучения произношению включает: </vt:lpstr>
      <vt:lpstr>Направления логоритмической работы : </vt:lpstr>
      <vt:lpstr>Слайд 24</vt:lpstr>
      <vt:lpstr>Специфика обучения грамоте</vt:lpstr>
      <vt:lpstr>gribovaoe21@mail.ru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для детей с ТНР</dc:title>
  <dc:creator>Valued Acer Customer</dc:creator>
  <cp:lastModifiedBy>admin</cp:lastModifiedBy>
  <cp:revision>54</cp:revision>
  <dcterms:created xsi:type="dcterms:W3CDTF">2015-06-21T11:02:20Z</dcterms:created>
  <dcterms:modified xsi:type="dcterms:W3CDTF">2016-12-24T12:08:51Z</dcterms:modified>
</cp:coreProperties>
</file>