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11.08.2016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Работа с родителями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04974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Несколько практических советов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Беседа  должна строиться на доступном для понимания родителей уровне; 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Беседа должна быть построена с учетом родительского чувства любви к ребенку; 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Беседа должна быть построена в конструктивном направлении:  надо отвечать на вопрос «Что делать», а не «Кто виноват»;  </a:t>
            </a:r>
            <a:endParaRPr lang="ru-RU" dirty="0" smtClean="0"/>
          </a:p>
          <a:p>
            <a:pPr>
              <a:lnSpc>
                <a:spcPct val="80000"/>
              </a:lnSpc>
            </a:pPr>
            <a:r>
              <a:rPr lang="ru-RU" dirty="0" smtClean="0"/>
              <a:t>В процессе беседы устанавливается совместная ответственность за результативность обучения;</a:t>
            </a:r>
            <a:endParaRPr lang="ru-RU" dirty="0" smtClean="0"/>
          </a:p>
          <a:p>
            <a:pPr>
              <a:lnSpc>
                <a:spcPct val="80000"/>
              </a:lnSpc>
            </a:pPr>
            <a:r>
              <a:rPr lang="ru-RU" dirty="0" smtClean="0"/>
              <a:t>Педагог должен </a:t>
            </a:r>
            <a:r>
              <a:rPr lang="ru-RU" dirty="0" smtClean="0"/>
              <a:t>деликатно сообщить родителям всю информацию, которая была получена в процессе </a:t>
            </a:r>
            <a:r>
              <a:rPr lang="ru-RU" dirty="0" smtClean="0"/>
              <a:t>обучения, </a:t>
            </a:r>
            <a:r>
              <a:rPr lang="ru-RU" dirty="0" smtClean="0"/>
              <a:t>какой бы неожиданной и неприятной для родителей она бы ни была, подкрепляя свои слова примерами из обследования;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Необходимо попросить родителей записать те неотложные действия и мероприятия, которые они должны осуществить в ближайшее время;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Вопрос о дальнейшем обучении ребенка, выяснение формы организации коррекционной помощи решается совместно с родителями;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В заключение беседы решается вопрос о необходимости повторных </a:t>
            </a:r>
            <a:r>
              <a:rPr lang="ru-RU" dirty="0" smtClean="0"/>
              <a:t>встреч </a:t>
            </a:r>
            <a:r>
              <a:rPr lang="ru-RU" dirty="0" smtClean="0"/>
              <a:t>и их периодичности. 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31181" y="2967335"/>
            <a:ext cx="66816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Спасибо за внимание</a:t>
            </a:r>
            <a:endParaRPr lang="ru-RU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Направления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Работа с родителями детей с нормативным развитием</a:t>
            </a:r>
          </a:p>
          <a:p>
            <a:r>
              <a:rPr lang="ru-RU" dirty="0" smtClean="0"/>
              <a:t>Работа с родителями детей с ОВЗ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8694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Отношение родителей нормативно развивающихся детей к детям с ОВЗ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b="1" dirty="0"/>
              <a:t>Выявляя чувства, которые испытывают родители, воспитывающие нормально развивающихся детей по отношению к детям с ОВЗ, </a:t>
            </a:r>
            <a:r>
              <a:rPr lang="ru-RU" b="1" dirty="0" smtClean="0"/>
              <a:t>мы были получены </a:t>
            </a:r>
            <a:r>
              <a:rPr lang="ru-RU" b="1" dirty="0"/>
              <a:t>следующие результаты: </a:t>
            </a:r>
          </a:p>
          <a:p>
            <a:r>
              <a:rPr lang="ru-RU" b="1" dirty="0" smtClean="0"/>
              <a:t>чувство </a:t>
            </a:r>
            <a:r>
              <a:rPr lang="ru-RU" b="1" dirty="0"/>
              <a:t>любопытства испытывает 18 % опрошенных, 31 % – не отмечают данного чувства, 51 % – воздержались. </a:t>
            </a:r>
          </a:p>
          <a:p>
            <a:r>
              <a:rPr lang="ru-RU" b="1" dirty="0" smtClean="0"/>
              <a:t>сострадание </a:t>
            </a:r>
            <a:r>
              <a:rPr lang="ru-RU" b="1" dirty="0"/>
              <a:t>отмечают 54,6 % опрошенных, 7,3 % отрицают у себя данное качество, 38,1 % – воздержались от ответа на данный вопрос. </a:t>
            </a:r>
            <a:endParaRPr lang="ru-RU" b="1" dirty="0" smtClean="0"/>
          </a:p>
          <a:p>
            <a:r>
              <a:rPr lang="ru-RU" b="1" dirty="0" smtClean="0"/>
              <a:t>сочувствие </a:t>
            </a:r>
            <a:r>
              <a:rPr lang="ru-RU" b="1" dirty="0"/>
              <a:t>продемонстрировало 68,2 % опрошенных, 5,8 % не испытывают данного чувства, 26 % воздержались от ответа на данный вопрос. </a:t>
            </a:r>
            <a:endParaRPr lang="ru-RU" b="1" dirty="0" smtClean="0"/>
          </a:p>
          <a:p>
            <a:r>
              <a:rPr lang="ru-RU" b="1" dirty="0" smtClean="0"/>
              <a:t>жалость </a:t>
            </a:r>
            <a:r>
              <a:rPr lang="ru-RU" b="1" dirty="0"/>
              <a:t>испытывают 60,8 % респондентов, 5,5 % такого чувства не испытывают, 33,7 % воздержались от ответа на вопрос. </a:t>
            </a:r>
            <a:endParaRPr lang="ru-RU" b="1" dirty="0" smtClean="0"/>
          </a:p>
          <a:p>
            <a:r>
              <a:rPr lang="ru-RU" b="1" dirty="0" smtClean="0"/>
              <a:t>дискомфорт </a:t>
            </a:r>
            <a:r>
              <a:rPr lang="ru-RU" b="1" dirty="0"/>
              <a:t>отмечается у 17 % родителей, 29 % не испытывают дискомфорта в общении с детьми, имеющими ОВЗ, большая часть – 54 % воздержались от ответа на данный вопрос. </a:t>
            </a:r>
            <a:endParaRPr lang="ru-RU" b="1" dirty="0" smtClean="0"/>
          </a:p>
          <a:p>
            <a:r>
              <a:rPr lang="ru-RU" b="1" dirty="0" smtClean="0"/>
              <a:t>неприязнь </a:t>
            </a:r>
            <a:r>
              <a:rPr lang="ru-RU" b="1" dirty="0"/>
              <a:t>отмечена у 1 % респондентов, отсутствие данного чувства выразили 44,7 %, тогда как 54,3 % воздержались от ответа на данный вопрос. </a:t>
            </a:r>
            <a:endParaRPr lang="ru-RU" b="1" dirty="0" smtClean="0"/>
          </a:p>
          <a:p>
            <a:r>
              <a:rPr lang="ru-RU" b="1" dirty="0" smtClean="0"/>
              <a:t>брезгливость </a:t>
            </a:r>
            <a:r>
              <a:rPr lang="ru-RU" b="1" dirty="0"/>
              <a:t>испытывают 2,5 % опрошенных, 44,8 % отрицают наличие данного чувства, затруднились ответить 52,7 % опрошенных. Отвращение не испытывают 43,6 %, 1,5 % отмечают у себя наличие данного чувства, 52,7 % затруднились ответить на данный вопрос. </a:t>
            </a:r>
            <a:endParaRPr lang="ru-RU" b="1" dirty="0" smtClean="0"/>
          </a:p>
          <a:p>
            <a:r>
              <a:rPr lang="ru-RU" b="1" dirty="0" smtClean="0"/>
              <a:t>чувство </a:t>
            </a:r>
            <a:r>
              <a:rPr lang="ru-RU" b="1" dirty="0"/>
              <a:t>страха перед детьми с ОВЗ испытывают 14,7 % респондентов, 30 % не отмечают данного чувства и 55,3 % воздержались от ответа на поставленный вопрос.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40034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Стадии переживания матери ребенка с ОВЗ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отрицание, </a:t>
            </a:r>
            <a:endParaRPr lang="ru-RU" sz="4400" dirty="0" smtClean="0"/>
          </a:p>
          <a:p>
            <a:r>
              <a:rPr lang="ru-RU" sz="4400" dirty="0" smtClean="0"/>
              <a:t>торг</a:t>
            </a:r>
            <a:r>
              <a:rPr lang="ru-RU" sz="4400" dirty="0"/>
              <a:t>, </a:t>
            </a:r>
            <a:endParaRPr lang="ru-RU" sz="4400" dirty="0" smtClean="0"/>
          </a:p>
          <a:p>
            <a:r>
              <a:rPr lang="ru-RU" sz="4400" dirty="0" smtClean="0"/>
              <a:t>агрессия</a:t>
            </a:r>
            <a:r>
              <a:rPr lang="ru-RU" sz="4400" dirty="0"/>
              <a:t>, </a:t>
            </a:r>
            <a:endParaRPr lang="ru-RU" sz="4400" dirty="0" smtClean="0"/>
          </a:p>
          <a:p>
            <a:r>
              <a:rPr lang="ru-RU" sz="4400" dirty="0" smtClean="0"/>
              <a:t>депрессия</a:t>
            </a:r>
            <a:r>
              <a:rPr lang="ru-RU" sz="4400" dirty="0"/>
              <a:t>, </a:t>
            </a:r>
            <a:endParaRPr lang="ru-RU" sz="4400" dirty="0" smtClean="0"/>
          </a:p>
          <a:p>
            <a:r>
              <a:rPr lang="ru-RU" sz="4400" dirty="0" smtClean="0"/>
              <a:t>принятие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2395238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Типы </a:t>
            </a:r>
            <a:r>
              <a:rPr lang="ru-RU" dirty="0" smtClean="0"/>
              <a:t>реакций родителей на дефект ребенка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Принятие ребенка и его дефекта</a:t>
            </a:r>
          </a:p>
          <a:p>
            <a:r>
              <a:rPr lang="ru-RU" dirty="0" smtClean="0"/>
              <a:t>Реакция отрицания</a:t>
            </a:r>
          </a:p>
          <a:p>
            <a:r>
              <a:rPr lang="ru-RU" dirty="0" smtClean="0"/>
              <a:t>Реакция чрезмерной защиты, опеки</a:t>
            </a:r>
          </a:p>
          <a:p>
            <a:r>
              <a:rPr lang="ru-RU" dirty="0" smtClean="0"/>
              <a:t>Скрытое отречение, отвержение</a:t>
            </a:r>
          </a:p>
          <a:p>
            <a:r>
              <a:rPr lang="ru-RU" dirty="0" smtClean="0"/>
              <a:t>Открытое отречение.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42293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Пять </a:t>
            </a:r>
            <a:r>
              <a:rPr lang="ru-RU" sz="3200" dirty="0"/>
              <a:t>уровней вовлеченности родителей в образовательный процесс школы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 </a:t>
            </a:r>
            <a:r>
              <a:rPr lang="ru-RU" dirty="0"/>
              <a:t>1. Информированность. Школа информирует родителей о существующих про- граммах, а родители, в свою очередь, запрашивают информацию;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. Участие. Родители в ограниченной степени вовлечены в деятельность школы. Например, их приглашают в определенные моменты учебного и вне учебного процесса; </a:t>
            </a:r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/>
              <a:t>. Диалог и обмен мнениями. Родителей приглашают, чтобы они могли понять цели и потребности школы и класса; </a:t>
            </a:r>
            <a:endParaRPr lang="ru-RU" dirty="0" smtClean="0"/>
          </a:p>
          <a:p>
            <a:r>
              <a:rPr lang="ru-RU" dirty="0" smtClean="0"/>
              <a:t>4</a:t>
            </a:r>
            <a:r>
              <a:rPr lang="ru-RU" dirty="0"/>
              <a:t>. Участие в принятии решений. Спрашивают мнения родителей, когда необходимо принять решение, которое повлияет на их ребенка. Пример такого уровня вовлеченности – встреча для разработки индивидуального учебного плана; </a:t>
            </a:r>
            <a:endParaRPr lang="ru-RU" dirty="0" smtClean="0"/>
          </a:p>
          <a:p>
            <a:r>
              <a:rPr lang="ru-RU" dirty="0" smtClean="0"/>
              <a:t>5</a:t>
            </a:r>
            <a:r>
              <a:rPr lang="ru-RU" dirty="0"/>
              <a:t>. Полноправное участие в образовательном процессе. Это самый высокий уровень вовлеченности, когда родители принимают решения совместно со школой, они вовлечены как в планирование, так и в оценку школьной программы </a:t>
            </a:r>
          </a:p>
        </p:txBody>
      </p:sp>
    </p:spTree>
    <p:extLst>
      <p:ext uri="{BB962C8B-B14F-4D97-AF65-F5344CB8AC3E}">
        <p14:creationId xmlns:p14="http://schemas.microsoft.com/office/powerpoint/2010/main" xmlns="" val="758374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Базовые </a:t>
            </a:r>
            <a:r>
              <a:rPr lang="ru-RU" sz="3600" dirty="0"/>
              <a:t>принципы, лежащие в основе инклюзии,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/>
              <a:t>которые </a:t>
            </a:r>
            <a:r>
              <a:rPr lang="ru-RU" dirty="0"/>
              <a:t>необходимо донести в первую очередь до родителей нормальных детей: </a:t>
            </a:r>
            <a:endParaRPr lang="ru-RU" dirty="0" smtClean="0"/>
          </a:p>
          <a:p>
            <a:r>
              <a:rPr lang="ru-RU" dirty="0" smtClean="0"/>
              <a:t>ценность </a:t>
            </a:r>
            <a:r>
              <a:rPr lang="ru-RU" dirty="0"/>
              <a:t>человека не зависит от его способностей и достижений; </a:t>
            </a:r>
            <a:endParaRPr lang="ru-RU" dirty="0" smtClean="0"/>
          </a:p>
          <a:p>
            <a:r>
              <a:rPr lang="ru-RU" dirty="0" smtClean="0"/>
              <a:t>каждый </a:t>
            </a:r>
            <a:r>
              <a:rPr lang="ru-RU" dirty="0"/>
              <a:t>человек способен чувствовать и думать; </a:t>
            </a:r>
            <a:endParaRPr lang="ru-RU" dirty="0" smtClean="0"/>
          </a:p>
          <a:p>
            <a:r>
              <a:rPr lang="ru-RU" dirty="0" smtClean="0"/>
              <a:t>каждый </a:t>
            </a:r>
            <a:r>
              <a:rPr lang="ru-RU" dirty="0"/>
              <a:t>человек имеет право на общение и на то, чтобы быть услышанным; </a:t>
            </a:r>
            <a:endParaRPr lang="ru-RU" dirty="0" smtClean="0"/>
          </a:p>
          <a:p>
            <a:r>
              <a:rPr lang="ru-RU" dirty="0" smtClean="0"/>
              <a:t>все </a:t>
            </a:r>
            <a:r>
              <a:rPr lang="ru-RU" dirty="0"/>
              <a:t>люди нуждаются друг в друге; </a:t>
            </a:r>
            <a:endParaRPr lang="ru-RU" dirty="0" smtClean="0"/>
          </a:p>
          <a:p>
            <a:r>
              <a:rPr lang="ru-RU" dirty="0" smtClean="0"/>
              <a:t>подлинное </a:t>
            </a:r>
            <a:r>
              <a:rPr lang="ru-RU" dirty="0"/>
              <a:t>образование может осуществляться только в контексте реальных взаимоотношений; </a:t>
            </a:r>
            <a:endParaRPr lang="ru-RU" dirty="0" smtClean="0"/>
          </a:p>
          <a:p>
            <a:r>
              <a:rPr lang="ru-RU" dirty="0" smtClean="0"/>
              <a:t>все </a:t>
            </a:r>
            <a:r>
              <a:rPr lang="ru-RU" dirty="0"/>
              <a:t>люди нуждаются в поддержке и дружбе ровесников; </a:t>
            </a:r>
            <a:endParaRPr lang="ru-RU" dirty="0" smtClean="0"/>
          </a:p>
          <a:p>
            <a:r>
              <a:rPr lang="ru-RU" dirty="0" smtClean="0"/>
              <a:t>для </a:t>
            </a:r>
            <a:r>
              <a:rPr lang="ru-RU" dirty="0"/>
              <a:t>всех обучающихся достижение прогресса скорее в том, что они могут делать, чем в том, что не могут; </a:t>
            </a:r>
            <a:endParaRPr lang="ru-RU" dirty="0" smtClean="0"/>
          </a:p>
          <a:p>
            <a:r>
              <a:rPr lang="ru-RU" dirty="0" smtClean="0"/>
              <a:t>разнообразие </a:t>
            </a:r>
            <a:r>
              <a:rPr lang="ru-RU" dirty="0"/>
              <a:t>усиливает все стороны жизни человека; </a:t>
            </a:r>
            <a:endParaRPr lang="ru-RU" dirty="0" smtClean="0"/>
          </a:p>
          <a:p>
            <a:r>
              <a:rPr lang="ru-RU" dirty="0" smtClean="0"/>
              <a:t>знания</a:t>
            </a:r>
            <a:r>
              <a:rPr lang="ru-RU" dirty="0"/>
              <a:t>, получаемые родителями, должны быть востребованы в реальных педагогических ситуациях и открывать им возможности активного, квалифицированного, ответственного, свободного участия в воспитательных программах и мероприятиях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67750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Способы реализация содержания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dirty="0"/>
              <a:t>проведение родительских конференций и тематических расширенных педагогических советов с участием родителей; организации родительского лектория; выпуска информационных материалов и публичных докладов школы по итогам работы за год; собрание-диспут; семейная гостиная; встреча за круглым столом; вечер вопросов и ответов. </a:t>
            </a:r>
          </a:p>
          <a:p>
            <a:pPr marL="0" indent="0">
              <a:buNone/>
            </a:pPr>
            <a:r>
              <a:rPr lang="ru-RU" dirty="0"/>
              <a:t>• совершенствование межличностных отношений педагогов, учащихся и родителей путем организации совместных мероприятий, праздников, акций (например, традиционный весенний спортивный праздник, праздник Букваря, театральные постановки к дню учителя и дню мамы и т. п.). </a:t>
            </a:r>
          </a:p>
          <a:p>
            <a:pPr marL="0" indent="0">
              <a:buNone/>
            </a:pPr>
            <a:r>
              <a:rPr lang="ru-RU" dirty="0"/>
              <a:t>• расширение партнерских взаимоотношений с родителями путем привлечения их к активной деятельности в составе Совета школы, активизации деятельности родительских комитетов классных коллективов учащихся, проведения совместных школьных акций в микрорайоне школы.</a:t>
            </a:r>
          </a:p>
        </p:txBody>
      </p:sp>
    </p:spTree>
    <p:extLst>
      <p:ext uri="{BB962C8B-B14F-4D97-AF65-F5344CB8AC3E}">
        <p14:creationId xmlns:p14="http://schemas.microsoft.com/office/powerpoint/2010/main" xmlns="" val="1923851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Факторы, способствующие успешной работе с родителями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 </a:t>
            </a:r>
            <a:r>
              <a:rPr lang="ru-RU" dirty="0"/>
              <a:t>основе совместной деятельности школы с семьей должны быть действия и мероприятия, направленные на укрепление и повышение роли родителей;</a:t>
            </a:r>
          </a:p>
          <a:p>
            <a:r>
              <a:rPr lang="ru-RU" dirty="0" smtClean="0"/>
              <a:t>доверие </a:t>
            </a:r>
            <a:r>
              <a:rPr lang="ru-RU" dirty="0"/>
              <a:t>к воспитательным возможностям родителей, повышение уровня их</a:t>
            </a:r>
          </a:p>
          <a:p>
            <a:r>
              <a:rPr lang="ru-RU" dirty="0"/>
              <a:t>педагогической культуры и активности в воспитании;</a:t>
            </a:r>
          </a:p>
          <a:p>
            <a:r>
              <a:rPr lang="ru-RU" dirty="0" smtClean="0"/>
              <a:t>педагогический </a:t>
            </a:r>
            <a:r>
              <a:rPr lang="ru-RU" dirty="0"/>
              <a:t>такт, недопустимость грубого вмешательства в жизнь семьи;</a:t>
            </a:r>
          </a:p>
          <a:p>
            <a:r>
              <a:rPr lang="ru-RU" smtClean="0"/>
              <a:t>опора </a:t>
            </a:r>
            <a:r>
              <a:rPr lang="ru-RU" dirty="0"/>
              <a:t>на положительные качества ребенка, на сильные стороны семейного воспитания.</a:t>
            </a:r>
          </a:p>
          <a:p>
            <a:pPr marL="0" indent="0">
              <a:buNone/>
            </a:pPr>
            <a:r>
              <a:rPr lang="ru-RU" dirty="0"/>
              <a:t>Положительные результаты в большей степени зависят от активного участия родителей в образовательном процессе, в основе которого должно быть организованное сотрудничество специалиста и родителей.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008319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937</Words>
  <Application>Microsoft Office PowerPoint</Application>
  <PresentationFormat>Экран (4:3)</PresentationFormat>
  <Paragraphs>64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Работа с родителями</vt:lpstr>
      <vt:lpstr>Направления работы</vt:lpstr>
      <vt:lpstr>Отношение родителей нормативно развивающихся детей к детям с ОВЗ</vt:lpstr>
      <vt:lpstr>Стадии переживания матери ребенка с ОВЗ</vt:lpstr>
      <vt:lpstr>Типы реакций родителей на дефект ребенка</vt:lpstr>
      <vt:lpstr>Пять уровней вовлеченности родителей в образовательный процесс школы</vt:lpstr>
      <vt:lpstr>Базовые принципы, лежащие в основе инклюзии, </vt:lpstr>
      <vt:lpstr>Способы реализация содержания </vt:lpstr>
      <vt:lpstr>Факторы, способствующие успешной работе с родителями</vt:lpstr>
      <vt:lpstr>Несколько практических советов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Работа с родителями</dc:title>
  <cp:lastModifiedBy>admin</cp:lastModifiedBy>
  <cp:revision>6</cp:revision>
  <dcterms:modified xsi:type="dcterms:W3CDTF">2016-08-11T06:18:50Z</dcterms:modified>
</cp:coreProperties>
</file>