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7693025" cy="1785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38200" y="4300538"/>
            <a:ext cx="7693025" cy="1785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AD328-12B8-4B0B-BADE-BC9849486C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Формы речевой патологии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Грибова О.Е.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Клинико-педагогическая классификация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Дефекты  звуковой стороны речи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Дефекты системного характера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Нарушения голоса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Дислалия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Дизартрия</a:t>
                      </a:r>
                    </a:p>
                    <a:p>
                      <a:r>
                        <a:rPr lang="ru-RU" dirty="0" err="1" smtClean="0"/>
                        <a:t>Ринолалия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Алалия</a:t>
                      </a:r>
                    </a:p>
                    <a:p>
                      <a:r>
                        <a:rPr lang="ru-RU" dirty="0" smtClean="0"/>
                        <a:t>Афазия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Дисфония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3400" y="4038600"/>
          <a:ext cx="82296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73008">
                <a:tc>
                  <a:txBody>
                    <a:bodyPr/>
                    <a:lstStyle/>
                    <a:p>
                      <a:r>
                        <a:rPr lang="ru-RU" dirty="0" smtClean="0"/>
                        <a:t>Нарушения </a:t>
                      </a:r>
                      <a:r>
                        <a:rPr lang="ru-RU" dirty="0" err="1" smtClean="0"/>
                        <a:t>темпо-ритмической</a:t>
                      </a:r>
                      <a:r>
                        <a:rPr lang="ru-RU" dirty="0" smtClean="0"/>
                        <a:t> стороны речи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Нарушения письменной речи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31232">
                <a:tc>
                  <a:txBody>
                    <a:bodyPr/>
                    <a:lstStyle/>
                    <a:p>
                      <a:r>
                        <a:rPr lang="ru-RU" dirty="0" smtClean="0"/>
                        <a:t>Заикания</a:t>
                      </a:r>
                    </a:p>
                    <a:p>
                      <a:r>
                        <a:rPr lang="ru-RU" dirty="0" err="1" smtClean="0"/>
                        <a:t>Тахилалия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Брадилалия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Полтерн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Дислексия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Дисграфия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Вторичные нарушения речи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Психолого-педагогическая классификация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Фонетическое недоразвитие</a:t>
            </a:r>
          </a:p>
          <a:p>
            <a:r>
              <a:rPr lang="ru-RU" dirty="0" smtClean="0"/>
              <a:t>Фонетико-фонематическое недоразвитие</a:t>
            </a:r>
          </a:p>
          <a:p>
            <a:r>
              <a:rPr lang="ru-RU" dirty="0" smtClean="0"/>
              <a:t>Фонематическое недоразвитие</a:t>
            </a:r>
          </a:p>
          <a:p>
            <a:r>
              <a:rPr lang="ru-RU" dirty="0" smtClean="0"/>
              <a:t>Общее недоразвитие речи</a:t>
            </a:r>
          </a:p>
          <a:p>
            <a:pPr lvl="1"/>
            <a:r>
              <a:rPr lang="en-US" dirty="0" smtClean="0"/>
              <a:t>I</a:t>
            </a:r>
            <a:r>
              <a:rPr lang="ru-RU" dirty="0" smtClean="0"/>
              <a:t> уровень</a:t>
            </a:r>
          </a:p>
          <a:p>
            <a:pPr lvl="1"/>
            <a:r>
              <a:rPr lang="en-US" dirty="0" smtClean="0"/>
              <a:t>II </a:t>
            </a:r>
            <a:r>
              <a:rPr lang="ru-RU" dirty="0" smtClean="0"/>
              <a:t>уровень</a:t>
            </a:r>
          </a:p>
          <a:p>
            <a:pPr lvl="1"/>
            <a:r>
              <a:rPr lang="en-US" dirty="0" smtClean="0"/>
              <a:t>III</a:t>
            </a:r>
            <a:r>
              <a:rPr lang="ru-RU" dirty="0" smtClean="0"/>
              <a:t> уровень</a:t>
            </a:r>
          </a:p>
          <a:p>
            <a:pPr lvl="1"/>
            <a:r>
              <a:rPr lang="en-US" dirty="0" smtClean="0"/>
              <a:t>IV</a:t>
            </a:r>
            <a:r>
              <a:rPr lang="ru-RU" dirty="0" smtClean="0"/>
              <a:t> уровень</a:t>
            </a:r>
            <a:endParaRPr lang="en-US" dirty="0" smtClean="0"/>
          </a:p>
          <a:p>
            <a:r>
              <a:rPr lang="ru-RU" dirty="0" smtClean="0"/>
              <a:t>Недостатки чтения и письма, обусловленные ФФН / ОНР.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4">
                    <a:lumMod val="10000"/>
                  </a:schemeClr>
                </a:solidFill>
              </a:rPr>
              <a:t>Только для первичной формы речевой патологии</a:t>
            </a:r>
            <a:br>
              <a:rPr lang="ru-RU" b="1" dirty="0" smtClean="0">
                <a:solidFill>
                  <a:schemeClr val="accent4">
                    <a:lumMod val="10000"/>
                  </a:schemeClr>
                </a:solidFill>
              </a:rPr>
            </a:br>
            <a:endParaRPr lang="ru-RU" dirty="0" smtClean="0"/>
          </a:p>
        </p:txBody>
      </p:sp>
      <p:graphicFrame>
        <p:nvGraphicFramePr>
          <p:cNvPr id="87267" name="Group 227"/>
          <p:cNvGraphicFramePr>
            <a:graphicFrameLocks noGrp="1"/>
          </p:cNvGraphicFramePr>
          <p:nvPr>
            <p:ph sz="half" idx="2"/>
          </p:nvPr>
        </p:nvGraphicFramePr>
        <p:xfrm>
          <a:off x="838200" y="1828801"/>
          <a:ext cx="8001000" cy="4562475"/>
        </p:xfrm>
        <a:graphic>
          <a:graphicData uri="http://schemas.openxmlformats.org/drawingml/2006/table">
            <a:tbl>
              <a:tblPr/>
              <a:tblGrid>
                <a:gridCol w="1446664"/>
                <a:gridCol w="1595001"/>
                <a:gridCol w="1830504"/>
                <a:gridCol w="1595001"/>
                <a:gridCol w="1533830"/>
              </a:tblGrid>
              <a:tr h="12334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Форма патологии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Дефекты звукопроизношения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Несформированность фонематического восприятия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Лексико-грамматическое недоразвитие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Недостатки связной речи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Фонетическое недоразвитие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Всегда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Фонетико-фонематическое недоразвитие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Всегда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Всегда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0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Фонематическое недоразвитие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Всегда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87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Общее недоразвитие речи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Всегда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Всегда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Всегда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Всегда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7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7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7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111</Words>
  <PresentationFormat>Экран (4:3)</PresentationFormat>
  <Paragraphs>57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Формы речевой патологии</vt:lpstr>
      <vt:lpstr>Клинико-педагогическая классификация</vt:lpstr>
      <vt:lpstr>Психолого-педагогическая классификация</vt:lpstr>
      <vt:lpstr>Только для первичной формы речевой патологии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 речевой патологии</dc:title>
  <dc:creator>admin</dc:creator>
  <cp:lastModifiedBy>admin</cp:lastModifiedBy>
  <cp:revision>2</cp:revision>
  <dcterms:created xsi:type="dcterms:W3CDTF">2016-05-16T08:35:57Z</dcterms:created>
  <dcterms:modified xsi:type="dcterms:W3CDTF">2016-05-16T08:49:51Z</dcterms:modified>
</cp:coreProperties>
</file>