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91" r:id="rId3"/>
    <p:sldId id="292" r:id="rId4"/>
    <p:sldId id="294" r:id="rId5"/>
    <p:sldId id="293" r:id="rId6"/>
    <p:sldId id="295" r:id="rId7"/>
    <p:sldId id="296" r:id="rId8"/>
    <p:sldId id="297" r:id="rId9"/>
    <p:sldId id="312" r:id="rId10"/>
    <p:sldId id="313" r:id="rId11"/>
    <p:sldId id="314" r:id="rId12"/>
    <p:sldId id="315" r:id="rId13"/>
    <p:sldId id="298" r:id="rId14"/>
    <p:sldId id="299" r:id="rId15"/>
    <p:sldId id="300" r:id="rId16"/>
    <p:sldId id="301" r:id="rId17"/>
    <p:sldId id="302" r:id="rId18"/>
    <p:sldId id="303" r:id="rId19"/>
    <p:sldId id="305" r:id="rId20"/>
    <p:sldId id="306" r:id="rId21"/>
    <p:sldId id="307" r:id="rId22"/>
    <p:sldId id="308" r:id="rId23"/>
    <p:sldId id="309" r:id="rId24"/>
    <p:sldId id="310" r:id="rId25"/>
    <p:sldId id="31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5FA"/>
    <a:srgbClr val="000000"/>
    <a:srgbClr val="FFCDCD"/>
    <a:srgbClr val="000099"/>
    <a:srgbClr val="FFE7E7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81" d="100"/>
          <a:sy n="81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"/>
                    </a14:imgEffect>
                    <a14:imgEffect>
                      <a14:colorTemperature colorTemp="5750"/>
                    </a14:imgEffect>
                    <a14:imgEffect>
                      <a14:saturation sat="15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39289" b="15616"/>
          <a:stretch/>
        </p:blipFill>
        <p:spPr bwMode="auto">
          <a:xfrm>
            <a:off x="2556000" y="108888"/>
            <a:ext cx="6496560" cy="6657672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5057551"/>
            <a:ext cx="6755166" cy="16609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79512" y="188640"/>
            <a:ext cx="8784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ГОСУДАРСТВЕННОЕ АВТОНОМНОЕ УЧРЕЖДЕНИЕ </a:t>
            </a:r>
          </a:p>
          <a:p>
            <a:pPr algn="ctr"/>
            <a:r>
              <a:rPr lang="ru-RU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ДОПОЛНИТЕЛЬНОГО ПРОФЕССИОНАЛЬНОГО ОБРАЗОВАНИЯ (ПОВЫШЕНИЯ КВАЛИФИКАЦИИ) СПЕЦИАЛИСТОВ</a:t>
            </a:r>
          </a:p>
          <a:p>
            <a:pPr algn="ctr"/>
            <a:r>
              <a:rPr lang="ru-RU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“СМОЛЕНСКИЙ ОБЛАСТНОЙ ИНСТИТУТ РАЗВИТИЯ ОБРАЗОВАНИЯ”</a:t>
            </a:r>
            <a:endParaRPr lang="ru-RU" sz="1400" b="1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1700808"/>
            <a:ext cx="8568952" cy="4484712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defRPr>
                <a:solidFill>
                  <a:schemeClr val="tx1"/>
                </a:solidFill>
              </a:defRPr>
            </a:lvl3pPr>
            <a:lvl4pPr>
              <a:buClrTx/>
              <a:defRPr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04856" cy="100811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2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92" y="1700809"/>
            <a:ext cx="4212000" cy="4464495"/>
          </a:xfrm>
        </p:spPr>
        <p:txBody>
          <a:bodyPr vert="horz" lIns="91440" tIns="45720" rIns="91440" bIns="45720" rtlCol="0">
            <a:normAutofit/>
          </a:bodyPr>
          <a:lstStyle>
            <a:lvl1pPr>
              <a:buClrTx/>
              <a:defRPr lang="ru-RU" smtClean="0">
                <a:solidFill>
                  <a:schemeClr val="tx1"/>
                </a:solidFill>
              </a:defRPr>
            </a:lvl1pPr>
            <a:lvl2pPr>
              <a:buClrTx/>
              <a:defRPr lang="ru-RU" smtClean="0">
                <a:solidFill>
                  <a:schemeClr val="tx1"/>
                </a:solidFill>
              </a:defRPr>
            </a:lvl2pPr>
            <a:lvl3pPr>
              <a:buClrTx/>
              <a:defRPr lang="ru-RU" smtClean="0">
                <a:solidFill>
                  <a:schemeClr val="tx1"/>
                </a:solidFill>
              </a:defRPr>
            </a:lvl3pPr>
            <a:lvl4pPr>
              <a:buClrTx/>
              <a:defRPr lang="ru-RU" smtClean="0">
                <a:solidFill>
                  <a:schemeClr val="tx1"/>
                </a:solidFill>
              </a:defRPr>
            </a:lvl4pPr>
            <a:lvl5pPr>
              <a:buClrTx/>
              <a:defRPr lang="en-US" dirty="0">
                <a:solidFill>
                  <a:schemeClr val="tx1"/>
                </a:solidFill>
              </a:defRPr>
            </a:lvl5pPr>
          </a:lstStyle>
          <a:p>
            <a:pPr lvl="0">
              <a:buClrTx/>
            </a:pPr>
            <a:r>
              <a:rPr lang="ru-RU" dirty="0" smtClean="0"/>
              <a:t>Образец текста</a:t>
            </a:r>
          </a:p>
          <a:p>
            <a:pPr lvl="1">
              <a:buClrTx/>
            </a:pPr>
            <a:r>
              <a:rPr lang="ru-RU" dirty="0" smtClean="0"/>
              <a:t>Второй уровень</a:t>
            </a:r>
          </a:p>
          <a:p>
            <a:pPr lvl="2">
              <a:buClrTx/>
            </a:pPr>
            <a:r>
              <a:rPr lang="ru-RU" dirty="0" smtClean="0"/>
              <a:t>Третий уровень</a:t>
            </a:r>
          </a:p>
          <a:p>
            <a:pPr lvl="3">
              <a:buClrTx/>
            </a:pPr>
            <a:r>
              <a:rPr lang="ru-RU" dirty="0" smtClean="0"/>
              <a:t>Четвертый уровень</a:t>
            </a:r>
          </a:p>
          <a:p>
            <a:pPr lvl="4">
              <a:buClrTx/>
            </a:pPr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9"/>
            <a:ext cx="4212000" cy="4464495"/>
          </a:xfrm>
        </p:spPr>
        <p:txBody>
          <a:bodyPr vert="horz" lIns="91440" tIns="45720" rIns="91440" bIns="45720" rtlCol="0">
            <a:normAutofit/>
          </a:bodyPr>
          <a:lstStyle>
            <a:lvl1pPr>
              <a:buClrTx/>
              <a:defRPr lang="ru-RU" smtClean="0">
                <a:solidFill>
                  <a:schemeClr val="tx1"/>
                </a:solidFill>
              </a:defRPr>
            </a:lvl1pPr>
            <a:lvl2pPr>
              <a:buClrTx/>
              <a:defRPr lang="ru-RU" smtClean="0">
                <a:solidFill>
                  <a:schemeClr val="tx1"/>
                </a:solidFill>
              </a:defRPr>
            </a:lvl2pPr>
            <a:lvl3pPr>
              <a:buClrTx/>
              <a:defRPr lang="ru-RU" smtClean="0">
                <a:solidFill>
                  <a:schemeClr val="tx1"/>
                </a:solidFill>
              </a:defRPr>
            </a:lvl3pPr>
            <a:lvl4pPr>
              <a:buClrTx/>
              <a:defRPr lang="ru-RU" smtClean="0">
                <a:solidFill>
                  <a:schemeClr val="tx1"/>
                </a:solidFill>
              </a:defRPr>
            </a:lvl4pPr>
            <a:lvl5pPr>
              <a:buClrTx/>
              <a:defRPr lang="en-US" dirty="0">
                <a:solidFill>
                  <a:schemeClr val="tx1"/>
                </a:solidFill>
              </a:defRPr>
            </a:lvl5pPr>
          </a:lstStyle>
          <a:p>
            <a:pPr lvl="0">
              <a:buClrTx/>
            </a:pPr>
            <a:r>
              <a:rPr lang="ru-RU" smtClean="0"/>
              <a:t>Образец текста</a:t>
            </a:r>
          </a:p>
          <a:p>
            <a:pPr lvl="1">
              <a:buClrTx/>
            </a:pPr>
            <a:r>
              <a:rPr lang="ru-RU" smtClean="0"/>
              <a:t>Второй уровень</a:t>
            </a:r>
          </a:p>
          <a:p>
            <a:pPr lvl="2">
              <a:buClrTx/>
            </a:pPr>
            <a:r>
              <a:rPr lang="ru-RU" smtClean="0"/>
              <a:t>Третий уровень</a:t>
            </a:r>
          </a:p>
          <a:p>
            <a:pPr lvl="3">
              <a:buClrTx/>
            </a:pPr>
            <a:r>
              <a:rPr lang="ru-RU" smtClean="0"/>
              <a:t>Четвертый уровень</a:t>
            </a:r>
          </a:p>
          <a:p>
            <a:pPr lvl="4">
              <a:buClrTx/>
            </a:pPr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12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04856" cy="100811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9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Скругленный прямоугольник 11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4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864648"/>
            <a:ext cx="7328514" cy="22584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67zaharov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6768751" cy="994055"/>
          </a:xfrm>
        </p:spPr>
        <p:txBody>
          <a:bodyPr anchor="ctr"/>
          <a:lstStyle/>
          <a:p>
            <a:r>
              <a:rPr lang="ru-RU" sz="2800" b="1" dirty="0" smtClean="0"/>
              <a:t>Моделирование</a:t>
            </a:r>
            <a:br>
              <a:rPr lang="ru-RU" sz="2800" b="1" dirty="0" smtClean="0"/>
            </a:br>
            <a:r>
              <a:rPr lang="ru-RU" sz="2800" b="1" dirty="0" smtClean="0"/>
              <a:t>внеурочной </a:t>
            </a:r>
            <a:r>
              <a:rPr lang="ru-RU" sz="2800" b="1" dirty="0"/>
              <a:t>деятельности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560" y="4381654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Захаров С.П., проректор ГАУ ДПОС СОИРО</a:t>
            </a:r>
          </a:p>
          <a:p>
            <a:pPr algn="r"/>
            <a:r>
              <a:rPr lang="ru-RU" sz="2000" dirty="0" smtClean="0"/>
              <a:t>(4812) 38-93-41, </a:t>
            </a:r>
            <a:r>
              <a:rPr lang="en-US" sz="2000" dirty="0" smtClean="0">
                <a:hlinkClick r:id="rId2"/>
              </a:rPr>
              <a:t>67zaharov@mail.ru</a:t>
            </a:r>
            <a:r>
              <a:rPr lang="en-US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899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8388350" cy="629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07904" y="38550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ООП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2084" y="1547500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Обязательная часть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1547500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Часть, формируемая участниками </a:t>
            </a:r>
            <a:r>
              <a:rPr lang="ru-RU" sz="2400" dirty="0" smtClean="0"/>
              <a:t>образовательных отношений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362332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Начальная школа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362332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80%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93776" y="481631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70%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65585" y="3561765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20%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481631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30%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203848" y="481631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Основная школа</a:t>
            </a:r>
            <a:endParaRPr lang="ru-RU" sz="20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483768" y="908720"/>
            <a:ext cx="1440160" cy="63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860032" y="908720"/>
            <a:ext cx="1656184" cy="63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22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24990"/>
            <a:ext cx="8208911" cy="470035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74028" y="361709"/>
            <a:ext cx="840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29.12.2014 № 1644 «О внесении изменений в приказ   Министерства образования и науки РФ от 17.12.2010 № 1897 «Об утверждении Федерального государственного стандарта основного общего образования»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853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ru-RU" sz="2000" b="1" dirty="0"/>
              <a:t>1 этап</a:t>
            </a:r>
            <a:r>
              <a:rPr lang="ru-RU" sz="2000" dirty="0"/>
              <a:t> – определение целей, принципов внеурочной деятельности, их отражение в основной образовательной программе.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ru-RU" sz="2000" b="1" dirty="0"/>
              <a:t>2 этап</a:t>
            </a:r>
            <a:r>
              <a:rPr lang="ru-RU" sz="2000" dirty="0"/>
              <a:t> – анализ образовательной организацией предлагаемых моделей организации внеурочной деятельности.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ru-RU" sz="2000" b="1" dirty="0"/>
              <a:t>3 этап</a:t>
            </a:r>
            <a:r>
              <a:rPr lang="ru-RU" sz="2000" dirty="0"/>
              <a:t> – анализ ресурсного обеспечения реализации различных моделей.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ru-RU" sz="2000" b="1" dirty="0"/>
              <a:t>4 этап</a:t>
            </a:r>
            <a:r>
              <a:rPr lang="ru-RU" sz="2000" dirty="0"/>
              <a:t> – выбор модели организации внеурочной деятельности, ее содержательное выполнение и описание в соответствии с целями, принципами, ресурсными условиями ее </a:t>
            </a:r>
            <a:r>
              <a:rPr lang="ru-RU" sz="2000" dirty="0" smtClean="0"/>
              <a:t>реализации.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Алгоритм моделирования внеурочной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315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Взаимосвязь этапов </a:t>
            </a:r>
            <a:r>
              <a:rPr lang="ru-RU" dirty="0" smtClean="0"/>
              <a:t>алгоритма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863589" y="1772816"/>
            <a:ext cx="741682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57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Нормативное обеспечение</a:t>
            </a:r>
          </a:p>
          <a:p>
            <a:r>
              <a:rPr lang="ru-RU" dirty="0" smtClean="0"/>
              <a:t>Кадровое обеспечение</a:t>
            </a:r>
          </a:p>
          <a:p>
            <a:r>
              <a:rPr lang="ru-RU" dirty="0" smtClean="0"/>
              <a:t>Финансово-экономическое обеспечение</a:t>
            </a:r>
          </a:p>
          <a:p>
            <a:r>
              <a:rPr lang="ru-RU" dirty="0" smtClean="0"/>
              <a:t>Организационное обеспечение</a:t>
            </a:r>
          </a:p>
          <a:p>
            <a:r>
              <a:rPr lang="ru-RU" dirty="0" smtClean="0"/>
              <a:t>Информационное обеспечение</a:t>
            </a:r>
          </a:p>
          <a:p>
            <a:r>
              <a:rPr lang="ru-RU" dirty="0" smtClean="0"/>
              <a:t>Учебно-методическое обеспечение</a:t>
            </a:r>
          </a:p>
          <a:p>
            <a:r>
              <a:rPr lang="ru-RU" dirty="0" smtClean="0"/>
              <a:t>Материально-техническое обеспечение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/>
              <a:t>Анализ ресурсного обеспечения различных моделей организации внеурочной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284837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Устав </a:t>
            </a:r>
            <a:r>
              <a:rPr lang="ru-RU" sz="1600" dirty="0"/>
              <a:t>образовательного учреждения с изменениями в соответствии с требованиями ФГОС общего образования. 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Должностные </a:t>
            </a:r>
            <a:r>
              <a:rPr lang="ru-RU" sz="1600" dirty="0"/>
              <a:t>инструкции работников образовательного учреждения, отражающие обязанности по реализации внеурочной деятельности. 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Положение </a:t>
            </a:r>
            <a:r>
              <a:rPr lang="ru-RU" sz="1600" dirty="0"/>
              <a:t>о деятельности в образовательном учреждении общественных (в том числе детских и молодежных) организаций (объединений). 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Положения </a:t>
            </a:r>
            <a:r>
              <a:rPr lang="ru-RU" sz="1600" dirty="0"/>
              <a:t>о формах самоуправления образовательного учреждения. 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Договор </a:t>
            </a:r>
            <a:r>
              <a:rPr lang="ru-RU" sz="1600" dirty="0"/>
              <a:t>о сотрудничестве общеобразовательного учреждения и учреждений дополнительного образования детей. </a:t>
            </a:r>
            <a:endParaRPr lang="ru-RU" sz="1600" dirty="0" smtClean="0"/>
          </a:p>
          <a:p>
            <a:pPr marL="5715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Положение о порядке зачета ОО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деятельность.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/>
              <a:t>Примерный перечень локальных актов образовательного учреждения, обеспечивающих реализацию внеурочной деятельности в рамках </a:t>
            </a:r>
            <a:r>
              <a:rPr lang="ru-RU" sz="1600" dirty="0" err="1" smtClean="0"/>
              <a:t>фгос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0289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457200">
              <a:lnSpc>
                <a:spcPct val="150000"/>
              </a:lnSpc>
              <a:buFont typeface="+mj-lt"/>
              <a:buAutoNum type="arabicPeriod" startAt="7"/>
            </a:pPr>
            <a:r>
              <a:rPr lang="ru-RU" sz="1800" dirty="0" smtClean="0"/>
              <a:t>Положение </a:t>
            </a:r>
            <a:r>
              <a:rPr lang="ru-RU" sz="1800" dirty="0"/>
              <a:t>о группе продленного дня («школе полного дня»). </a:t>
            </a:r>
          </a:p>
          <a:p>
            <a:pPr marL="571500" indent="-457200">
              <a:lnSpc>
                <a:spcPct val="150000"/>
              </a:lnSpc>
              <a:buFont typeface="+mj-lt"/>
              <a:buAutoNum type="arabicPeriod" startAt="7"/>
            </a:pPr>
            <a:r>
              <a:rPr lang="ru-RU" sz="1800" dirty="0" smtClean="0"/>
              <a:t>Положение о программе </a:t>
            </a:r>
            <a:r>
              <a:rPr lang="ru-RU" sz="1800" dirty="0"/>
              <a:t>внеурочной деятельности. </a:t>
            </a:r>
          </a:p>
          <a:p>
            <a:pPr marL="571500" indent="-457200">
              <a:lnSpc>
                <a:spcPct val="150000"/>
              </a:lnSpc>
              <a:buFont typeface="+mj-lt"/>
              <a:buAutoNum type="arabicPeriod" startAt="7"/>
            </a:pPr>
            <a:r>
              <a:rPr lang="ru-RU" sz="1800" dirty="0" smtClean="0"/>
              <a:t>Приказы </a:t>
            </a:r>
            <a:r>
              <a:rPr lang="ru-RU" sz="1800" dirty="0"/>
              <a:t>об утверждении программ учебных курсов, дисциплин (модулей), в том числе программ внеурочной деятельности. </a:t>
            </a:r>
          </a:p>
          <a:p>
            <a:pPr marL="571500" indent="-457200">
              <a:lnSpc>
                <a:spcPct val="150000"/>
              </a:lnSpc>
              <a:buFont typeface="+mj-lt"/>
              <a:buAutoNum type="arabicPeriod" startAt="7"/>
            </a:pPr>
            <a:r>
              <a:rPr lang="ru-RU" sz="1800" dirty="0" smtClean="0"/>
              <a:t>Положение </a:t>
            </a:r>
            <a:r>
              <a:rPr lang="ru-RU" sz="1800" dirty="0"/>
              <a:t>о распределении стимулирующей части фонда </a:t>
            </a:r>
            <a:r>
              <a:rPr lang="ru-RU" sz="1800" dirty="0" smtClean="0"/>
              <a:t>оплаты </a:t>
            </a:r>
            <a:r>
              <a:rPr lang="ru-RU" sz="1800" dirty="0"/>
              <a:t>труда работников образовательного учреждения, отражающей результативность реализации внеурочной деятельности. </a:t>
            </a:r>
          </a:p>
          <a:p>
            <a:pPr marL="571500" indent="-457200">
              <a:lnSpc>
                <a:spcPct val="150000"/>
              </a:lnSpc>
              <a:buFont typeface="+mj-lt"/>
              <a:buAutoNum type="arabicPeriod" startAt="7"/>
            </a:pPr>
            <a:r>
              <a:rPr lang="ru-RU" sz="1800" dirty="0" smtClean="0"/>
              <a:t>Положение </a:t>
            </a:r>
            <a:r>
              <a:rPr lang="ru-RU" sz="1800" dirty="0"/>
              <a:t>об оказании платных дополнительных образовательных услуг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48430" cy="1008112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Примерный перечень локальных актов образовательного учреждения, обеспечивающих реализацию внеурочной деятельности в рамках </a:t>
            </a:r>
            <a:r>
              <a:rPr lang="ru-RU" sz="1600" dirty="0" err="1" smtClean="0"/>
              <a:t>фгос</a:t>
            </a:r>
            <a:r>
              <a:rPr lang="ru-RU" sz="1600" dirty="0" smtClean="0"/>
              <a:t> </a:t>
            </a:r>
            <a:r>
              <a:rPr lang="ru-RU" sz="1600" dirty="0" err="1" smtClean="0"/>
              <a:t>оо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3472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457200">
              <a:lnSpc>
                <a:spcPct val="150000"/>
              </a:lnSpc>
              <a:buFont typeface="+mj-lt"/>
              <a:buAutoNum type="arabicPeriod" startAt="12"/>
            </a:pPr>
            <a:r>
              <a:rPr lang="ru-RU" sz="1800" dirty="0" smtClean="0"/>
              <a:t>Положение </a:t>
            </a:r>
            <a:r>
              <a:rPr lang="ru-RU" sz="1800" dirty="0"/>
              <a:t>об организации и проведении публичного отчета образовательного учреждения. </a:t>
            </a:r>
          </a:p>
          <a:p>
            <a:pPr marL="571500" indent="-457200">
              <a:lnSpc>
                <a:spcPct val="150000"/>
              </a:lnSpc>
              <a:buFont typeface="+mj-lt"/>
              <a:buAutoNum type="arabicPeriod" startAt="12"/>
            </a:pPr>
            <a:r>
              <a:rPr lang="ru-RU" sz="1800" dirty="0" smtClean="0"/>
              <a:t>Положения о различных объектах инфраструктуры учреждения например: </a:t>
            </a:r>
          </a:p>
          <a:p>
            <a:pPr lvl="1">
              <a:lnSpc>
                <a:spcPct val="150000"/>
              </a:lnSpc>
            </a:pPr>
            <a:r>
              <a:rPr lang="ru-RU" sz="1600" dirty="0" smtClean="0"/>
              <a:t>Положение о </a:t>
            </a:r>
            <a:r>
              <a:rPr lang="ru-RU" sz="1600" dirty="0" err="1" smtClean="0"/>
              <a:t>пилотной</a:t>
            </a:r>
            <a:r>
              <a:rPr lang="ru-RU" sz="1600" dirty="0" smtClean="0"/>
              <a:t> площадке; </a:t>
            </a:r>
          </a:p>
          <a:p>
            <a:pPr lvl="1">
              <a:lnSpc>
                <a:spcPct val="150000"/>
              </a:lnSpc>
            </a:pPr>
            <a:r>
              <a:rPr lang="ru-RU" sz="1600" dirty="0" smtClean="0"/>
              <a:t>Положение об учебном кабинете; </a:t>
            </a:r>
          </a:p>
          <a:p>
            <a:pPr lvl="1">
              <a:lnSpc>
                <a:spcPct val="150000"/>
              </a:lnSpc>
            </a:pPr>
            <a:r>
              <a:rPr lang="ru-RU" sz="1600" dirty="0" smtClean="0"/>
              <a:t>Положение об информационно-библиотечном центре; </a:t>
            </a:r>
          </a:p>
          <a:p>
            <a:pPr lvl="1">
              <a:lnSpc>
                <a:spcPct val="150000"/>
              </a:lnSpc>
            </a:pPr>
            <a:r>
              <a:rPr lang="ru-RU" sz="1600" dirty="0" smtClean="0"/>
              <a:t>Положение о </a:t>
            </a:r>
            <a:r>
              <a:rPr lang="ru-RU" sz="1600" dirty="0" err="1" smtClean="0"/>
              <a:t>культурно-досуговом</a:t>
            </a:r>
            <a:r>
              <a:rPr lang="ru-RU" sz="1600" dirty="0" smtClean="0"/>
              <a:t> центре; </a:t>
            </a:r>
          </a:p>
          <a:p>
            <a:pPr lvl="1">
              <a:lnSpc>
                <a:spcPct val="150000"/>
              </a:lnSpc>
            </a:pPr>
            <a:r>
              <a:rPr lang="ru-RU" sz="1600" dirty="0" smtClean="0"/>
              <a:t>Положение о физкультурно-оздоровительном центре. </a:t>
            </a:r>
          </a:p>
          <a:p>
            <a:pPr lvl="1">
              <a:lnSpc>
                <a:spcPct val="150000"/>
              </a:lnSpc>
              <a:buNone/>
            </a:pPr>
            <a:r>
              <a:rPr lang="ru-RU" sz="1800" dirty="0" smtClean="0"/>
              <a:t>14. Положение о порядке пользования объектами инфраструктуры ОО 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/>
              <a:t>Примерный перечень локальных актов образовательного учреждения, обеспечивающих реализацию внеурочной деятельности в рамках </a:t>
            </a:r>
            <a:r>
              <a:rPr lang="ru-RU" sz="1600" dirty="0" err="1" smtClean="0"/>
              <a:t>фгос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7731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Укомплектованность педагогическими кадрами.</a:t>
            </a:r>
          </a:p>
          <a:p>
            <a:endParaRPr lang="ru-RU" dirty="0" smtClean="0"/>
          </a:p>
          <a:p>
            <a:r>
              <a:rPr lang="ru-RU" dirty="0" smtClean="0"/>
              <a:t>Уровень квалификации.</a:t>
            </a:r>
          </a:p>
          <a:p>
            <a:endParaRPr lang="ru-RU" dirty="0" smtClean="0"/>
          </a:p>
          <a:p>
            <a:r>
              <a:rPr lang="ru-RU" dirty="0" smtClean="0"/>
              <a:t>Опыт участия в инновационной деятельности.</a:t>
            </a:r>
          </a:p>
          <a:p>
            <a:endParaRPr lang="ru-RU" dirty="0" smtClean="0"/>
          </a:p>
          <a:p>
            <a:r>
              <a:rPr lang="ru-RU" dirty="0" smtClean="0"/>
              <a:t>Возрастной состав.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Кадровое обеспечение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24" y="857232"/>
            <a:ext cx="7704856" cy="1008112"/>
          </a:xfrm>
        </p:spPr>
        <p:txBody>
          <a:bodyPr/>
          <a:lstStyle/>
          <a:p>
            <a:r>
              <a:rPr lang="ru-RU" dirty="0"/>
              <a:t>Модели внеурочной деятельности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342900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внутришкольная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48577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внешняя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72198" y="342900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смешанная</a:t>
            </a:r>
            <a:endParaRPr lang="ru-RU" sz="24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393009" y="1964521"/>
            <a:ext cx="1857388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8" idx="0"/>
          </p:cNvCxnSpPr>
          <p:nvPr/>
        </p:nvCxnSpPr>
        <p:spPr>
          <a:xfrm rot="5400000">
            <a:off x="2857488" y="3214686"/>
            <a:ext cx="321471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9" idx="0"/>
          </p:cNvCxnSpPr>
          <p:nvPr/>
        </p:nvCxnSpPr>
        <p:spPr>
          <a:xfrm rot="16200000" flipH="1">
            <a:off x="5893603" y="2107397"/>
            <a:ext cx="178595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463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357430"/>
            <a:ext cx="8568952" cy="2799762"/>
          </a:xfrm>
        </p:spPr>
        <p:txBody>
          <a:bodyPr/>
          <a:lstStyle/>
          <a:p>
            <a:r>
              <a:rPr lang="ru-RU" dirty="0" smtClean="0"/>
              <a:t>Нормативное.</a:t>
            </a:r>
          </a:p>
          <a:p>
            <a:endParaRPr lang="ru-RU" dirty="0" smtClean="0"/>
          </a:p>
          <a:p>
            <a:r>
              <a:rPr lang="ru-RU" dirty="0" smtClean="0"/>
              <a:t>Программное.</a:t>
            </a:r>
          </a:p>
          <a:p>
            <a:endParaRPr lang="ru-RU" dirty="0" smtClean="0"/>
          </a:p>
          <a:p>
            <a:r>
              <a:rPr lang="ru-RU" dirty="0" smtClean="0"/>
              <a:t>Стимулирующее.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04856" cy="1008112"/>
          </a:xfrm>
        </p:spPr>
        <p:txBody>
          <a:bodyPr/>
          <a:lstStyle/>
          <a:p>
            <a:pPr algn="ctr"/>
            <a:r>
              <a:rPr lang="ru-RU" dirty="0" smtClean="0"/>
              <a:t>Финансово-экономическое обеспечение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Распределение полномочий между субъектами образовательного процесса.</a:t>
            </a:r>
          </a:p>
          <a:p>
            <a:endParaRPr lang="ru-RU" dirty="0" smtClean="0"/>
          </a:p>
          <a:p>
            <a:r>
              <a:rPr lang="ru-RU" dirty="0" smtClean="0"/>
              <a:t>Конкретизация организационной структуры управления.</a:t>
            </a:r>
          </a:p>
          <a:p>
            <a:endParaRPr lang="ru-RU" dirty="0" smtClean="0"/>
          </a:p>
          <a:p>
            <a:r>
              <a:rPr lang="ru-RU" dirty="0" smtClean="0"/>
              <a:t>Формирование расписания внеурочной деятельности, плана методической работы, </a:t>
            </a:r>
            <a:r>
              <a:rPr lang="ru-RU" dirty="0" err="1" smtClean="0"/>
              <a:t>внутришкольного</a:t>
            </a:r>
            <a:r>
              <a:rPr lang="ru-RU" dirty="0" smtClean="0"/>
              <a:t> контроля. </a:t>
            </a:r>
          </a:p>
          <a:p>
            <a:endParaRPr lang="ru-RU" dirty="0" smtClean="0"/>
          </a:p>
          <a:p>
            <a:r>
              <a:rPr lang="ru-RU" dirty="0" smtClean="0"/>
              <a:t>Организация социально-педагогического партнерства.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Организационное обеспечение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Проведение мониторинга профессионально-общественного мнения.</a:t>
            </a:r>
          </a:p>
          <a:p>
            <a:r>
              <a:rPr lang="ru-RU" dirty="0" smtClean="0"/>
              <a:t>Создание и ведение различных баз данных .</a:t>
            </a:r>
          </a:p>
          <a:p>
            <a:r>
              <a:rPr lang="ru-RU" dirty="0" smtClean="0"/>
              <a:t>Использование  ИКТ для организации взаимодействия образовательного учреждения с родительской общественностью, социальными партнерами, другими образовательными учреждениями.</a:t>
            </a:r>
          </a:p>
          <a:p>
            <a:r>
              <a:rPr lang="ru-RU" dirty="0" smtClean="0"/>
              <a:t>Использование ИКТ при реализации внеурочной деятельности.</a:t>
            </a:r>
          </a:p>
          <a:p>
            <a:r>
              <a:rPr lang="ru-RU" dirty="0" smtClean="0"/>
              <a:t>Поддержка сайта образовательного учреждения.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Информационное обеспечение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Общее программно-методическое пространство внеурочной деятельности.</a:t>
            </a:r>
          </a:p>
          <a:p>
            <a:endParaRPr lang="ru-RU" dirty="0" smtClean="0"/>
          </a:p>
          <a:p>
            <a:r>
              <a:rPr lang="ru-RU" dirty="0" smtClean="0"/>
              <a:t>Разработка программ внеурочной деятельности.</a:t>
            </a:r>
          </a:p>
          <a:p>
            <a:endParaRPr lang="ru-RU" dirty="0" smtClean="0"/>
          </a:p>
          <a:p>
            <a:r>
              <a:rPr lang="ru-RU" dirty="0" smtClean="0"/>
              <a:t>Использование учебных пособий, УМК.</a:t>
            </a:r>
          </a:p>
          <a:p>
            <a:endParaRPr lang="ru-RU" dirty="0" smtClean="0"/>
          </a:p>
          <a:p>
            <a:r>
              <a:rPr lang="ru-RU" dirty="0" smtClean="0"/>
              <a:t>Инструментарий для диагностики результативности и эффективности внеурочной деятельности.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04856" cy="1008112"/>
          </a:xfrm>
        </p:spPr>
        <p:txBody>
          <a:bodyPr/>
          <a:lstStyle/>
          <a:p>
            <a:pPr algn="ctr"/>
            <a:r>
              <a:rPr lang="ru-RU" dirty="0" smtClean="0"/>
              <a:t>Учебно-методическое обеспечение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3116"/>
            <a:ext cx="8568952" cy="3500462"/>
          </a:xfrm>
        </p:spPr>
        <p:txBody>
          <a:bodyPr/>
          <a:lstStyle/>
          <a:p>
            <a:r>
              <a:rPr lang="ru-RU" dirty="0" smtClean="0"/>
              <a:t>Материальная база образовательного учреждения</a:t>
            </a:r>
          </a:p>
          <a:p>
            <a:endParaRPr lang="ru-RU" dirty="0" smtClean="0"/>
          </a:p>
          <a:p>
            <a:r>
              <a:rPr lang="ru-RU" dirty="0" smtClean="0"/>
              <a:t>Объекты инфраструктуры </a:t>
            </a:r>
          </a:p>
          <a:p>
            <a:endParaRPr lang="ru-RU" dirty="0" smtClean="0"/>
          </a:p>
          <a:p>
            <a:r>
              <a:rPr lang="ru-RU" dirty="0" smtClean="0"/>
              <a:t>Технические средства обучения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332656"/>
            <a:ext cx="8391306" cy="1008112"/>
          </a:xfrm>
        </p:spPr>
        <p:txBody>
          <a:bodyPr/>
          <a:lstStyle/>
          <a:p>
            <a:pPr algn="ctr"/>
            <a:r>
              <a:rPr lang="ru-RU" dirty="0" smtClean="0"/>
              <a:t>Материально-техническое обеспечение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85786" y="714356"/>
            <a:ext cx="7704856" cy="1008112"/>
          </a:xfrm>
        </p:spPr>
        <p:txBody>
          <a:bodyPr/>
          <a:lstStyle/>
          <a:p>
            <a:pPr algn="ctr"/>
            <a:r>
              <a:rPr lang="ru-RU" dirty="0" smtClean="0"/>
              <a:t>От Выбора модели внеурочной  деятельности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643182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ЧЕРЕЗ  ПРОЕКТИРОВАНИЕ СОДЕРЖАНИЯ ВНЕУРОЧНОЙ ДЕЯТЕЛЬНОСТИ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4714884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 РАЗРАБОТКЕ ПРОГРАММ  ВНЕУРОЧНОЙ ДЕЯТЕЛЬНОСТИ</a:t>
            </a:r>
            <a:endParaRPr lang="ru-RU" sz="28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3714744" y="1785926"/>
            <a:ext cx="150019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786182" y="3714752"/>
            <a:ext cx="150019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2643182"/>
            <a:ext cx="8568952" cy="34370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модель </a:t>
            </a:r>
            <a:r>
              <a:rPr lang="ru-RU" sz="2000" b="1" dirty="0"/>
              <a:t>дополнительного </a:t>
            </a:r>
            <a:r>
              <a:rPr lang="ru-RU" sz="2000" b="1" dirty="0" smtClean="0"/>
              <a:t>образования; </a:t>
            </a:r>
            <a:endParaRPr lang="ru-RU" sz="2000" b="1" dirty="0"/>
          </a:p>
          <a:p>
            <a:pPr lvl="0">
              <a:lnSpc>
                <a:spcPct val="150000"/>
              </a:lnSpc>
            </a:pPr>
            <a:r>
              <a:rPr lang="ru-RU" sz="2000" b="1" dirty="0"/>
              <a:t>модель «школы полного дня»; </a:t>
            </a:r>
          </a:p>
          <a:p>
            <a:pPr lvl="0">
              <a:lnSpc>
                <a:spcPct val="150000"/>
              </a:lnSpc>
            </a:pPr>
            <a:r>
              <a:rPr lang="ru-RU" sz="2000" b="1" dirty="0"/>
              <a:t>оптимизационная </a:t>
            </a:r>
            <a:r>
              <a:rPr lang="ru-RU" sz="2000" b="1" dirty="0" smtClean="0"/>
              <a:t>модель; </a:t>
            </a:r>
            <a:endParaRPr lang="ru-RU" sz="2000" b="1" dirty="0"/>
          </a:p>
          <a:p>
            <a:pPr lvl="0">
              <a:lnSpc>
                <a:spcPct val="150000"/>
              </a:lnSpc>
            </a:pPr>
            <a:r>
              <a:rPr lang="ru-RU" sz="2000" b="1" dirty="0" err="1"/>
              <a:t>инновационно</a:t>
            </a:r>
            <a:r>
              <a:rPr lang="ru-RU" sz="2000" b="1" dirty="0"/>
              <a:t>-образовательная модель; </a:t>
            </a:r>
          </a:p>
          <a:p>
            <a:pPr lvl="0">
              <a:lnSpc>
                <a:spcPct val="150000"/>
              </a:lnSpc>
            </a:pPr>
            <a:r>
              <a:rPr lang="ru-RU" sz="2000" b="1" dirty="0" smtClean="0"/>
              <a:t>модели </a:t>
            </a:r>
            <a:r>
              <a:rPr lang="ru-RU" sz="2000" b="1" dirty="0"/>
              <a:t>взаимодействия с учреждениями дополнительного образования </a:t>
            </a:r>
            <a:r>
              <a:rPr lang="ru-RU" sz="2000" b="1" dirty="0" smtClean="0"/>
              <a:t>детей.</a:t>
            </a:r>
            <a:endParaRPr lang="ru-RU" sz="2000" b="1" dirty="0"/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классификация организационных моделей внеурочной деятельности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517883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Письмо </a:t>
            </a:r>
            <a:r>
              <a:rPr lang="ru-RU" sz="1600" dirty="0">
                <a:solidFill>
                  <a:prstClr val="black"/>
                </a:solidFill>
              </a:rPr>
              <a:t>Министерства образования и науки Российской Федерации от </a:t>
            </a:r>
            <a:r>
              <a:rPr lang="ru-RU" sz="1600" dirty="0" smtClean="0">
                <a:solidFill>
                  <a:prstClr val="black"/>
                </a:solidFill>
              </a:rPr>
              <a:t>12.05.2011</a:t>
            </a:r>
          </a:p>
          <a:p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№ 03-296 «Об организации внеурочной деятельности при введении Федерального образовательного стандарта общего образования»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10964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690771"/>
              </p:ext>
            </p:extLst>
          </p:nvPr>
        </p:nvGraphicFramePr>
        <p:xfrm>
          <a:off x="287338" y="1556792"/>
          <a:ext cx="8569325" cy="472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865"/>
                <a:gridCol w="1713865"/>
                <a:gridCol w="1713865"/>
                <a:gridCol w="1713865"/>
                <a:gridCol w="1713865"/>
              </a:tblGrid>
              <a:tr h="881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Название модели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Участники организации внеурочной деятельности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Механизмы координации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Формы реализации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Источники финансирования</a:t>
                      </a:r>
                    </a:p>
                  </a:txBody>
                  <a:tcPr marL="68580" marR="68580" marT="0" marB="0" anchor="ctr"/>
                </a:tc>
              </a:tr>
              <a:tr h="1927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Модель дополнительного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образования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Педагоги дополнительного образования,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План внеурочной деятельности, образовательные программы дополнительного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Соответствуют формам, представленным в программах внеурочной деятельности в соответствии с ФГОС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В пределах  фонда оплаты 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труда ОО</a:t>
                      </a:r>
                    </a:p>
                  </a:txBody>
                  <a:tcPr marL="68580" marR="68580" marT="0" marB="0" anchor="ctr"/>
                </a:tc>
              </a:tr>
              <a:tr h="7080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Модель «школы полного дня»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Педагогические работники ОО, привлеченные для образовательного процесса в рамках программы «школа полного дня»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Программа «школа полного дня», режим работы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Сочетание в рамках программы «школы полного дня» внеурочных занятий, занятий дополнительного образования, режимных мероприятий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В пределах  фонда оплаты  труда ОО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/>
              <a:t>Сущностные характеристики организационных моделей внеурочной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26557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42022"/>
              </p:ext>
            </p:extLst>
          </p:nvPr>
        </p:nvGraphicFramePr>
        <p:xfrm>
          <a:off x="287338" y="1556792"/>
          <a:ext cx="8569325" cy="487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865"/>
                <a:gridCol w="1713865"/>
                <a:gridCol w="1713865"/>
                <a:gridCol w="1713865"/>
                <a:gridCol w="1713865"/>
              </a:tblGrid>
              <a:tr h="881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Название модели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Участники организации внеурочной деятельности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Механизмы координации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Формы реализации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Источники финансирования</a:t>
                      </a:r>
                    </a:p>
                  </a:txBody>
                  <a:tcPr marL="68580" marR="68580" marT="0" marB="0" anchor="ctr"/>
                </a:tc>
              </a:tr>
              <a:tr h="22152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Оптимизационная модель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Все педагогические работники ОО в рамках своих должностных обязанностей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Деятельность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классного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руководителя как координатора работы всех педагогов по реализации программ внеурочной деятельности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Соответствуют формам деятельности педагогов, реализующих соответствующую часть программы внеурочной деятельности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В пределах  фонда оплаты  труда ОО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7080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Инновационно-образовательная модель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Педагогические работники ОО совместно с учеными, специалистами муниципальных методических служб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Договоры о совместной деятельности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Техническое задание на разработку и реализацию совместных проектов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Соответствуют формам, представленным в программах внеурочной деятельности в соответствии с требованиям ФГОС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В пределах  фонда оплаты  труда ОО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,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дополнительное финансирование в рамках инновационных проектов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/>
              <a:t>Сущностные характеристики организационных моделей внеурочной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246780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413270"/>
              </p:ext>
            </p:extLst>
          </p:nvPr>
        </p:nvGraphicFramePr>
        <p:xfrm>
          <a:off x="287338" y="1556792"/>
          <a:ext cx="8569325" cy="3228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865"/>
                <a:gridCol w="1713865"/>
                <a:gridCol w="1713865"/>
                <a:gridCol w="1713865"/>
                <a:gridCol w="1713865"/>
              </a:tblGrid>
              <a:tr h="881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Название модели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Участники организации внеурочной деятельности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Механизмы координации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Формы реализации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</a:rPr>
                        <a:t>Источники финансирования</a:t>
                      </a:r>
                    </a:p>
                  </a:txBody>
                  <a:tcPr marL="68580" marR="68580" marT="0" marB="0" anchor="ctr"/>
                </a:tc>
              </a:tr>
              <a:tr h="22872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Модели взаимодействия с учреждениями дополнительного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Педагогические работники ОО, педагоги дополнительного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План внеурочной  деятельности, программы внеурочной деятельности, договоры о сотрудничестве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Соответствуют формам, представленным в программах внеурочной деятельности в соответствии с требованиям ФГОС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В пределах  фонда оплаты  труда ОО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в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рамках муниципальных заданий, формируемых с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учредителем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учреждений дополнительного образования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/>
              <a:t>Сущностные характеристики организационных моделей внеурочной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5933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8000" y="1556792"/>
            <a:ext cx="8568952" cy="4824536"/>
          </a:xfrm>
        </p:spPr>
        <p:txBody>
          <a:bodyPr>
            <a:noAutofit/>
          </a:bodyPr>
          <a:lstStyle/>
          <a:p>
            <a:pPr marL="5715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Основная </a:t>
            </a:r>
            <a:r>
              <a:rPr lang="ru-RU" sz="1800" dirty="0"/>
              <a:t>образовательная программа </a:t>
            </a:r>
            <a:r>
              <a:rPr lang="ru-RU" sz="1800" dirty="0" smtClean="0"/>
              <a:t>реализуется </a:t>
            </a:r>
            <a:r>
              <a:rPr lang="ru-RU" sz="1800" dirty="0"/>
              <a:t>образовательным учреждением через учебный план и внеурочную </a:t>
            </a:r>
            <a:r>
              <a:rPr lang="ru-RU" sz="1800" dirty="0" smtClean="0"/>
              <a:t>деятельность.</a:t>
            </a:r>
          </a:p>
          <a:p>
            <a:pPr marL="571500" lvl="0" indent="-457200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/>
          </a:p>
          <a:p>
            <a:pPr marL="571500" lvl="0" indent="-457200">
              <a:lnSpc>
                <a:spcPct val="150000"/>
              </a:lnSpc>
              <a:spcBef>
                <a:spcPts val="0"/>
              </a:spcBef>
              <a:buAutoNum type="arabicPeriod" startAt="2"/>
            </a:pPr>
            <a:r>
              <a:rPr lang="ru-RU" sz="1800" dirty="0" smtClean="0"/>
              <a:t>План </a:t>
            </a:r>
            <a:r>
              <a:rPr lang="ru-RU" sz="1800" dirty="0"/>
              <a:t>внеурочной деятельности является одним из основных организационных механизмов реализации основной образовательной образовательного </a:t>
            </a:r>
            <a:r>
              <a:rPr lang="ru-RU" sz="1800" dirty="0" smtClean="0"/>
              <a:t>учреждения. </a:t>
            </a:r>
          </a:p>
          <a:p>
            <a:pPr marL="571500" lvl="0" indent="-457200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/>
          </a:p>
          <a:p>
            <a:pPr marL="571500" lvl="0" indent="-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/>
              <a:t>3.   План </a:t>
            </a:r>
            <a:r>
              <a:rPr lang="ru-RU" sz="1800" dirty="0"/>
              <a:t>внеурочной деятельности обеспечивает учет индивидуальных особенностей и потребностей обучающихся через организацию внеурочной </a:t>
            </a:r>
            <a:r>
              <a:rPr lang="ru-RU" sz="1800" dirty="0" smtClean="0"/>
              <a:t>деятельности</a:t>
            </a:r>
            <a:r>
              <a:rPr lang="ru-RU" sz="1800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Основание выбора моделей внеурочной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853584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8000" y="1556792"/>
            <a:ext cx="8568952" cy="4824536"/>
          </a:xfrm>
        </p:spPr>
        <p:txBody>
          <a:bodyPr>
            <a:noAutofit/>
          </a:bodyPr>
          <a:lstStyle/>
          <a:p>
            <a:pPr marL="5715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ru-RU" sz="1800" dirty="0" smtClean="0"/>
              <a:t>План </a:t>
            </a:r>
            <a:r>
              <a:rPr lang="ru-RU" sz="1800" dirty="0"/>
              <a:t>внеурочной деятельности </a:t>
            </a:r>
            <a:r>
              <a:rPr lang="ru-RU" sz="1800" dirty="0" smtClean="0"/>
              <a:t> определяет </a:t>
            </a:r>
            <a:r>
              <a:rPr lang="ru-RU" sz="1800" dirty="0"/>
              <a:t>состав и структуру направлений, формы организации, объём внеурочной деятельности для каждого обучающегося или группы </a:t>
            </a:r>
            <a:r>
              <a:rPr lang="ru-RU" sz="1800" dirty="0" smtClean="0"/>
              <a:t>обучающихся.  </a:t>
            </a:r>
          </a:p>
          <a:p>
            <a:pPr marL="5715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ru-RU" sz="1800" dirty="0" smtClean="0"/>
              <a:t>Образовательное </a:t>
            </a:r>
            <a:r>
              <a:rPr lang="ru-RU" sz="1800" dirty="0"/>
              <a:t>учреждение самостоятельно разрабатывает и утверждает план внеурочной </a:t>
            </a:r>
            <a:r>
              <a:rPr lang="ru-RU" sz="1800" dirty="0" smtClean="0"/>
              <a:t>деятельности. </a:t>
            </a:r>
            <a:endParaRPr lang="ru-RU" sz="1800" dirty="0"/>
          </a:p>
          <a:p>
            <a:pPr marL="5715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ru-RU" sz="1800" dirty="0" smtClean="0"/>
              <a:t>Внеурочная </a:t>
            </a:r>
            <a:r>
              <a:rPr lang="ru-RU" sz="1800" dirty="0"/>
              <a:t>деятельность организуется образовательным учреждением по направлениям развития личности (спортивно-оздоровительное, духовно-нравственное, социальное, </a:t>
            </a:r>
            <a:r>
              <a:rPr lang="ru-RU" sz="1800" dirty="0" err="1"/>
              <a:t>общеинтеллектуальное</a:t>
            </a:r>
            <a:r>
              <a:rPr lang="ru-RU" sz="1800" dirty="0"/>
              <a:t>, общекультурное</a:t>
            </a:r>
            <a:r>
              <a:rPr lang="ru-RU" sz="1800" dirty="0" smtClean="0"/>
              <a:t>).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Основание выбора моделей внеурочной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495076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900113" y="476250"/>
            <a:ext cx="7920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Основная образовательная программа ОУ</a:t>
            </a:r>
          </a:p>
        </p:txBody>
      </p:sp>
      <p:sp>
        <p:nvSpPr>
          <p:cNvPr id="27651" name="Rectangle 9"/>
          <p:cNvSpPr>
            <a:spLocks noChangeArrowheads="1"/>
          </p:cNvSpPr>
          <p:nvPr/>
        </p:nvSpPr>
        <p:spPr bwMode="auto">
          <a:xfrm>
            <a:off x="642910" y="5157788"/>
            <a:ext cx="825026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altLang="ja-JP" sz="2000" dirty="0">
                <a:solidFill>
                  <a:schemeClr val="bg2">
                    <a:lumMod val="25000"/>
                  </a:schemeClr>
                </a:solidFill>
              </a:rPr>
              <a:t>Формы</a:t>
            </a:r>
            <a:r>
              <a:rPr lang="ru-RU" altLang="ja-JP" sz="2000" dirty="0">
                <a:solidFill>
                  <a:schemeClr val="accent2"/>
                </a:solidFill>
              </a:rPr>
              <a:t> </a:t>
            </a:r>
            <a:r>
              <a:rPr lang="ru-RU" altLang="ja-JP" sz="2000" dirty="0"/>
              <a:t>организации образовательного процесса, </a:t>
            </a:r>
            <a:r>
              <a:rPr lang="ru-RU" altLang="ja-JP" sz="2000" dirty="0">
                <a:solidFill>
                  <a:schemeClr val="bg2">
                    <a:lumMod val="25000"/>
                  </a:schemeClr>
                </a:solidFill>
              </a:rPr>
              <a:t>чередование </a:t>
            </a:r>
            <a:r>
              <a:rPr lang="ru-RU" altLang="ja-JP" sz="2000" dirty="0"/>
              <a:t>урочной и внеурочной деятельности в рамках реализации ООП </a:t>
            </a:r>
            <a:r>
              <a:rPr lang="ru-RU" altLang="ja-JP" sz="2000" dirty="0">
                <a:solidFill>
                  <a:schemeClr val="bg2">
                    <a:lumMod val="25000"/>
                  </a:schemeClr>
                </a:solidFill>
              </a:rPr>
              <a:t>определяет</a:t>
            </a:r>
            <a:r>
              <a:rPr lang="ru-RU" altLang="ja-JP" sz="2000" dirty="0"/>
              <a:t> образовательное </a:t>
            </a:r>
            <a:r>
              <a:rPr lang="ru-RU" altLang="ja-JP" sz="2000" dirty="0" smtClean="0">
                <a:solidFill>
                  <a:schemeClr val="bg2">
                    <a:lumMod val="25000"/>
                  </a:schemeClr>
                </a:solidFill>
              </a:rPr>
              <a:t>учреждение. </a:t>
            </a:r>
            <a:endParaRPr lang="ru-RU" altLang="ja-JP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652" name="Rectangle 10"/>
          <p:cNvSpPr>
            <a:spLocks noChangeArrowheads="1"/>
          </p:cNvSpPr>
          <p:nvPr/>
        </p:nvSpPr>
        <p:spPr bwMode="auto">
          <a:xfrm>
            <a:off x="1071538" y="3786190"/>
            <a:ext cx="7243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altLang="ja-JP" sz="2000" dirty="0"/>
              <a:t>ООП реализуется ОУ через </a:t>
            </a:r>
            <a:r>
              <a:rPr lang="ru-RU" altLang="ja-JP" sz="2000" dirty="0">
                <a:solidFill>
                  <a:schemeClr val="bg2">
                    <a:lumMod val="25000"/>
                  </a:schemeClr>
                </a:solidFill>
              </a:rPr>
              <a:t>урочную и внеурочную </a:t>
            </a:r>
            <a:r>
              <a:rPr lang="ru-RU" altLang="ja-JP" sz="2000" dirty="0"/>
              <a:t>деятельность с соблюдением </a:t>
            </a:r>
            <a:r>
              <a:rPr lang="ru-RU" altLang="ja-JP" sz="2000" dirty="0">
                <a:solidFill>
                  <a:schemeClr val="bg2">
                    <a:lumMod val="25000"/>
                  </a:schemeClr>
                </a:solidFill>
              </a:rPr>
              <a:t>требований </a:t>
            </a:r>
            <a:r>
              <a:rPr lang="ru-RU" altLang="ja-JP" sz="2000" dirty="0" err="1">
                <a:solidFill>
                  <a:schemeClr val="bg2">
                    <a:lumMod val="25000"/>
                  </a:schemeClr>
                </a:solidFill>
              </a:rPr>
              <a:t>СанПиН</a:t>
            </a:r>
            <a:r>
              <a:rPr lang="ru-RU" altLang="ja-JP" sz="20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71550" y="1643064"/>
            <a:ext cx="6986588" cy="1550988"/>
            <a:chOff x="612" y="1035"/>
            <a:chExt cx="4401" cy="977"/>
          </a:xfrm>
        </p:grpSpPr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2520" y="1035"/>
              <a:ext cx="6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/>
                <a:t>ООП</a:t>
              </a: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612" y="1570"/>
              <a:ext cx="11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Урочная деятельность</a:t>
              </a:r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3833" y="1570"/>
              <a:ext cx="11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Внеурочная деятельность</a:t>
              </a:r>
            </a:p>
          </p:txBody>
        </p:sp>
        <p:sp>
          <p:nvSpPr>
            <p:cNvPr id="27657" name="Line 11"/>
            <p:cNvSpPr>
              <a:spLocks noChangeShapeType="1"/>
            </p:cNvSpPr>
            <p:nvPr/>
          </p:nvSpPr>
          <p:spPr bwMode="auto">
            <a:xfrm flipH="1">
              <a:off x="1429" y="1253"/>
              <a:ext cx="99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58" name="Line 12"/>
            <p:cNvSpPr>
              <a:spLocks noChangeShapeType="1"/>
            </p:cNvSpPr>
            <p:nvPr/>
          </p:nvSpPr>
          <p:spPr bwMode="auto">
            <a:xfrm>
              <a:off x="3107" y="1253"/>
              <a:ext cx="95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Другая 6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40924E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833</TotalTime>
  <Words>1085</Words>
  <Application>Microsoft Office PowerPoint</Application>
  <PresentationFormat>Экран (4:3)</PresentationFormat>
  <Paragraphs>192</Paragraphs>
  <Slides>25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Аптека</vt:lpstr>
      <vt:lpstr>Моделирование внеурочной деятельности</vt:lpstr>
      <vt:lpstr>Модели внеурочной деятельности</vt:lpstr>
      <vt:lpstr>классификация организационных моделей внеурочной деятельности </vt:lpstr>
      <vt:lpstr>Сущностные характеристики организационных моделей внеурочной деятельности</vt:lpstr>
      <vt:lpstr>Сущностные характеристики организационных моделей внеурочной деятельности</vt:lpstr>
      <vt:lpstr>Сущностные характеристики организационных моделей внеурочной деятельности</vt:lpstr>
      <vt:lpstr>Основание выбора моделей внеурочной деятельности</vt:lpstr>
      <vt:lpstr>Основание выбора моделей внеурочной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моделирования внеурочной деятельности</vt:lpstr>
      <vt:lpstr>Взаимосвязь этапов алгоритма</vt:lpstr>
      <vt:lpstr>Анализ ресурсного обеспечения различных моделей организации внеурочной деятельности</vt:lpstr>
      <vt:lpstr>Примерный перечень локальных актов образовательного учреждения, обеспечивающих реализацию внеурочной деятельности в рамках фгос</vt:lpstr>
      <vt:lpstr>Примерный перечень локальных актов образовательного учреждения, обеспечивающих реализацию внеурочной деятельности в рамках фгос оо</vt:lpstr>
      <vt:lpstr>Примерный перечень локальных актов образовательного учреждения, обеспечивающих реализацию внеурочной деятельности в рамках фгос</vt:lpstr>
      <vt:lpstr>Кадровое обеспечение</vt:lpstr>
      <vt:lpstr>Финансово-экономическое обеспечение</vt:lpstr>
      <vt:lpstr>Организационное обеспечение</vt:lpstr>
      <vt:lpstr>Информационное обеспечение</vt:lpstr>
      <vt:lpstr>Учебно-методическое обеспечение</vt:lpstr>
      <vt:lpstr>Материально-техническое обеспечение</vt:lpstr>
      <vt:lpstr>От Выбора модели внеурочной  деятельности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Зазыкина</cp:lastModifiedBy>
  <cp:revision>81</cp:revision>
  <dcterms:created xsi:type="dcterms:W3CDTF">2012-06-27T06:59:33Z</dcterms:created>
  <dcterms:modified xsi:type="dcterms:W3CDTF">2015-06-23T04:12:21Z</dcterms:modified>
</cp:coreProperties>
</file>