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27"/>
  </p:notesMasterIdLst>
  <p:sldIdLst>
    <p:sldId id="256" r:id="rId2"/>
    <p:sldId id="291" r:id="rId3"/>
    <p:sldId id="292" r:id="rId4"/>
    <p:sldId id="294" r:id="rId5"/>
    <p:sldId id="293" r:id="rId6"/>
    <p:sldId id="295" r:id="rId7"/>
    <p:sldId id="296" r:id="rId8"/>
    <p:sldId id="297" r:id="rId9"/>
    <p:sldId id="312" r:id="rId10"/>
    <p:sldId id="313" r:id="rId11"/>
    <p:sldId id="314" r:id="rId12"/>
    <p:sldId id="315" r:id="rId13"/>
    <p:sldId id="298" r:id="rId14"/>
    <p:sldId id="299" r:id="rId15"/>
    <p:sldId id="300" r:id="rId16"/>
    <p:sldId id="301" r:id="rId17"/>
    <p:sldId id="302" r:id="rId18"/>
    <p:sldId id="303" r:id="rId19"/>
    <p:sldId id="305" r:id="rId20"/>
    <p:sldId id="306" r:id="rId21"/>
    <p:sldId id="307" r:id="rId22"/>
    <p:sldId id="308" r:id="rId23"/>
    <p:sldId id="309" r:id="rId24"/>
    <p:sldId id="310" r:id="rId25"/>
    <p:sldId id="311" r:id="rId2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0F5FA"/>
    <a:srgbClr val="000000"/>
    <a:srgbClr val="FFCDCD"/>
    <a:srgbClr val="000099"/>
    <a:srgbClr val="FFE7E7"/>
    <a:srgbClr val="CCECFF"/>
    <a:srgbClr val="B3C5D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87" autoAdjust="0"/>
    <p:restoredTop sz="94629" autoAdjust="0"/>
  </p:normalViewPr>
  <p:slideViewPr>
    <p:cSldViewPr>
      <p:cViewPr varScale="1">
        <p:scale>
          <a:sx n="81" d="100"/>
          <a:sy n="81" d="100"/>
        </p:scale>
        <p:origin x="-822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0C99FA-C3C8-478C-8927-9B5CD04B4362}" type="datetimeFigureOut">
              <a:rPr lang="ru-RU" smtClean="0"/>
              <a:pPr/>
              <a:t>23.06.2015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AC1857-D501-4B93-92BD-5BD0EDDD6C0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361081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bg>
      <p:bgPr>
        <a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-10000"/>
                    </a14:imgEffect>
                    <a14:imgEffect>
                      <a14:colorTemperature colorTemp="5750"/>
                    </a14:imgEffect>
                    <a14:imgEffect>
                      <a14:saturation sat="15000"/>
                    </a14:imgEffect>
                    <a14:imgEffect>
                      <a14:brightnessContrast bright="-20000"/>
                    </a14:imgEffect>
                  </a14:imgLayer>
                </a14:imgProps>
              </a:ext>
            </a:extLst>
          </a:blip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 userDrawn="1"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52" name="Picture 4"/>
          <p:cNvPicPr>
            <a:picLocks noChangeAspect="1" noChangeArrowheads="1"/>
          </p:cNvPicPr>
          <p:nvPr userDrawn="1"/>
        </p:nvPicPr>
        <p:blipFill rotWithShape="1"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" r="39289" b="15616"/>
          <a:stretch/>
        </p:blipFill>
        <p:spPr bwMode="auto">
          <a:xfrm>
            <a:off x="2556000" y="108888"/>
            <a:ext cx="6496560" cy="6657672"/>
          </a:xfrm>
          <a:prstGeom prst="rect">
            <a:avLst/>
          </a:prstGeom>
          <a:noFill/>
          <a:ln>
            <a:noFill/>
          </a:ln>
          <a:effectLst>
            <a:softEdge rad="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45483" y="3055621"/>
            <a:ext cx="6947845" cy="2245359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541822" y="5057551"/>
            <a:ext cx="6755166" cy="166092"/>
          </a:xfrm>
          <a:prstGeom prst="rect">
            <a:avLst/>
          </a:prstGeom>
          <a:solidFill>
            <a:schemeClr val="accent1">
              <a:lumMod val="75000"/>
            </a:schemeClr>
          </a:solidFill>
          <a:ln w="635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38971" y="3139440"/>
            <a:ext cx="6760868" cy="2077720"/>
          </a:xfrm>
          <a:prstGeom prst="rect">
            <a:avLst/>
          </a:prstGeom>
          <a:noFill/>
          <a:ln w="6350" cmpd="dbl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en-US" dirty="0"/>
          </a:p>
        </p:txBody>
      </p:sp>
      <p:sp>
        <p:nvSpPr>
          <p:cNvPr id="12" name="Прямоугольник 11"/>
          <p:cNvSpPr/>
          <p:nvPr userDrawn="1"/>
        </p:nvSpPr>
        <p:spPr>
          <a:xfrm>
            <a:off x="179512" y="188640"/>
            <a:ext cx="8784976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b="1" baseline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ГОСУДАРСТВЕННОЕ АВТОНОМНОЕ УЧРЕЖДЕНИЕ </a:t>
            </a:r>
          </a:p>
          <a:p>
            <a:pPr algn="ctr"/>
            <a:r>
              <a:rPr lang="ru-RU" sz="1400" b="1" baseline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ДОПОЛНИТЕЛЬНОГО ПРОФЕССИОНАЛЬНОГО ОБРАЗОВАНИЯ (ПОВЫШЕНИЯ КВАЛИФИКАЦИИ) СПЕЦИАЛИСТОВ</a:t>
            </a:r>
          </a:p>
          <a:p>
            <a:pPr algn="ctr"/>
            <a:r>
              <a:rPr lang="ru-RU" sz="1400" b="1" baseline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“СМОЛЕНСКИЙ ОБЛАСТНОЙ ИНСТИТУТ РАЗВИТИЯ ОБРАЗОВАНИЯ”</a:t>
            </a:r>
            <a:endParaRPr lang="ru-RU" sz="1400" b="1" baseline="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ФИО автора, должность</a:t>
            </a: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61702" y="228600"/>
            <a:ext cx="185928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55225" y="351409"/>
            <a:ext cx="1672235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ФИО автора, должность</a:t>
            </a: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 userDrawn="1"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ФИО автора, должность</a:t>
            </a: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Скругленный прямоугольник 7"/>
          <p:cNvSpPr/>
          <p:nvPr userDrawn="1"/>
        </p:nvSpPr>
        <p:spPr>
          <a:xfrm>
            <a:off x="107504" y="116632"/>
            <a:ext cx="8928992" cy="6624736"/>
          </a:xfrm>
          <a:prstGeom prst="roundRect">
            <a:avLst>
              <a:gd name="adj" fmla="val 1647"/>
            </a:avLst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8000" y="1700808"/>
            <a:ext cx="8568952" cy="4484712"/>
          </a:xfrm>
        </p:spPr>
        <p:txBody>
          <a:bodyPr/>
          <a:lstStyle>
            <a:lvl1pPr>
              <a:buClrTx/>
              <a:defRPr>
                <a:solidFill>
                  <a:schemeClr val="tx1"/>
                </a:solidFill>
              </a:defRPr>
            </a:lvl1pPr>
            <a:lvl2pPr>
              <a:buClrTx/>
              <a:defRPr>
                <a:solidFill>
                  <a:schemeClr val="tx1"/>
                </a:solidFill>
              </a:defRPr>
            </a:lvl2pPr>
            <a:lvl3pPr>
              <a:buClrTx/>
              <a:defRPr>
                <a:solidFill>
                  <a:schemeClr val="tx1"/>
                </a:solidFill>
              </a:defRPr>
            </a:lvl3pPr>
            <a:lvl4pPr>
              <a:buClrTx/>
              <a:defRPr>
                <a:solidFill>
                  <a:schemeClr val="tx1"/>
                </a:solidFill>
              </a:defRPr>
            </a:lvl4pPr>
            <a:lvl5pPr>
              <a:buClrTx/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1520" y="6368839"/>
            <a:ext cx="7704856" cy="365125"/>
          </a:xfrm>
        </p:spPr>
        <p:txBody>
          <a:bodyPr/>
          <a:lstStyle>
            <a:lvl1pPr algn="l">
              <a:defRPr sz="800"/>
            </a:lvl1pPr>
          </a:lstStyle>
          <a:p>
            <a:r>
              <a:rPr lang="ru-RU" dirty="0" smtClean="0"/>
              <a:t>ФИО автора, должность</a:t>
            </a:r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56376" y="6368839"/>
            <a:ext cx="936104" cy="365125"/>
          </a:xfrm>
        </p:spPr>
        <p:txBody>
          <a:bodyPr/>
          <a:lstStyle>
            <a:lvl1pPr>
              <a:defRPr sz="800"/>
            </a:lvl1pPr>
          </a:lstStyle>
          <a:p>
            <a:fld id="{C06C50F1-8CFA-411F-AD37-A72DFD69FB28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11" name="Группа 10"/>
          <p:cNvGrpSpPr/>
          <p:nvPr userDrawn="1"/>
        </p:nvGrpSpPr>
        <p:grpSpPr>
          <a:xfrm>
            <a:off x="245397" y="219636"/>
            <a:ext cx="8647083" cy="1260000"/>
            <a:chOff x="245397" y="219636"/>
            <a:chExt cx="8647083" cy="1409164"/>
          </a:xfrm>
        </p:grpSpPr>
        <p:sp>
          <p:nvSpPr>
            <p:cNvPr id="9" name="Rectangle 8"/>
            <p:cNvSpPr/>
            <p:nvPr userDrawn="1"/>
          </p:nvSpPr>
          <p:spPr>
            <a:xfrm>
              <a:off x="245397" y="219636"/>
              <a:ext cx="8647083" cy="1409164"/>
            </a:xfrm>
            <a:prstGeom prst="rect">
              <a:avLst/>
            </a:prstGeom>
            <a:solidFill>
              <a:srgbClr val="FFFFFF">
                <a:alpha val="83000"/>
              </a:srgbClr>
            </a:solidFill>
            <a:ln>
              <a:noFill/>
            </a:ln>
            <a:effectLst>
              <a:softEdge rad="127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13"/>
            <p:cNvSpPr/>
            <p:nvPr userDrawn="1"/>
          </p:nvSpPr>
          <p:spPr>
            <a:xfrm>
              <a:off x="331422" y="294210"/>
              <a:ext cx="8475032" cy="1260016"/>
            </a:xfrm>
            <a:prstGeom prst="rect">
              <a:avLst/>
            </a:prstGeom>
            <a:solidFill>
              <a:srgbClr val="FFFFFF"/>
            </a:solidFill>
            <a:ln w="6350" cmpd="dbl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332656"/>
            <a:ext cx="7704856" cy="1008112"/>
          </a:xfrm>
        </p:spPr>
        <p:txBody>
          <a:bodyPr>
            <a:normAutofit/>
          </a:bodyPr>
          <a:lstStyle>
            <a:lvl1pPr algn="l">
              <a:defRPr sz="2800" b="1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pic>
        <p:nvPicPr>
          <p:cNvPr id="12" name="Picture 2" descr="C:\Users\Владелец\Desktop\ПТИЦА_БЕЛАЯ.png"/>
          <p:cNvPicPr>
            <a:picLocks noChangeAspect="1" noChangeArrowheads="1"/>
          </p:cNvPicPr>
          <p:nvPr userDrawn="1"/>
        </p:nvPicPr>
        <p:blipFill>
          <a:blip r:embed="rId2" cstate="print">
            <a:duotone>
              <a:prstClr val="black"/>
              <a:schemeClr val="accent2">
                <a:lumMod val="60000"/>
                <a:lumOff val="40000"/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1422" y="310618"/>
            <a:ext cx="642716" cy="3600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 userDrawn="1"/>
        </p:nvSpPr>
        <p:spPr>
          <a:xfrm>
            <a:off x="107504" y="116632"/>
            <a:ext cx="8928992" cy="6624736"/>
          </a:xfrm>
          <a:prstGeom prst="roundRect">
            <a:avLst>
              <a:gd name="adj" fmla="val 1647"/>
            </a:avLst>
          </a:prstGeom>
          <a:solidFill>
            <a:srgbClr val="F0F5F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87992" y="1700809"/>
            <a:ext cx="4212000" cy="4464495"/>
          </a:xfrm>
        </p:spPr>
        <p:txBody>
          <a:bodyPr vert="horz" lIns="91440" tIns="45720" rIns="91440" bIns="45720" rtlCol="0">
            <a:normAutofit/>
          </a:bodyPr>
          <a:lstStyle>
            <a:lvl1pPr>
              <a:buClrTx/>
              <a:defRPr lang="ru-RU" smtClean="0">
                <a:solidFill>
                  <a:schemeClr val="tx1"/>
                </a:solidFill>
              </a:defRPr>
            </a:lvl1pPr>
            <a:lvl2pPr>
              <a:buClrTx/>
              <a:defRPr lang="ru-RU" smtClean="0">
                <a:solidFill>
                  <a:schemeClr val="tx1"/>
                </a:solidFill>
              </a:defRPr>
            </a:lvl2pPr>
            <a:lvl3pPr>
              <a:buClrTx/>
              <a:defRPr lang="ru-RU" smtClean="0">
                <a:solidFill>
                  <a:schemeClr val="tx1"/>
                </a:solidFill>
              </a:defRPr>
            </a:lvl3pPr>
            <a:lvl4pPr>
              <a:buClrTx/>
              <a:defRPr lang="ru-RU" smtClean="0">
                <a:solidFill>
                  <a:schemeClr val="tx1"/>
                </a:solidFill>
              </a:defRPr>
            </a:lvl4pPr>
            <a:lvl5pPr>
              <a:buClrTx/>
              <a:defRPr lang="en-US" dirty="0">
                <a:solidFill>
                  <a:schemeClr val="tx1"/>
                </a:solidFill>
              </a:defRPr>
            </a:lvl5pPr>
          </a:lstStyle>
          <a:p>
            <a:pPr lvl="0">
              <a:buClrTx/>
            </a:pPr>
            <a:r>
              <a:rPr lang="ru-RU" dirty="0" smtClean="0"/>
              <a:t>Образец текста</a:t>
            </a:r>
          </a:p>
          <a:p>
            <a:pPr lvl="1">
              <a:buClrTx/>
            </a:pPr>
            <a:r>
              <a:rPr lang="ru-RU" dirty="0" smtClean="0"/>
              <a:t>Второй уровень</a:t>
            </a:r>
          </a:p>
          <a:p>
            <a:pPr lvl="2">
              <a:buClrTx/>
            </a:pPr>
            <a:r>
              <a:rPr lang="ru-RU" dirty="0" smtClean="0"/>
              <a:t>Третий уровень</a:t>
            </a:r>
          </a:p>
          <a:p>
            <a:pPr lvl="3">
              <a:buClrTx/>
            </a:pPr>
            <a:r>
              <a:rPr lang="ru-RU" dirty="0" smtClean="0"/>
              <a:t>Четвертый уровень</a:t>
            </a:r>
          </a:p>
          <a:p>
            <a:pPr lvl="4">
              <a:buClrTx/>
            </a:pPr>
            <a:r>
              <a:rPr lang="ru-RU" dirty="0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4008" y="1700809"/>
            <a:ext cx="4212000" cy="4464495"/>
          </a:xfrm>
        </p:spPr>
        <p:txBody>
          <a:bodyPr vert="horz" lIns="91440" tIns="45720" rIns="91440" bIns="45720" rtlCol="0">
            <a:normAutofit/>
          </a:bodyPr>
          <a:lstStyle>
            <a:lvl1pPr>
              <a:buClrTx/>
              <a:defRPr lang="ru-RU" smtClean="0">
                <a:solidFill>
                  <a:schemeClr val="tx1"/>
                </a:solidFill>
              </a:defRPr>
            </a:lvl1pPr>
            <a:lvl2pPr>
              <a:buClrTx/>
              <a:defRPr lang="ru-RU" smtClean="0">
                <a:solidFill>
                  <a:schemeClr val="tx1"/>
                </a:solidFill>
              </a:defRPr>
            </a:lvl2pPr>
            <a:lvl3pPr>
              <a:buClrTx/>
              <a:defRPr lang="ru-RU" smtClean="0">
                <a:solidFill>
                  <a:schemeClr val="tx1"/>
                </a:solidFill>
              </a:defRPr>
            </a:lvl3pPr>
            <a:lvl4pPr>
              <a:buClrTx/>
              <a:defRPr lang="ru-RU" smtClean="0">
                <a:solidFill>
                  <a:schemeClr val="tx1"/>
                </a:solidFill>
              </a:defRPr>
            </a:lvl4pPr>
            <a:lvl5pPr>
              <a:buClrTx/>
              <a:defRPr lang="en-US" dirty="0">
                <a:solidFill>
                  <a:schemeClr val="tx1"/>
                </a:solidFill>
              </a:defRPr>
            </a:lvl5pPr>
          </a:lstStyle>
          <a:p>
            <a:pPr lvl="0">
              <a:buClrTx/>
            </a:pPr>
            <a:r>
              <a:rPr lang="ru-RU" smtClean="0"/>
              <a:t>Образец текста</a:t>
            </a:r>
          </a:p>
          <a:p>
            <a:pPr lvl="1">
              <a:buClrTx/>
            </a:pPr>
            <a:r>
              <a:rPr lang="ru-RU" smtClean="0"/>
              <a:t>Второй уровень</a:t>
            </a:r>
          </a:p>
          <a:p>
            <a:pPr lvl="2">
              <a:buClrTx/>
            </a:pPr>
            <a:r>
              <a:rPr lang="ru-RU" smtClean="0"/>
              <a:t>Третий уровень</a:t>
            </a:r>
          </a:p>
          <a:p>
            <a:pPr lvl="3">
              <a:buClrTx/>
            </a:pPr>
            <a:r>
              <a:rPr lang="ru-RU" smtClean="0"/>
              <a:t>Четвертый уровень</a:t>
            </a:r>
          </a:p>
          <a:p>
            <a:pPr lvl="4">
              <a:buClrTx/>
            </a:pPr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1520" y="6368839"/>
            <a:ext cx="7704856" cy="365125"/>
          </a:xfrm>
        </p:spPr>
        <p:txBody>
          <a:bodyPr/>
          <a:lstStyle>
            <a:lvl1pPr algn="l">
              <a:defRPr sz="800"/>
            </a:lvl1pPr>
          </a:lstStyle>
          <a:p>
            <a:r>
              <a:rPr lang="ru-RU" dirty="0" smtClean="0"/>
              <a:t>ФИО автора, должность</a:t>
            </a:r>
            <a:endParaRPr lang="ru-RU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56376" y="6368839"/>
            <a:ext cx="936104" cy="365125"/>
          </a:xfrm>
        </p:spPr>
        <p:txBody>
          <a:bodyPr/>
          <a:lstStyle>
            <a:lvl1pPr>
              <a:defRPr sz="800"/>
            </a:lvl1pPr>
          </a:lstStyle>
          <a:p>
            <a:fld id="{C06C50F1-8CFA-411F-AD37-A72DFD69FB28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11" name="Группа 10"/>
          <p:cNvGrpSpPr/>
          <p:nvPr userDrawn="1"/>
        </p:nvGrpSpPr>
        <p:grpSpPr>
          <a:xfrm>
            <a:off x="245397" y="219636"/>
            <a:ext cx="8647083" cy="1260000"/>
            <a:chOff x="245397" y="219636"/>
            <a:chExt cx="8647083" cy="1409164"/>
          </a:xfrm>
        </p:grpSpPr>
        <p:sp>
          <p:nvSpPr>
            <p:cNvPr id="12" name="Rectangle 8"/>
            <p:cNvSpPr/>
            <p:nvPr userDrawn="1"/>
          </p:nvSpPr>
          <p:spPr>
            <a:xfrm>
              <a:off x="245397" y="219636"/>
              <a:ext cx="8647083" cy="1409164"/>
            </a:xfrm>
            <a:prstGeom prst="rect">
              <a:avLst/>
            </a:prstGeom>
            <a:solidFill>
              <a:srgbClr val="FFFFFF">
                <a:alpha val="83000"/>
              </a:srgbClr>
            </a:solidFill>
            <a:ln>
              <a:noFill/>
            </a:ln>
            <a:effectLst>
              <a:softEdge rad="127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3"/>
            <p:cNvSpPr/>
            <p:nvPr userDrawn="1"/>
          </p:nvSpPr>
          <p:spPr>
            <a:xfrm>
              <a:off x="331422" y="294210"/>
              <a:ext cx="8475032" cy="1260016"/>
            </a:xfrm>
            <a:prstGeom prst="rect">
              <a:avLst/>
            </a:prstGeom>
            <a:solidFill>
              <a:srgbClr val="FFFFFF"/>
            </a:solidFill>
            <a:ln w="6350" cmpd="dbl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8" name="Заголовок 1"/>
          <p:cNvSpPr>
            <a:spLocks noGrp="1"/>
          </p:cNvSpPr>
          <p:nvPr>
            <p:ph type="title"/>
          </p:nvPr>
        </p:nvSpPr>
        <p:spPr>
          <a:xfrm>
            <a:off x="1043608" y="332656"/>
            <a:ext cx="7704856" cy="1008112"/>
          </a:xfrm>
        </p:spPr>
        <p:txBody>
          <a:bodyPr>
            <a:normAutofit/>
          </a:bodyPr>
          <a:lstStyle>
            <a:lvl1pPr algn="l">
              <a:defRPr sz="2800" b="1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pic>
        <p:nvPicPr>
          <p:cNvPr id="19" name="Picture 2" descr="C:\Users\Владелец\Desktop\ПТИЦА_БЕЛАЯ.png"/>
          <p:cNvPicPr>
            <a:picLocks noChangeAspect="1" noChangeArrowheads="1"/>
          </p:cNvPicPr>
          <p:nvPr userDrawn="1"/>
        </p:nvPicPr>
        <p:blipFill>
          <a:blip r:embed="rId2" cstate="print">
            <a:duotone>
              <a:prstClr val="black"/>
              <a:srgbClr val="F0F5FA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1422" y="310618"/>
            <a:ext cx="642716" cy="3600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ФИО автора, должность</a:t>
            </a:r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ФИО автора, должность</a:t>
            </a:r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ounded Rectangle 10"/>
          <p:cNvSpPr/>
          <p:nvPr userDrawn="1"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Скругленный прямоугольник 11"/>
          <p:cNvSpPr/>
          <p:nvPr userDrawn="1"/>
        </p:nvSpPr>
        <p:spPr>
          <a:xfrm>
            <a:off x="107504" y="116632"/>
            <a:ext cx="8928992" cy="6624736"/>
          </a:xfrm>
          <a:prstGeom prst="roundRect">
            <a:avLst>
              <a:gd name="adj" fmla="val 1647"/>
            </a:avLst>
          </a:prstGeom>
          <a:solidFill>
            <a:srgbClr val="F0F5F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1520" y="6368839"/>
            <a:ext cx="7704856" cy="365125"/>
          </a:xfrm>
        </p:spPr>
        <p:txBody>
          <a:bodyPr/>
          <a:lstStyle>
            <a:lvl1pPr algn="l">
              <a:defRPr sz="800"/>
            </a:lvl1pPr>
          </a:lstStyle>
          <a:p>
            <a:r>
              <a:rPr lang="ru-RU" dirty="0" smtClean="0"/>
              <a:t>ФИО автора, должность</a:t>
            </a:r>
            <a:endParaRPr lang="ru-RU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56376" y="6368839"/>
            <a:ext cx="936104" cy="365125"/>
          </a:xfrm>
        </p:spPr>
        <p:txBody>
          <a:bodyPr/>
          <a:lstStyle>
            <a:lvl1pPr>
              <a:defRPr sz="800"/>
            </a:lvl1pPr>
          </a:lstStyle>
          <a:p>
            <a:fld id="{C06C50F1-8CFA-411F-AD37-A72DFD69FB28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14" name="Picture 2" descr="C:\Users\Владелец\Desktop\ПТИЦА_БЕЛАЯ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1422" y="310618"/>
            <a:ext cx="642716" cy="3600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ounded Rectangle 11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ФИО автора, должность</a:t>
            </a: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76690" y="1642472"/>
            <a:ext cx="2483254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61999" y="5029200"/>
            <a:ext cx="7600765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ФИО автора, должность</a:t>
            </a:r>
            <a:endParaRPr lang="ru-RU"/>
          </a:p>
        </p:txBody>
      </p:sp>
      <p:sp>
        <p:nvSpPr>
          <p:cNvPr id="13" name="Rectangle 12"/>
          <p:cNvSpPr/>
          <p:nvPr/>
        </p:nvSpPr>
        <p:spPr>
          <a:xfrm>
            <a:off x="914400" y="5864648"/>
            <a:ext cx="7328514" cy="225848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05589" y="5074920"/>
            <a:ext cx="7946136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" name="Rounded Rectangle 6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ФИО автора, должность</a:t>
            </a: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C06C50F1-8CFA-411F-AD37-A72DFD69FB2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2863" y="372862"/>
            <a:ext cx="8380520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7" r:id="rId2"/>
    <p:sldLayoutId id="2147483686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67zaharov@mail.ru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539552" y="3140968"/>
            <a:ext cx="6768751" cy="994055"/>
          </a:xfrm>
        </p:spPr>
        <p:txBody>
          <a:bodyPr anchor="ctr"/>
          <a:lstStyle/>
          <a:p>
            <a:r>
              <a:rPr lang="ru-RU" sz="2800" b="1" dirty="0" smtClean="0"/>
              <a:t>Моделирование</a:t>
            </a:r>
            <a:br>
              <a:rPr lang="ru-RU" sz="2800" b="1" dirty="0" smtClean="0"/>
            </a:br>
            <a:r>
              <a:rPr lang="ru-RU" sz="2800" b="1" dirty="0" smtClean="0"/>
              <a:t>внеурочной </a:t>
            </a:r>
            <a:r>
              <a:rPr lang="ru-RU" sz="2800" b="1" dirty="0"/>
              <a:t>деятельности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611560" y="4381654"/>
            <a:ext cx="662473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2000" dirty="0" smtClean="0"/>
              <a:t>Захаров С.П., проректор ГАУ ДПОС СОИРО</a:t>
            </a:r>
          </a:p>
          <a:p>
            <a:pPr algn="r"/>
            <a:r>
              <a:rPr lang="ru-RU" sz="2000" dirty="0" smtClean="0"/>
              <a:t>(4812) 38-93-41, </a:t>
            </a:r>
            <a:r>
              <a:rPr lang="en-US" sz="2000" dirty="0" smtClean="0">
                <a:hlinkClick r:id="rId2"/>
              </a:rPr>
              <a:t>67zaharov@mail.ru</a:t>
            </a:r>
            <a:r>
              <a:rPr lang="en-US" sz="2000" dirty="0" smtClean="0"/>
              <a:t> 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4089902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10</a:t>
            </a:fld>
            <a:endParaRPr lang="ru-RU"/>
          </a:p>
        </p:txBody>
      </p:sp>
      <p:pic>
        <p:nvPicPr>
          <p:cNvPr id="4" name="Picture 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142852"/>
            <a:ext cx="8388350" cy="6291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ФИО автора, должность</a:t>
            </a:r>
            <a:endParaRPr lang="ru-RU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11</a:t>
            </a:fld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3707904" y="385500"/>
            <a:ext cx="15121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/>
              <a:t>ООП</a:t>
            </a:r>
            <a:endParaRPr lang="ru-RU" sz="28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1042084" y="1547500"/>
            <a:ext cx="237626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/>
              <a:t>Обязательная часть</a:t>
            </a:r>
            <a:endParaRPr lang="ru-RU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5076056" y="1547500"/>
            <a:ext cx="345638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/>
              <a:t>Часть, формируемая участниками </a:t>
            </a:r>
            <a:r>
              <a:rPr lang="ru-RU" sz="2400" dirty="0" smtClean="0"/>
              <a:t>образовательных отношений</a:t>
            </a:r>
            <a:endParaRPr lang="ru-RU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3059832" y="3623320"/>
            <a:ext cx="244827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/>
              <a:t>Начальная школа</a:t>
            </a:r>
            <a:endParaRPr lang="ru-RU" sz="2000" dirty="0"/>
          </a:p>
        </p:txBody>
      </p:sp>
      <p:sp>
        <p:nvSpPr>
          <p:cNvPr id="8" name="TextBox 7"/>
          <p:cNvSpPr txBox="1"/>
          <p:nvPr/>
        </p:nvSpPr>
        <p:spPr>
          <a:xfrm>
            <a:off x="1403648" y="3623320"/>
            <a:ext cx="10801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/>
              <a:t>80%</a:t>
            </a:r>
            <a:endParaRPr lang="ru-RU" sz="2800" dirty="0"/>
          </a:p>
        </p:txBody>
      </p:sp>
      <p:sp>
        <p:nvSpPr>
          <p:cNvPr id="9" name="TextBox 8"/>
          <p:cNvSpPr txBox="1"/>
          <p:nvPr/>
        </p:nvSpPr>
        <p:spPr>
          <a:xfrm>
            <a:off x="1393776" y="4816316"/>
            <a:ext cx="10801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/>
              <a:t>70%</a:t>
            </a:r>
            <a:endParaRPr lang="ru-RU" sz="2800" dirty="0"/>
          </a:p>
        </p:txBody>
      </p:sp>
      <p:sp>
        <p:nvSpPr>
          <p:cNvPr id="10" name="TextBox 9"/>
          <p:cNvSpPr txBox="1"/>
          <p:nvPr/>
        </p:nvSpPr>
        <p:spPr>
          <a:xfrm>
            <a:off x="6065585" y="3561765"/>
            <a:ext cx="10801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/>
              <a:t>20%</a:t>
            </a:r>
            <a:endParaRPr lang="ru-RU" sz="2800" dirty="0"/>
          </a:p>
        </p:txBody>
      </p:sp>
      <p:sp>
        <p:nvSpPr>
          <p:cNvPr id="11" name="TextBox 10"/>
          <p:cNvSpPr txBox="1"/>
          <p:nvPr/>
        </p:nvSpPr>
        <p:spPr>
          <a:xfrm>
            <a:off x="6084168" y="4816316"/>
            <a:ext cx="10801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/>
              <a:t>30%</a:t>
            </a:r>
            <a:endParaRPr lang="ru-RU" sz="2800" dirty="0"/>
          </a:p>
        </p:txBody>
      </p:sp>
      <p:sp>
        <p:nvSpPr>
          <p:cNvPr id="12" name="TextBox 11"/>
          <p:cNvSpPr txBox="1"/>
          <p:nvPr/>
        </p:nvSpPr>
        <p:spPr>
          <a:xfrm>
            <a:off x="3203848" y="4816316"/>
            <a:ext cx="21602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/>
              <a:t>Основная школа</a:t>
            </a:r>
            <a:endParaRPr lang="ru-RU" sz="2000" dirty="0"/>
          </a:p>
        </p:txBody>
      </p:sp>
      <p:cxnSp>
        <p:nvCxnSpPr>
          <p:cNvPr id="14" name="Прямая со стрелкой 13"/>
          <p:cNvCxnSpPr/>
          <p:nvPr/>
        </p:nvCxnSpPr>
        <p:spPr>
          <a:xfrm flipH="1">
            <a:off x="2483768" y="908720"/>
            <a:ext cx="1440160" cy="6387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/>
          <p:nvPr/>
        </p:nvCxnSpPr>
        <p:spPr>
          <a:xfrm>
            <a:off x="4860032" y="908720"/>
            <a:ext cx="1656184" cy="6387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4682284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12</a:t>
            </a:fld>
            <a:endParaRPr lang="ru-RU"/>
          </a:p>
        </p:txBody>
      </p:sp>
      <p:pic>
        <p:nvPicPr>
          <p:cNvPr id="4" name="Рисунок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824990"/>
            <a:ext cx="8208911" cy="4700354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TextBox 4"/>
          <p:cNvSpPr txBox="1"/>
          <p:nvPr/>
        </p:nvSpPr>
        <p:spPr>
          <a:xfrm>
            <a:off x="274028" y="361709"/>
            <a:ext cx="840242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Приказ </a:t>
            </a:r>
            <a:r>
              <a:rPr lang="ru-RU" dirty="0" err="1" smtClean="0"/>
              <a:t>Минобрнауки</a:t>
            </a:r>
            <a:r>
              <a:rPr lang="ru-RU" dirty="0" smtClean="0"/>
              <a:t> России от 29.12.2014 № 1644 «О внесении изменений в приказ   Министерства образования и науки РФ от 17.12.2010 № 1897 «Об утверждении Федерального государственного стандарта основного общего образования»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6685364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lnSpc>
                <a:spcPct val="150000"/>
              </a:lnSpc>
              <a:buNone/>
            </a:pPr>
            <a:r>
              <a:rPr lang="ru-RU" sz="2000" b="1" dirty="0"/>
              <a:t>1 этап</a:t>
            </a:r>
            <a:r>
              <a:rPr lang="ru-RU" sz="2000" dirty="0"/>
              <a:t> – определение целей, принципов внеурочной деятельности, их отражение в основной образовательной программе.</a:t>
            </a:r>
          </a:p>
          <a:p>
            <a:pPr marL="114300" indent="0">
              <a:lnSpc>
                <a:spcPct val="150000"/>
              </a:lnSpc>
              <a:buNone/>
            </a:pPr>
            <a:r>
              <a:rPr lang="ru-RU" sz="2000" b="1" dirty="0"/>
              <a:t>2 этап</a:t>
            </a:r>
            <a:r>
              <a:rPr lang="ru-RU" sz="2000" dirty="0"/>
              <a:t> – анализ образовательной организацией предлагаемых моделей организации внеурочной деятельности.</a:t>
            </a:r>
          </a:p>
          <a:p>
            <a:pPr marL="114300" indent="0">
              <a:lnSpc>
                <a:spcPct val="150000"/>
              </a:lnSpc>
              <a:buNone/>
            </a:pPr>
            <a:r>
              <a:rPr lang="ru-RU" sz="2000" b="1" dirty="0"/>
              <a:t>3 этап</a:t>
            </a:r>
            <a:r>
              <a:rPr lang="ru-RU" sz="2000" dirty="0"/>
              <a:t> – анализ ресурсного обеспечения реализации различных моделей.</a:t>
            </a:r>
          </a:p>
          <a:p>
            <a:pPr marL="114300" indent="0">
              <a:lnSpc>
                <a:spcPct val="150000"/>
              </a:lnSpc>
              <a:buNone/>
            </a:pPr>
            <a:r>
              <a:rPr lang="ru-RU" sz="2000" b="1" dirty="0"/>
              <a:t>4 этап</a:t>
            </a:r>
            <a:r>
              <a:rPr lang="ru-RU" sz="2000" dirty="0"/>
              <a:t> – выбор модели организации внеурочной деятельности, ее содержательное выполнение и описание в соответствии с целями, принципами, ресурсными условиями ее </a:t>
            </a:r>
            <a:r>
              <a:rPr lang="ru-RU" sz="2000" dirty="0" smtClean="0"/>
              <a:t>реализации.</a:t>
            </a:r>
            <a:endParaRPr lang="ru-RU" sz="20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13</a:t>
            </a:fld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Алгоритм моделирования внеурочной деятельности</a:t>
            </a:r>
          </a:p>
        </p:txBody>
      </p:sp>
    </p:spTree>
    <p:extLst>
      <p:ext uri="{BB962C8B-B14F-4D97-AF65-F5344CB8AC3E}">
        <p14:creationId xmlns:p14="http://schemas.microsoft.com/office/powerpoint/2010/main" val="231542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14</a:t>
            </a:fld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Взаимосвязь этапов </a:t>
            </a:r>
            <a:r>
              <a:rPr lang="ru-RU" dirty="0" smtClean="0"/>
              <a:t>алгоритма</a:t>
            </a:r>
            <a:endParaRPr lang="ru-RU" dirty="0"/>
          </a:p>
        </p:txBody>
      </p:sp>
      <p:pic>
        <p:nvPicPr>
          <p:cNvPr id="6" name="Рисунок 5"/>
          <p:cNvPicPr/>
          <p:nvPr/>
        </p:nvPicPr>
        <p:blipFill>
          <a:blip r:embed="rId2">
            <a:lum contrast="40000"/>
          </a:blip>
          <a:srcRect/>
          <a:stretch>
            <a:fillRect/>
          </a:stretch>
        </p:blipFill>
        <p:spPr bwMode="auto">
          <a:xfrm>
            <a:off x="863589" y="1772816"/>
            <a:ext cx="7416823" cy="39604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585780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Нормативное обеспечение</a:t>
            </a:r>
          </a:p>
          <a:p>
            <a:r>
              <a:rPr lang="ru-RU" dirty="0" smtClean="0"/>
              <a:t>Кадровое обеспечение</a:t>
            </a:r>
          </a:p>
          <a:p>
            <a:r>
              <a:rPr lang="ru-RU" dirty="0" smtClean="0"/>
              <a:t>Финансово-экономическое обеспечение</a:t>
            </a:r>
          </a:p>
          <a:p>
            <a:r>
              <a:rPr lang="ru-RU" dirty="0" smtClean="0"/>
              <a:t>Организационное обеспечение</a:t>
            </a:r>
          </a:p>
          <a:p>
            <a:r>
              <a:rPr lang="ru-RU" dirty="0" smtClean="0"/>
              <a:t>Информационное обеспечение</a:t>
            </a:r>
          </a:p>
          <a:p>
            <a:r>
              <a:rPr lang="ru-RU" dirty="0" smtClean="0"/>
              <a:t>Учебно-методическое обеспечение</a:t>
            </a:r>
          </a:p>
          <a:p>
            <a:r>
              <a:rPr lang="ru-RU" dirty="0" smtClean="0"/>
              <a:t>Материально-техническое обеспечение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15</a:t>
            </a:fld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2000" dirty="0"/>
              <a:t>Анализ ресурсного обеспечения различных моделей организации внеурочной деятельности</a:t>
            </a:r>
          </a:p>
        </p:txBody>
      </p:sp>
    </p:spTree>
    <p:extLst>
      <p:ext uri="{BB962C8B-B14F-4D97-AF65-F5344CB8AC3E}">
        <p14:creationId xmlns:p14="http://schemas.microsoft.com/office/powerpoint/2010/main" val="328483723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571500" indent="-457200">
              <a:lnSpc>
                <a:spcPct val="15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sz="1600" dirty="0" smtClean="0"/>
              <a:t>Устав </a:t>
            </a:r>
            <a:r>
              <a:rPr lang="ru-RU" sz="1600" dirty="0"/>
              <a:t>образовательного учреждения с изменениями в соответствии с требованиями ФГОС общего образования. </a:t>
            </a:r>
          </a:p>
          <a:p>
            <a:pPr marL="571500" indent="-457200">
              <a:lnSpc>
                <a:spcPct val="15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sz="1600" dirty="0" smtClean="0"/>
              <a:t>Должностные </a:t>
            </a:r>
            <a:r>
              <a:rPr lang="ru-RU" sz="1600" dirty="0"/>
              <a:t>инструкции работников образовательного учреждения, отражающие обязанности по реализации внеурочной деятельности. </a:t>
            </a:r>
          </a:p>
          <a:p>
            <a:pPr marL="571500" indent="-457200">
              <a:lnSpc>
                <a:spcPct val="15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sz="1600" dirty="0" smtClean="0"/>
              <a:t>Положение </a:t>
            </a:r>
            <a:r>
              <a:rPr lang="ru-RU" sz="1600" dirty="0"/>
              <a:t>о деятельности в образовательном учреждении общественных (в том числе детских и молодежных) организаций (объединений). </a:t>
            </a:r>
          </a:p>
          <a:p>
            <a:pPr marL="571500" indent="-457200">
              <a:lnSpc>
                <a:spcPct val="15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sz="1600" dirty="0" smtClean="0"/>
              <a:t>Положения </a:t>
            </a:r>
            <a:r>
              <a:rPr lang="ru-RU" sz="1600" dirty="0"/>
              <a:t>о формах самоуправления образовательного учреждения. </a:t>
            </a:r>
          </a:p>
          <a:p>
            <a:pPr marL="571500" indent="-457200">
              <a:lnSpc>
                <a:spcPct val="15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sz="1600" dirty="0" smtClean="0"/>
              <a:t>Договор </a:t>
            </a:r>
            <a:r>
              <a:rPr lang="ru-RU" sz="1600" dirty="0"/>
              <a:t>о сотрудничестве общеобразовательного учреждения и учреждений дополнительного образования детей. </a:t>
            </a:r>
            <a:endParaRPr lang="ru-RU" sz="1600" dirty="0" smtClean="0"/>
          </a:p>
          <a:p>
            <a:pPr marL="571500" indent="-457200">
              <a:lnSpc>
                <a:spcPct val="15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sz="1600" dirty="0" smtClean="0"/>
              <a:t>Положение о порядке зачета ОО результатов освоения обучающимися учебных предметов, курсов, дисциплин (модулей), практики, дополнительных образовательных программ в других организациях, осуществляющих образовательную деятельность.</a:t>
            </a:r>
          </a:p>
          <a:p>
            <a:pPr marL="571500" indent="-457200">
              <a:lnSpc>
                <a:spcPct val="150000"/>
              </a:lnSpc>
              <a:spcBef>
                <a:spcPts val="0"/>
              </a:spcBef>
              <a:buFont typeface="+mj-lt"/>
              <a:buAutoNum type="arabicPeriod"/>
            </a:pPr>
            <a:endParaRPr lang="ru-RU" sz="16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16</a:t>
            </a:fld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1600" dirty="0"/>
              <a:t>Примерный перечень локальных актов образовательного учреждения, обеспечивающих реализацию внеурочной деятельности в рамках </a:t>
            </a:r>
            <a:r>
              <a:rPr lang="ru-RU" sz="1600" dirty="0" err="1" smtClean="0"/>
              <a:t>фгос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13028991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571500" indent="-457200">
              <a:lnSpc>
                <a:spcPct val="150000"/>
              </a:lnSpc>
              <a:buFont typeface="+mj-lt"/>
              <a:buAutoNum type="arabicPeriod" startAt="7"/>
            </a:pPr>
            <a:r>
              <a:rPr lang="ru-RU" sz="1800" dirty="0" smtClean="0"/>
              <a:t>Положение </a:t>
            </a:r>
            <a:r>
              <a:rPr lang="ru-RU" sz="1800" dirty="0"/>
              <a:t>о группе продленного дня («школе полного дня»). </a:t>
            </a:r>
          </a:p>
          <a:p>
            <a:pPr marL="571500" indent="-457200">
              <a:lnSpc>
                <a:spcPct val="150000"/>
              </a:lnSpc>
              <a:buFont typeface="+mj-lt"/>
              <a:buAutoNum type="arabicPeriod" startAt="7"/>
            </a:pPr>
            <a:r>
              <a:rPr lang="ru-RU" sz="1800" dirty="0" smtClean="0"/>
              <a:t>Положение о программе </a:t>
            </a:r>
            <a:r>
              <a:rPr lang="ru-RU" sz="1800" dirty="0"/>
              <a:t>внеурочной деятельности. </a:t>
            </a:r>
          </a:p>
          <a:p>
            <a:pPr marL="571500" indent="-457200">
              <a:lnSpc>
                <a:spcPct val="150000"/>
              </a:lnSpc>
              <a:buFont typeface="+mj-lt"/>
              <a:buAutoNum type="arabicPeriod" startAt="7"/>
            </a:pPr>
            <a:r>
              <a:rPr lang="ru-RU" sz="1800" dirty="0" smtClean="0"/>
              <a:t>Приказы </a:t>
            </a:r>
            <a:r>
              <a:rPr lang="ru-RU" sz="1800" dirty="0"/>
              <a:t>об утверждении программ учебных курсов, дисциплин (модулей), в том числе программ внеурочной деятельности. </a:t>
            </a:r>
          </a:p>
          <a:p>
            <a:pPr marL="571500" indent="-457200">
              <a:lnSpc>
                <a:spcPct val="150000"/>
              </a:lnSpc>
              <a:buFont typeface="+mj-lt"/>
              <a:buAutoNum type="arabicPeriod" startAt="7"/>
            </a:pPr>
            <a:r>
              <a:rPr lang="ru-RU" sz="1800" dirty="0" smtClean="0"/>
              <a:t>Положение </a:t>
            </a:r>
            <a:r>
              <a:rPr lang="ru-RU" sz="1800" dirty="0"/>
              <a:t>о распределении стимулирующей части фонда </a:t>
            </a:r>
            <a:r>
              <a:rPr lang="ru-RU" sz="1800" dirty="0" smtClean="0"/>
              <a:t>оплаты </a:t>
            </a:r>
            <a:r>
              <a:rPr lang="ru-RU" sz="1800" dirty="0"/>
              <a:t>труда работников образовательного учреждения, отражающей результативность реализации внеурочной деятельности. </a:t>
            </a:r>
          </a:p>
          <a:p>
            <a:pPr marL="571500" indent="-457200">
              <a:lnSpc>
                <a:spcPct val="150000"/>
              </a:lnSpc>
              <a:buFont typeface="+mj-lt"/>
              <a:buAutoNum type="arabicPeriod" startAt="7"/>
            </a:pPr>
            <a:r>
              <a:rPr lang="ru-RU" sz="1800" dirty="0" smtClean="0"/>
              <a:t>Положение </a:t>
            </a:r>
            <a:r>
              <a:rPr lang="ru-RU" sz="1800" dirty="0"/>
              <a:t>об оказании платных дополнительных образовательных услуг</a:t>
            </a:r>
            <a:r>
              <a:rPr lang="ru-RU" sz="1800" dirty="0" smtClean="0"/>
              <a:t>.</a:t>
            </a:r>
            <a:endParaRPr lang="ru-RU" sz="18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17</a:t>
            </a:fld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500034" y="332656"/>
            <a:ext cx="8248430" cy="1008112"/>
          </a:xfrm>
        </p:spPr>
        <p:txBody>
          <a:bodyPr>
            <a:noAutofit/>
          </a:bodyPr>
          <a:lstStyle/>
          <a:p>
            <a:pPr algn="ctr"/>
            <a:r>
              <a:rPr lang="ru-RU" sz="1600" dirty="0"/>
              <a:t>Примерный перечень локальных актов образовательного учреждения, обеспечивающих реализацию внеурочной деятельности в рамках </a:t>
            </a:r>
            <a:r>
              <a:rPr lang="ru-RU" sz="1600" dirty="0" err="1" smtClean="0"/>
              <a:t>фгос</a:t>
            </a:r>
            <a:r>
              <a:rPr lang="ru-RU" sz="1600" dirty="0" smtClean="0"/>
              <a:t> </a:t>
            </a:r>
            <a:r>
              <a:rPr lang="ru-RU" sz="1600" dirty="0" err="1" smtClean="0"/>
              <a:t>оо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4347255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571500" indent="-457200">
              <a:lnSpc>
                <a:spcPct val="150000"/>
              </a:lnSpc>
              <a:buFont typeface="+mj-lt"/>
              <a:buAutoNum type="arabicPeriod" startAt="12"/>
            </a:pPr>
            <a:r>
              <a:rPr lang="ru-RU" sz="1800" dirty="0" smtClean="0"/>
              <a:t>Положение </a:t>
            </a:r>
            <a:r>
              <a:rPr lang="ru-RU" sz="1800" dirty="0"/>
              <a:t>об организации и проведении публичного отчета образовательного учреждения. </a:t>
            </a:r>
          </a:p>
          <a:p>
            <a:pPr marL="571500" indent="-457200">
              <a:lnSpc>
                <a:spcPct val="150000"/>
              </a:lnSpc>
              <a:buFont typeface="+mj-lt"/>
              <a:buAutoNum type="arabicPeriod" startAt="12"/>
            </a:pPr>
            <a:r>
              <a:rPr lang="ru-RU" sz="1800" dirty="0" smtClean="0"/>
              <a:t>Положения о различных объектах инфраструктуры учреждения например: </a:t>
            </a:r>
          </a:p>
          <a:p>
            <a:pPr lvl="1">
              <a:lnSpc>
                <a:spcPct val="150000"/>
              </a:lnSpc>
            </a:pPr>
            <a:r>
              <a:rPr lang="ru-RU" sz="1600" dirty="0" smtClean="0"/>
              <a:t>Положение о </a:t>
            </a:r>
            <a:r>
              <a:rPr lang="ru-RU" sz="1600" dirty="0" err="1" smtClean="0"/>
              <a:t>пилотной</a:t>
            </a:r>
            <a:r>
              <a:rPr lang="ru-RU" sz="1600" dirty="0" smtClean="0"/>
              <a:t> площадке; </a:t>
            </a:r>
          </a:p>
          <a:p>
            <a:pPr lvl="1">
              <a:lnSpc>
                <a:spcPct val="150000"/>
              </a:lnSpc>
            </a:pPr>
            <a:r>
              <a:rPr lang="ru-RU" sz="1600" dirty="0" smtClean="0"/>
              <a:t>Положение об учебном кабинете; </a:t>
            </a:r>
          </a:p>
          <a:p>
            <a:pPr lvl="1">
              <a:lnSpc>
                <a:spcPct val="150000"/>
              </a:lnSpc>
            </a:pPr>
            <a:r>
              <a:rPr lang="ru-RU" sz="1600" dirty="0" smtClean="0"/>
              <a:t>Положение об информационно-библиотечном центре; </a:t>
            </a:r>
          </a:p>
          <a:p>
            <a:pPr lvl="1">
              <a:lnSpc>
                <a:spcPct val="150000"/>
              </a:lnSpc>
            </a:pPr>
            <a:r>
              <a:rPr lang="ru-RU" sz="1600" dirty="0" smtClean="0"/>
              <a:t>Положение о </a:t>
            </a:r>
            <a:r>
              <a:rPr lang="ru-RU" sz="1600" dirty="0" err="1" smtClean="0"/>
              <a:t>культурно-досуговом</a:t>
            </a:r>
            <a:r>
              <a:rPr lang="ru-RU" sz="1600" dirty="0" smtClean="0"/>
              <a:t> центре; </a:t>
            </a:r>
          </a:p>
          <a:p>
            <a:pPr lvl="1">
              <a:lnSpc>
                <a:spcPct val="150000"/>
              </a:lnSpc>
            </a:pPr>
            <a:r>
              <a:rPr lang="ru-RU" sz="1600" dirty="0" smtClean="0"/>
              <a:t>Положение о физкультурно-оздоровительном центре. </a:t>
            </a:r>
          </a:p>
          <a:p>
            <a:pPr lvl="1">
              <a:lnSpc>
                <a:spcPct val="150000"/>
              </a:lnSpc>
              <a:buNone/>
            </a:pPr>
            <a:r>
              <a:rPr lang="ru-RU" sz="1800" dirty="0" smtClean="0"/>
              <a:t>14. Положение о порядке пользования объектами инфраструктуры ОО </a:t>
            </a:r>
            <a:endParaRPr lang="ru-RU" sz="18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18</a:t>
            </a:fld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1600" dirty="0"/>
              <a:t>Примерный перечень локальных актов образовательного учреждения, обеспечивающих реализацию внеурочной деятельности в рамках </a:t>
            </a:r>
            <a:r>
              <a:rPr lang="ru-RU" sz="1600" dirty="0" err="1" smtClean="0"/>
              <a:t>фгос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29773168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Укомплектованность педагогическими кадрами.</a:t>
            </a:r>
          </a:p>
          <a:p>
            <a:endParaRPr lang="ru-RU" dirty="0" smtClean="0"/>
          </a:p>
          <a:p>
            <a:r>
              <a:rPr lang="ru-RU" dirty="0" smtClean="0"/>
              <a:t>Уровень квалификации.</a:t>
            </a:r>
          </a:p>
          <a:p>
            <a:endParaRPr lang="ru-RU" dirty="0" smtClean="0"/>
          </a:p>
          <a:p>
            <a:r>
              <a:rPr lang="ru-RU" dirty="0" smtClean="0"/>
              <a:t>Опыт участия в инновационной деятельности.</a:t>
            </a:r>
          </a:p>
          <a:p>
            <a:endParaRPr lang="ru-RU" dirty="0" smtClean="0"/>
          </a:p>
          <a:p>
            <a:r>
              <a:rPr lang="ru-RU" dirty="0" smtClean="0"/>
              <a:t>Возрастной состав.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19</a:t>
            </a:fld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Кадровое обеспечение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2</a:t>
            </a:fld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857224" y="857232"/>
            <a:ext cx="7704856" cy="1008112"/>
          </a:xfrm>
        </p:spPr>
        <p:txBody>
          <a:bodyPr/>
          <a:lstStyle/>
          <a:p>
            <a:r>
              <a:rPr lang="ru-RU" dirty="0"/>
              <a:t>Модели внеурочной деятельности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00034" y="3429000"/>
            <a:ext cx="292895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err="1" smtClean="0"/>
              <a:t>внутришкольная</a:t>
            </a:r>
            <a:endParaRPr lang="ru-RU" sz="24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3286116" y="4857760"/>
            <a:ext cx="22860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/>
              <a:t>внешняя</a:t>
            </a:r>
            <a:endParaRPr lang="ru-RU" sz="24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6072198" y="3429000"/>
            <a:ext cx="22860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/>
              <a:t>смешанная</a:t>
            </a:r>
            <a:endParaRPr lang="ru-RU" sz="2400" b="1" dirty="0"/>
          </a:p>
        </p:txBody>
      </p:sp>
      <p:cxnSp>
        <p:nvCxnSpPr>
          <p:cNvPr id="11" name="Прямая со стрелкой 10"/>
          <p:cNvCxnSpPr/>
          <p:nvPr/>
        </p:nvCxnSpPr>
        <p:spPr>
          <a:xfrm rot="5400000">
            <a:off x="1393009" y="1964521"/>
            <a:ext cx="1857388" cy="121444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>
            <a:endCxn id="8" idx="0"/>
          </p:cNvCxnSpPr>
          <p:nvPr/>
        </p:nvCxnSpPr>
        <p:spPr>
          <a:xfrm rot="5400000">
            <a:off x="2857488" y="3214686"/>
            <a:ext cx="3214710" cy="7143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>
            <a:endCxn id="9" idx="0"/>
          </p:cNvCxnSpPr>
          <p:nvPr/>
        </p:nvCxnSpPr>
        <p:spPr>
          <a:xfrm rot="16200000" flipH="1">
            <a:off x="5893603" y="2107397"/>
            <a:ext cx="1785950" cy="8572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7546302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28596" y="2357430"/>
            <a:ext cx="8568952" cy="2799762"/>
          </a:xfrm>
        </p:spPr>
        <p:txBody>
          <a:bodyPr/>
          <a:lstStyle/>
          <a:p>
            <a:r>
              <a:rPr lang="ru-RU" dirty="0" smtClean="0"/>
              <a:t>Нормативное.</a:t>
            </a:r>
          </a:p>
          <a:p>
            <a:endParaRPr lang="ru-RU" dirty="0" smtClean="0"/>
          </a:p>
          <a:p>
            <a:r>
              <a:rPr lang="ru-RU" dirty="0" smtClean="0"/>
              <a:t>Программное.</a:t>
            </a:r>
          </a:p>
          <a:p>
            <a:endParaRPr lang="ru-RU" dirty="0" smtClean="0"/>
          </a:p>
          <a:p>
            <a:r>
              <a:rPr lang="ru-RU" dirty="0" smtClean="0"/>
              <a:t>Стимулирующее.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20</a:t>
            </a:fld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714348" y="357166"/>
            <a:ext cx="7704856" cy="1008112"/>
          </a:xfrm>
        </p:spPr>
        <p:txBody>
          <a:bodyPr/>
          <a:lstStyle/>
          <a:p>
            <a:pPr algn="ctr"/>
            <a:r>
              <a:rPr lang="ru-RU" dirty="0" smtClean="0"/>
              <a:t>Финансово-экономическое обеспечение</a:t>
            </a:r>
            <a:endParaRPr lang="ru-RU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Распределение полномочий между субъектами образовательного процесса.</a:t>
            </a:r>
          </a:p>
          <a:p>
            <a:endParaRPr lang="ru-RU" dirty="0" smtClean="0"/>
          </a:p>
          <a:p>
            <a:r>
              <a:rPr lang="ru-RU" dirty="0" smtClean="0"/>
              <a:t>Конкретизация организационной структуры управления.</a:t>
            </a:r>
          </a:p>
          <a:p>
            <a:endParaRPr lang="ru-RU" dirty="0" smtClean="0"/>
          </a:p>
          <a:p>
            <a:r>
              <a:rPr lang="ru-RU" dirty="0" smtClean="0"/>
              <a:t>Формирование расписания внеурочной деятельности, плана методической работы, </a:t>
            </a:r>
            <a:r>
              <a:rPr lang="ru-RU" dirty="0" err="1" smtClean="0"/>
              <a:t>внутришкольного</a:t>
            </a:r>
            <a:r>
              <a:rPr lang="ru-RU" dirty="0" smtClean="0"/>
              <a:t> контроля. </a:t>
            </a:r>
          </a:p>
          <a:p>
            <a:endParaRPr lang="ru-RU" dirty="0" smtClean="0"/>
          </a:p>
          <a:p>
            <a:r>
              <a:rPr lang="ru-RU" dirty="0" smtClean="0"/>
              <a:t>Организация социально-педагогического партнерства.</a:t>
            </a:r>
          </a:p>
          <a:p>
            <a:pPr>
              <a:buNone/>
            </a:pPr>
            <a:r>
              <a:rPr lang="ru-RU" dirty="0" smtClean="0"/>
              <a:t> 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21</a:t>
            </a:fld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Организационное обеспечение</a:t>
            </a:r>
            <a:endParaRPr lang="ru-RU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Проведение мониторинга профессионально-общественного мнения.</a:t>
            </a:r>
          </a:p>
          <a:p>
            <a:r>
              <a:rPr lang="ru-RU" dirty="0" smtClean="0"/>
              <a:t>Создание и ведение различных баз данных .</a:t>
            </a:r>
          </a:p>
          <a:p>
            <a:r>
              <a:rPr lang="ru-RU" dirty="0" smtClean="0"/>
              <a:t>Использование  ИКТ для организации взаимодействия образовательного учреждения с родительской общественностью, социальными партнерами, другими образовательными учреждениями.</a:t>
            </a:r>
          </a:p>
          <a:p>
            <a:r>
              <a:rPr lang="ru-RU" dirty="0" smtClean="0"/>
              <a:t>Использование ИКТ при реализации внеурочной деятельности.</a:t>
            </a:r>
          </a:p>
          <a:p>
            <a:r>
              <a:rPr lang="ru-RU" dirty="0" smtClean="0"/>
              <a:t>Поддержка сайта образовательного учреждения.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22</a:t>
            </a:fld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Информационное обеспечение</a:t>
            </a:r>
            <a:endParaRPr lang="ru-RU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Общее программно-методическое пространство внеурочной деятельности.</a:t>
            </a:r>
          </a:p>
          <a:p>
            <a:endParaRPr lang="ru-RU" dirty="0" smtClean="0"/>
          </a:p>
          <a:p>
            <a:r>
              <a:rPr lang="ru-RU" dirty="0" smtClean="0"/>
              <a:t>Разработка программ внеурочной деятельности.</a:t>
            </a:r>
          </a:p>
          <a:p>
            <a:endParaRPr lang="ru-RU" dirty="0" smtClean="0"/>
          </a:p>
          <a:p>
            <a:r>
              <a:rPr lang="ru-RU" dirty="0" smtClean="0"/>
              <a:t>Использование учебных пособий, УМК.</a:t>
            </a:r>
          </a:p>
          <a:p>
            <a:endParaRPr lang="ru-RU" dirty="0" smtClean="0"/>
          </a:p>
          <a:p>
            <a:r>
              <a:rPr lang="ru-RU" dirty="0" smtClean="0"/>
              <a:t>Инструментарий для диагностики результативности и эффективности внеурочной деятельности.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23</a:t>
            </a:fld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714348" y="285728"/>
            <a:ext cx="7704856" cy="1008112"/>
          </a:xfrm>
        </p:spPr>
        <p:txBody>
          <a:bodyPr/>
          <a:lstStyle/>
          <a:p>
            <a:pPr algn="ctr"/>
            <a:r>
              <a:rPr lang="ru-RU" dirty="0" smtClean="0"/>
              <a:t>Учебно-методическое обеспечение</a:t>
            </a:r>
            <a:endParaRPr lang="ru-RU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357158" y="2143116"/>
            <a:ext cx="8568952" cy="3500462"/>
          </a:xfrm>
        </p:spPr>
        <p:txBody>
          <a:bodyPr/>
          <a:lstStyle/>
          <a:p>
            <a:r>
              <a:rPr lang="ru-RU" dirty="0" smtClean="0"/>
              <a:t>Материальная база образовательного учреждения</a:t>
            </a:r>
          </a:p>
          <a:p>
            <a:endParaRPr lang="ru-RU" dirty="0" smtClean="0"/>
          </a:p>
          <a:p>
            <a:r>
              <a:rPr lang="ru-RU" dirty="0" smtClean="0"/>
              <a:t>Объекты инфраструктуры </a:t>
            </a:r>
          </a:p>
          <a:p>
            <a:endParaRPr lang="ru-RU" dirty="0" smtClean="0"/>
          </a:p>
          <a:p>
            <a:r>
              <a:rPr lang="ru-RU" dirty="0" smtClean="0"/>
              <a:t>Технические средства обучения 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24</a:t>
            </a:fld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357158" y="332656"/>
            <a:ext cx="8391306" cy="1008112"/>
          </a:xfrm>
        </p:spPr>
        <p:txBody>
          <a:bodyPr/>
          <a:lstStyle/>
          <a:p>
            <a:pPr algn="ctr"/>
            <a:r>
              <a:rPr lang="ru-RU" dirty="0" smtClean="0"/>
              <a:t>Материально-техническое обеспечение</a:t>
            </a:r>
            <a:endParaRPr lang="ru-RU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25</a:t>
            </a:fld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785786" y="714356"/>
            <a:ext cx="7704856" cy="1008112"/>
          </a:xfrm>
        </p:spPr>
        <p:txBody>
          <a:bodyPr/>
          <a:lstStyle/>
          <a:p>
            <a:pPr algn="ctr"/>
            <a:r>
              <a:rPr lang="ru-RU" dirty="0" smtClean="0"/>
              <a:t>От Выбора модели внеурочной  деятельности </a:t>
            </a: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285720" y="2643182"/>
            <a:ext cx="850112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/>
              <a:t>ЧЕРЕЗ  ПРОЕКТИРОВАНИЕ СОДЕРЖАНИЯ ВНЕУРОЧНОЙ ДЕЯТЕЛЬНОСТИ</a:t>
            </a:r>
            <a:endParaRPr lang="ru-RU" sz="28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642910" y="4714884"/>
            <a:ext cx="785818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/>
              <a:t>К РАЗРАБОТКЕ ПРОГРАММ  ВНЕУРОЧНОЙ ДЕЯТЕЛЬНОСТИ</a:t>
            </a:r>
            <a:endParaRPr lang="ru-RU" sz="2800" b="1" dirty="0"/>
          </a:p>
        </p:txBody>
      </p:sp>
      <p:sp>
        <p:nvSpPr>
          <p:cNvPr id="8" name="Стрелка вниз 7"/>
          <p:cNvSpPr/>
          <p:nvPr/>
        </p:nvSpPr>
        <p:spPr>
          <a:xfrm>
            <a:off x="3714744" y="1785926"/>
            <a:ext cx="1500198" cy="78581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трелка вниз 8"/>
          <p:cNvSpPr/>
          <p:nvPr/>
        </p:nvSpPr>
        <p:spPr>
          <a:xfrm>
            <a:off x="3786182" y="3714752"/>
            <a:ext cx="1500198" cy="78581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285720" y="2643182"/>
            <a:ext cx="8568952" cy="3437004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ru-RU" sz="2000" b="1" dirty="0" smtClean="0"/>
              <a:t>модель </a:t>
            </a:r>
            <a:r>
              <a:rPr lang="ru-RU" sz="2000" b="1" dirty="0"/>
              <a:t>дополнительного </a:t>
            </a:r>
            <a:r>
              <a:rPr lang="ru-RU" sz="2000" b="1" dirty="0" smtClean="0"/>
              <a:t>образования; </a:t>
            </a:r>
            <a:endParaRPr lang="ru-RU" sz="2000" b="1" dirty="0"/>
          </a:p>
          <a:p>
            <a:pPr lvl="0">
              <a:lnSpc>
                <a:spcPct val="150000"/>
              </a:lnSpc>
            </a:pPr>
            <a:r>
              <a:rPr lang="ru-RU" sz="2000" b="1" dirty="0"/>
              <a:t>модель «школы полного дня»; </a:t>
            </a:r>
          </a:p>
          <a:p>
            <a:pPr lvl="0">
              <a:lnSpc>
                <a:spcPct val="150000"/>
              </a:lnSpc>
            </a:pPr>
            <a:r>
              <a:rPr lang="ru-RU" sz="2000" b="1" dirty="0"/>
              <a:t>оптимизационная </a:t>
            </a:r>
            <a:r>
              <a:rPr lang="ru-RU" sz="2000" b="1" dirty="0" smtClean="0"/>
              <a:t>модель; </a:t>
            </a:r>
            <a:endParaRPr lang="ru-RU" sz="2000" b="1" dirty="0"/>
          </a:p>
          <a:p>
            <a:pPr lvl="0">
              <a:lnSpc>
                <a:spcPct val="150000"/>
              </a:lnSpc>
            </a:pPr>
            <a:r>
              <a:rPr lang="ru-RU" sz="2000" b="1" dirty="0" err="1"/>
              <a:t>инновационно</a:t>
            </a:r>
            <a:r>
              <a:rPr lang="ru-RU" sz="2000" b="1" dirty="0"/>
              <a:t>-образовательная модель; </a:t>
            </a:r>
          </a:p>
          <a:p>
            <a:pPr lvl="0">
              <a:lnSpc>
                <a:spcPct val="150000"/>
              </a:lnSpc>
            </a:pPr>
            <a:r>
              <a:rPr lang="ru-RU" sz="2000" b="1" dirty="0" smtClean="0"/>
              <a:t>модели </a:t>
            </a:r>
            <a:r>
              <a:rPr lang="ru-RU" sz="2000" b="1" dirty="0"/>
              <a:t>взаимодействия с учреждениями дополнительного образования </a:t>
            </a:r>
            <a:r>
              <a:rPr lang="ru-RU" sz="2000" b="1" dirty="0" smtClean="0"/>
              <a:t>детей.</a:t>
            </a:r>
            <a:endParaRPr lang="ru-RU" sz="2000" b="1" dirty="0"/>
          </a:p>
          <a:p>
            <a:pPr>
              <a:lnSpc>
                <a:spcPct val="150000"/>
              </a:lnSpc>
            </a:pPr>
            <a:endParaRPr lang="ru-RU" sz="20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3</a:t>
            </a:fld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2400" dirty="0"/>
              <a:t>классификация организационных моделей внеурочной деятельности 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467544" y="1517883"/>
            <a:ext cx="828092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 smtClean="0">
                <a:solidFill>
                  <a:prstClr val="black"/>
                </a:solidFill>
              </a:rPr>
              <a:t>Письмо </a:t>
            </a:r>
            <a:r>
              <a:rPr lang="ru-RU" sz="1600" dirty="0">
                <a:solidFill>
                  <a:prstClr val="black"/>
                </a:solidFill>
              </a:rPr>
              <a:t>Министерства образования и науки Российской Федерации от </a:t>
            </a:r>
            <a:r>
              <a:rPr lang="ru-RU" sz="1600" dirty="0" smtClean="0">
                <a:solidFill>
                  <a:prstClr val="black"/>
                </a:solidFill>
              </a:rPr>
              <a:t>12.05.2011</a:t>
            </a:r>
          </a:p>
          <a:p>
            <a:r>
              <a:rPr lang="ru-RU" sz="1600" dirty="0" smtClean="0">
                <a:solidFill>
                  <a:prstClr val="black"/>
                </a:solidFill>
              </a:rPr>
              <a:t> </a:t>
            </a:r>
            <a:r>
              <a:rPr lang="ru-RU" sz="1600" dirty="0">
                <a:solidFill>
                  <a:prstClr val="black"/>
                </a:solidFill>
              </a:rPr>
              <a:t>№ 03-296 «Об организации внеурочной деятельности при введении Федерального образовательного стандарта общего образования»</a:t>
            </a:r>
            <a:endParaRPr lang="ru-RU" sz="1200" dirty="0"/>
          </a:p>
        </p:txBody>
      </p:sp>
    </p:spTree>
    <p:extLst>
      <p:ext uri="{BB962C8B-B14F-4D97-AF65-F5344CB8AC3E}">
        <p14:creationId xmlns:p14="http://schemas.microsoft.com/office/powerpoint/2010/main" val="38109642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56690771"/>
              </p:ext>
            </p:extLst>
          </p:nvPr>
        </p:nvGraphicFramePr>
        <p:xfrm>
          <a:off x="287338" y="1556792"/>
          <a:ext cx="8569325" cy="47285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13865"/>
                <a:gridCol w="1713865"/>
                <a:gridCol w="1713865"/>
                <a:gridCol w="1713865"/>
                <a:gridCol w="1713865"/>
              </a:tblGrid>
              <a:tr h="88113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Calibri"/>
                        </a:rPr>
                        <a:t>Название модели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Calibri"/>
                        </a:rPr>
                        <a:t>Участники организации внеурочной деятельности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Calibri"/>
                        </a:rPr>
                        <a:t>Механизмы координации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Calibri"/>
                        </a:rPr>
                        <a:t>Формы реализации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Calibri"/>
                        </a:rPr>
                        <a:t>Источники финансирования</a:t>
                      </a:r>
                    </a:p>
                  </a:txBody>
                  <a:tcPr marL="68580" marR="68580" marT="0" marB="0" anchor="ctr"/>
                </a:tc>
              </a:tr>
              <a:tr h="1927177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</a:rPr>
                        <a:t>Модель дополнительного </a:t>
                      </a:r>
                      <a:r>
                        <a:rPr lang="ru-RU" sz="14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</a:rPr>
                        <a:t>образования</a:t>
                      </a:r>
                      <a:endParaRPr lang="ru-RU" sz="1400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</a:rPr>
                        <a:t>Педагоги дополнительного образования,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</a:rPr>
                        <a:t>План внеурочной деятельности, образовательные программы дополнительного образования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</a:rPr>
                        <a:t>Соответствуют формам, представленным в программах внеурочной деятельности в соответствии с ФГОС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</a:rPr>
                        <a:t>В пределах  фонда оплаты  </a:t>
                      </a: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</a:rPr>
                        <a:t>труда ОО</a:t>
                      </a:r>
                    </a:p>
                  </a:txBody>
                  <a:tcPr marL="68580" marR="68580" marT="0" marB="0" anchor="ctr"/>
                </a:tc>
              </a:tr>
              <a:tr h="708055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</a:rPr>
                        <a:t>Модель «школы полного дня»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</a:rPr>
                        <a:t>Педагогические работники ОО, привлеченные для образовательного процесса в рамках программы «школа полного дня»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</a:rPr>
                        <a:t>Программа «школа полного дня», режим работы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</a:rPr>
                        <a:t>Сочетание в рамках программы «школы полного дня» внеурочных занятий, занятий дополнительного образования, режимных мероприятий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</a:rPr>
                        <a:t>В пределах  фонда оплаты  труда ОО</a:t>
                      </a:r>
                      <a:endParaRPr lang="ru-RU" sz="1400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4</a:t>
            </a:fld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2000" dirty="0"/>
              <a:t>Сущностные характеристики организационных моделей внеурочной деятельности</a:t>
            </a:r>
          </a:p>
        </p:txBody>
      </p:sp>
    </p:spTree>
    <p:extLst>
      <p:ext uri="{BB962C8B-B14F-4D97-AF65-F5344CB8AC3E}">
        <p14:creationId xmlns:p14="http://schemas.microsoft.com/office/powerpoint/2010/main" val="22655725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8142022"/>
              </p:ext>
            </p:extLst>
          </p:nvPr>
        </p:nvGraphicFramePr>
        <p:xfrm>
          <a:off x="287338" y="1556792"/>
          <a:ext cx="8569325" cy="48794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13865"/>
                <a:gridCol w="1713865"/>
                <a:gridCol w="1713865"/>
                <a:gridCol w="1713865"/>
                <a:gridCol w="1713865"/>
              </a:tblGrid>
              <a:tr h="88113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Calibri"/>
                        </a:rPr>
                        <a:t>Название модели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Calibri"/>
                        </a:rPr>
                        <a:t>Участники организации внеурочной деятельности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Calibri"/>
                        </a:rPr>
                        <a:t>Механизмы координации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Calibri"/>
                        </a:rPr>
                        <a:t>Формы реализации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Calibri"/>
                        </a:rPr>
                        <a:t>Источники финансирования</a:t>
                      </a:r>
                    </a:p>
                  </a:txBody>
                  <a:tcPr marL="68580" marR="68580" marT="0" marB="0" anchor="ctr"/>
                </a:tc>
              </a:tr>
              <a:tr h="2215209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</a:rPr>
                        <a:t>Оптимизационная модель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</a:rPr>
                        <a:t>Все педагогические работники ОО в рамках своих должностных обязанностей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</a:rPr>
                        <a:t>Деятельность </a:t>
                      </a:r>
                      <a:r>
                        <a:rPr lang="ru-RU" sz="13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</a:rPr>
                        <a:t>классного </a:t>
                      </a:r>
                      <a:r>
                        <a:rPr lang="ru-RU" sz="13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</a:rPr>
                        <a:t>руководителя как координатора работы всех педагогов по реализации программ внеурочной деятельности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</a:rPr>
                        <a:t>Соответствуют формам деятельности педагогов, реализующих соответствующую часть программы внеурочной деятельности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</a:rPr>
                        <a:t>В пределах  фонда оплаты  труда ОО</a:t>
                      </a:r>
                      <a:endParaRPr lang="ru-RU" sz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/>
                      </a:endParaRPr>
                    </a:p>
                  </a:txBody>
                  <a:tcPr marL="68580" marR="68580" marT="0" marB="0" anchor="ctr"/>
                </a:tc>
              </a:tr>
              <a:tr h="708055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</a:rPr>
                        <a:t>Инновационно-образовательная модель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</a:rPr>
                        <a:t>Педагогические работники ОО совместно с учеными, специалистами муниципальных методических служб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</a:rPr>
                        <a:t>Договоры о совместной деятельности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</a:rPr>
                        <a:t>Техническое задание на разработку и реализацию совместных проектов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</a:rPr>
                        <a:t>Соответствуют формам, представленным в программах внеурочной деятельности в соответствии с требованиям ФГОС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</a:rPr>
                        <a:t>В пределах  фонда оплаты  труда ОО</a:t>
                      </a:r>
                      <a:r>
                        <a:rPr lang="ru-RU" sz="13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</a:rPr>
                        <a:t>, </a:t>
                      </a:r>
                      <a:r>
                        <a:rPr lang="ru-RU" sz="13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</a:rPr>
                        <a:t>дополнительное финансирование в рамках инновационных проектов</a:t>
                      </a: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5</a:t>
            </a:fld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2000" dirty="0"/>
              <a:t>Сущностные характеристики организационных моделей внеурочной деятельности</a:t>
            </a:r>
          </a:p>
        </p:txBody>
      </p:sp>
    </p:spTree>
    <p:extLst>
      <p:ext uri="{BB962C8B-B14F-4D97-AF65-F5344CB8AC3E}">
        <p14:creationId xmlns:p14="http://schemas.microsoft.com/office/powerpoint/2010/main" val="42467803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31413270"/>
              </p:ext>
            </p:extLst>
          </p:nvPr>
        </p:nvGraphicFramePr>
        <p:xfrm>
          <a:off x="287338" y="1556792"/>
          <a:ext cx="8569325" cy="32280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13865"/>
                <a:gridCol w="1713865"/>
                <a:gridCol w="1713865"/>
                <a:gridCol w="1713865"/>
                <a:gridCol w="1713865"/>
              </a:tblGrid>
              <a:tr h="88113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Calibri"/>
                        </a:rPr>
                        <a:t>Название модели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Calibri"/>
                        </a:rPr>
                        <a:t>Участники организации внеурочной деятельности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Calibri"/>
                        </a:rPr>
                        <a:t>Механизмы координации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Calibri"/>
                        </a:rPr>
                        <a:t>Формы реализации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Calibri"/>
                        </a:rPr>
                        <a:t>Источники финансирования</a:t>
                      </a:r>
                    </a:p>
                  </a:txBody>
                  <a:tcPr marL="68580" marR="68580" marT="0" marB="0" anchor="ctr"/>
                </a:tc>
              </a:tr>
              <a:tr h="2287217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</a:rPr>
                        <a:t>Модели взаимодействия с учреждениями дополнительного образования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</a:rPr>
                        <a:t>Педагогические работники ОО, педагоги дополнительного образования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</a:rPr>
                        <a:t>План внеурочной  деятельности, программы внеурочной деятельности, договоры о сотрудничестве 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</a:rPr>
                        <a:t>Соответствуют формам, представленным в программах внеурочной деятельности в соответствии с требованиям ФГОС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</a:rPr>
                        <a:t>В пределах  фонда оплаты  труда ОО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</a:rPr>
                        <a:t>в </a:t>
                      </a: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</a:rPr>
                        <a:t>рамках муниципальных заданий, формируемых с </a:t>
                      </a:r>
                      <a:r>
                        <a:rPr lang="ru-RU" sz="14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</a:rPr>
                        <a:t>учредителем </a:t>
                      </a: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</a:rPr>
                        <a:t>учреждений дополнительного образования</a:t>
                      </a: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6</a:t>
            </a:fld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2000" dirty="0"/>
              <a:t>Сущностные характеристики организационных моделей внеурочной деятельности</a:t>
            </a:r>
          </a:p>
        </p:txBody>
      </p:sp>
    </p:spTree>
    <p:extLst>
      <p:ext uri="{BB962C8B-B14F-4D97-AF65-F5344CB8AC3E}">
        <p14:creationId xmlns:p14="http://schemas.microsoft.com/office/powerpoint/2010/main" val="4593370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288000" y="1556792"/>
            <a:ext cx="8568952" cy="4824536"/>
          </a:xfrm>
        </p:spPr>
        <p:txBody>
          <a:bodyPr>
            <a:noAutofit/>
          </a:bodyPr>
          <a:lstStyle/>
          <a:p>
            <a:pPr marL="571500" lvl="0" indent="-457200">
              <a:lnSpc>
                <a:spcPct val="15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sz="1800" dirty="0" smtClean="0"/>
              <a:t>Основная </a:t>
            </a:r>
            <a:r>
              <a:rPr lang="ru-RU" sz="1800" dirty="0"/>
              <a:t>образовательная программа </a:t>
            </a:r>
            <a:r>
              <a:rPr lang="ru-RU" sz="1800" dirty="0" smtClean="0"/>
              <a:t>реализуется </a:t>
            </a:r>
            <a:r>
              <a:rPr lang="ru-RU" sz="1800" dirty="0"/>
              <a:t>образовательным учреждением через учебный план и внеурочную </a:t>
            </a:r>
            <a:r>
              <a:rPr lang="ru-RU" sz="1800" dirty="0" smtClean="0"/>
              <a:t>деятельность.</a:t>
            </a:r>
          </a:p>
          <a:p>
            <a:pPr marL="571500" lvl="0" indent="-457200">
              <a:lnSpc>
                <a:spcPct val="150000"/>
              </a:lnSpc>
              <a:spcBef>
                <a:spcPts val="0"/>
              </a:spcBef>
              <a:buNone/>
            </a:pPr>
            <a:endParaRPr lang="ru-RU" sz="1800" dirty="0"/>
          </a:p>
          <a:p>
            <a:pPr marL="571500" lvl="0" indent="-457200">
              <a:lnSpc>
                <a:spcPct val="150000"/>
              </a:lnSpc>
              <a:spcBef>
                <a:spcPts val="0"/>
              </a:spcBef>
              <a:buAutoNum type="arabicPeriod" startAt="2"/>
            </a:pPr>
            <a:r>
              <a:rPr lang="ru-RU" sz="1800" dirty="0" smtClean="0"/>
              <a:t>План </a:t>
            </a:r>
            <a:r>
              <a:rPr lang="ru-RU" sz="1800" dirty="0"/>
              <a:t>внеурочной деятельности является одним из основных организационных механизмов реализации основной образовательной образовательного </a:t>
            </a:r>
            <a:r>
              <a:rPr lang="ru-RU" sz="1800" dirty="0" smtClean="0"/>
              <a:t>учреждения. </a:t>
            </a:r>
          </a:p>
          <a:p>
            <a:pPr marL="571500" lvl="0" indent="-457200">
              <a:lnSpc>
                <a:spcPct val="150000"/>
              </a:lnSpc>
              <a:spcBef>
                <a:spcPts val="0"/>
              </a:spcBef>
              <a:buNone/>
            </a:pPr>
            <a:endParaRPr lang="ru-RU" sz="1800" dirty="0"/>
          </a:p>
          <a:p>
            <a:pPr marL="571500" lvl="0" indent="-457200">
              <a:lnSpc>
                <a:spcPct val="150000"/>
              </a:lnSpc>
              <a:spcBef>
                <a:spcPts val="0"/>
              </a:spcBef>
              <a:buNone/>
            </a:pPr>
            <a:r>
              <a:rPr lang="ru-RU" sz="1800" dirty="0" smtClean="0"/>
              <a:t>3.   План </a:t>
            </a:r>
            <a:r>
              <a:rPr lang="ru-RU" sz="1800" dirty="0"/>
              <a:t>внеурочной деятельности обеспечивает учет индивидуальных особенностей и потребностей обучающихся через организацию внеурочной </a:t>
            </a:r>
            <a:r>
              <a:rPr lang="ru-RU" sz="1800" dirty="0" smtClean="0"/>
              <a:t>деятельности</a:t>
            </a:r>
            <a:r>
              <a:rPr lang="ru-RU" sz="1800" dirty="0"/>
              <a:t>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7</a:t>
            </a:fld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Основание выбора моделей внеурочной деятельности</a:t>
            </a:r>
          </a:p>
        </p:txBody>
      </p:sp>
    </p:spTree>
    <p:extLst>
      <p:ext uri="{BB962C8B-B14F-4D97-AF65-F5344CB8AC3E}">
        <p14:creationId xmlns:p14="http://schemas.microsoft.com/office/powerpoint/2010/main" val="28535844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288000" y="1556792"/>
            <a:ext cx="8568952" cy="4824536"/>
          </a:xfrm>
        </p:spPr>
        <p:txBody>
          <a:bodyPr>
            <a:noAutofit/>
          </a:bodyPr>
          <a:lstStyle/>
          <a:p>
            <a:pPr marL="571500" lvl="0" indent="-457200">
              <a:lnSpc>
                <a:spcPct val="150000"/>
              </a:lnSpc>
              <a:spcBef>
                <a:spcPts val="0"/>
              </a:spcBef>
              <a:buFont typeface="+mj-lt"/>
              <a:buAutoNum type="arabicPeriod" startAt="4"/>
            </a:pPr>
            <a:r>
              <a:rPr lang="ru-RU" sz="1800" dirty="0" smtClean="0"/>
              <a:t>План </a:t>
            </a:r>
            <a:r>
              <a:rPr lang="ru-RU" sz="1800" dirty="0"/>
              <a:t>внеурочной деятельности </a:t>
            </a:r>
            <a:r>
              <a:rPr lang="ru-RU" sz="1800" dirty="0" smtClean="0"/>
              <a:t> определяет </a:t>
            </a:r>
            <a:r>
              <a:rPr lang="ru-RU" sz="1800" dirty="0"/>
              <a:t>состав и структуру направлений, формы организации, объём внеурочной деятельности для каждого обучающегося или группы </a:t>
            </a:r>
            <a:r>
              <a:rPr lang="ru-RU" sz="1800" dirty="0" smtClean="0"/>
              <a:t>обучающихся.  </a:t>
            </a:r>
          </a:p>
          <a:p>
            <a:pPr marL="571500" lvl="0" indent="-457200">
              <a:lnSpc>
                <a:spcPct val="150000"/>
              </a:lnSpc>
              <a:spcBef>
                <a:spcPts val="0"/>
              </a:spcBef>
              <a:buFont typeface="+mj-lt"/>
              <a:buAutoNum type="arabicPeriod" startAt="4"/>
            </a:pPr>
            <a:r>
              <a:rPr lang="ru-RU" sz="1800" dirty="0" smtClean="0"/>
              <a:t>Образовательное </a:t>
            </a:r>
            <a:r>
              <a:rPr lang="ru-RU" sz="1800" dirty="0"/>
              <a:t>учреждение самостоятельно разрабатывает и утверждает план внеурочной </a:t>
            </a:r>
            <a:r>
              <a:rPr lang="ru-RU" sz="1800" dirty="0" smtClean="0"/>
              <a:t>деятельности. </a:t>
            </a:r>
            <a:endParaRPr lang="ru-RU" sz="1800" dirty="0"/>
          </a:p>
          <a:p>
            <a:pPr marL="571500" indent="-457200">
              <a:lnSpc>
                <a:spcPct val="150000"/>
              </a:lnSpc>
              <a:spcBef>
                <a:spcPts val="0"/>
              </a:spcBef>
              <a:buFont typeface="+mj-lt"/>
              <a:buAutoNum type="arabicPeriod" startAt="4"/>
            </a:pPr>
            <a:r>
              <a:rPr lang="ru-RU" sz="1800" dirty="0" smtClean="0"/>
              <a:t>Внеурочная </a:t>
            </a:r>
            <a:r>
              <a:rPr lang="ru-RU" sz="1800" dirty="0"/>
              <a:t>деятельность организуется образовательным учреждением по направлениям развития личности (спортивно-оздоровительное, духовно-нравственное, социальное, </a:t>
            </a:r>
            <a:r>
              <a:rPr lang="ru-RU" sz="1800" dirty="0" err="1"/>
              <a:t>общеинтеллектуальное</a:t>
            </a:r>
            <a:r>
              <a:rPr lang="ru-RU" sz="1800" dirty="0"/>
              <a:t>, общекультурное</a:t>
            </a:r>
            <a:r>
              <a:rPr lang="ru-RU" sz="1800" dirty="0" smtClean="0"/>
              <a:t>).</a:t>
            </a:r>
            <a:endParaRPr lang="ru-RU" sz="18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8</a:t>
            </a:fld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Основание выбора моделей внеурочной деятельности</a:t>
            </a:r>
          </a:p>
        </p:txBody>
      </p:sp>
    </p:spTree>
    <p:extLst>
      <p:ext uri="{BB962C8B-B14F-4D97-AF65-F5344CB8AC3E}">
        <p14:creationId xmlns:p14="http://schemas.microsoft.com/office/powerpoint/2010/main" val="34950764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ext Box 5"/>
          <p:cNvSpPr txBox="1">
            <a:spLocks noChangeArrowheads="1"/>
          </p:cNvSpPr>
          <p:nvPr/>
        </p:nvSpPr>
        <p:spPr bwMode="auto">
          <a:xfrm>
            <a:off x="900113" y="476250"/>
            <a:ext cx="7920037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800" b="1" dirty="0">
                <a:solidFill>
                  <a:schemeClr val="bg2">
                    <a:lumMod val="25000"/>
                  </a:schemeClr>
                </a:solidFill>
              </a:rPr>
              <a:t>Основная образовательная программа ОУ</a:t>
            </a:r>
          </a:p>
        </p:txBody>
      </p:sp>
      <p:sp>
        <p:nvSpPr>
          <p:cNvPr id="27651" name="Rectangle 9"/>
          <p:cNvSpPr>
            <a:spLocks noChangeArrowheads="1"/>
          </p:cNvSpPr>
          <p:nvPr/>
        </p:nvSpPr>
        <p:spPr bwMode="auto">
          <a:xfrm>
            <a:off x="642910" y="5157788"/>
            <a:ext cx="8250265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algn="ctr" eaLnBrk="0" hangingPunct="0"/>
            <a:r>
              <a:rPr lang="ru-RU" altLang="ja-JP" sz="2000" dirty="0">
                <a:solidFill>
                  <a:schemeClr val="bg2">
                    <a:lumMod val="25000"/>
                  </a:schemeClr>
                </a:solidFill>
              </a:rPr>
              <a:t>Формы</a:t>
            </a:r>
            <a:r>
              <a:rPr lang="ru-RU" altLang="ja-JP" sz="2000" dirty="0">
                <a:solidFill>
                  <a:schemeClr val="accent2"/>
                </a:solidFill>
              </a:rPr>
              <a:t> </a:t>
            </a:r>
            <a:r>
              <a:rPr lang="ru-RU" altLang="ja-JP" sz="2000" dirty="0"/>
              <a:t>организации образовательного процесса, </a:t>
            </a:r>
            <a:r>
              <a:rPr lang="ru-RU" altLang="ja-JP" sz="2000" dirty="0">
                <a:solidFill>
                  <a:schemeClr val="bg2">
                    <a:lumMod val="25000"/>
                  </a:schemeClr>
                </a:solidFill>
              </a:rPr>
              <a:t>чередование </a:t>
            </a:r>
            <a:r>
              <a:rPr lang="ru-RU" altLang="ja-JP" sz="2000" dirty="0"/>
              <a:t>урочной и внеурочной деятельности в рамках реализации ООП </a:t>
            </a:r>
            <a:r>
              <a:rPr lang="ru-RU" altLang="ja-JP" sz="2000" dirty="0">
                <a:solidFill>
                  <a:schemeClr val="bg2">
                    <a:lumMod val="25000"/>
                  </a:schemeClr>
                </a:solidFill>
              </a:rPr>
              <a:t>определяет</a:t>
            </a:r>
            <a:r>
              <a:rPr lang="ru-RU" altLang="ja-JP" sz="2000" dirty="0"/>
              <a:t> образовательное </a:t>
            </a:r>
            <a:r>
              <a:rPr lang="ru-RU" altLang="ja-JP" sz="2000" dirty="0" smtClean="0">
                <a:solidFill>
                  <a:schemeClr val="bg2">
                    <a:lumMod val="25000"/>
                  </a:schemeClr>
                </a:solidFill>
              </a:rPr>
              <a:t>учреждение. </a:t>
            </a:r>
            <a:endParaRPr lang="ru-RU" altLang="ja-JP" sz="2000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27652" name="Rectangle 10"/>
          <p:cNvSpPr>
            <a:spLocks noChangeArrowheads="1"/>
          </p:cNvSpPr>
          <p:nvPr/>
        </p:nvSpPr>
        <p:spPr bwMode="auto">
          <a:xfrm>
            <a:off x="1071538" y="3786190"/>
            <a:ext cx="7243788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algn="ctr" eaLnBrk="0" hangingPunct="0"/>
            <a:r>
              <a:rPr lang="ru-RU" altLang="ja-JP" sz="2000" dirty="0"/>
              <a:t>ООП реализуется ОУ через </a:t>
            </a:r>
            <a:r>
              <a:rPr lang="ru-RU" altLang="ja-JP" sz="2000" dirty="0">
                <a:solidFill>
                  <a:schemeClr val="bg2">
                    <a:lumMod val="25000"/>
                  </a:schemeClr>
                </a:solidFill>
              </a:rPr>
              <a:t>урочную и внеурочную </a:t>
            </a:r>
            <a:r>
              <a:rPr lang="ru-RU" altLang="ja-JP" sz="2000" dirty="0"/>
              <a:t>деятельность с соблюдением </a:t>
            </a:r>
            <a:r>
              <a:rPr lang="ru-RU" altLang="ja-JP" sz="2000" dirty="0">
                <a:solidFill>
                  <a:schemeClr val="bg2">
                    <a:lumMod val="25000"/>
                  </a:schemeClr>
                </a:solidFill>
              </a:rPr>
              <a:t>требований </a:t>
            </a:r>
            <a:r>
              <a:rPr lang="ru-RU" altLang="ja-JP" sz="2000" dirty="0" err="1">
                <a:solidFill>
                  <a:schemeClr val="bg2">
                    <a:lumMod val="25000"/>
                  </a:schemeClr>
                </a:solidFill>
              </a:rPr>
              <a:t>СанПиН</a:t>
            </a:r>
            <a:r>
              <a:rPr lang="ru-RU" altLang="ja-JP" sz="2000" dirty="0">
                <a:solidFill>
                  <a:schemeClr val="bg2">
                    <a:lumMod val="25000"/>
                  </a:schemeClr>
                </a:solidFill>
              </a:rPr>
              <a:t>.</a:t>
            </a:r>
          </a:p>
        </p:txBody>
      </p:sp>
      <p:grpSp>
        <p:nvGrpSpPr>
          <p:cNvPr id="2" name="Group 13"/>
          <p:cNvGrpSpPr>
            <a:grpSpLocks/>
          </p:cNvGrpSpPr>
          <p:nvPr/>
        </p:nvGrpSpPr>
        <p:grpSpPr bwMode="auto">
          <a:xfrm>
            <a:off x="971550" y="1643064"/>
            <a:ext cx="6986588" cy="1550988"/>
            <a:chOff x="612" y="1035"/>
            <a:chExt cx="4401" cy="977"/>
          </a:xfrm>
        </p:grpSpPr>
        <p:sp>
          <p:nvSpPr>
            <p:cNvPr id="27654" name="Text Box 6"/>
            <p:cNvSpPr txBox="1">
              <a:spLocks noChangeArrowheads="1"/>
            </p:cNvSpPr>
            <p:nvPr/>
          </p:nvSpPr>
          <p:spPr bwMode="auto">
            <a:xfrm>
              <a:off x="2520" y="1035"/>
              <a:ext cx="63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2400" b="1" dirty="0"/>
                <a:t>ООП</a:t>
              </a:r>
            </a:p>
          </p:txBody>
        </p:sp>
        <p:sp>
          <p:nvSpPr>
            <p:cNvPr id="27655" name="Text Box 7"/>
            <p:cNvSpPr txBox="1">
              <a:spLocks noChangeArrowheads="1"/>
            </p:cNvSpPr>
            <p:nvPr/>
          </p:nvSpPr>
          <p:spPr bwMode="auto">
            <a:xfrm>
              <a:off x="612" y="1570"/>
              <a:ext cx="1180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2000"/>
                <a:t>Урочная деятельность</a:t>
              </a:r>
            </a:p>
          </p:txBody>
        </p:sp>
        <p:sp>
          <p:nvSpPr>
            <p:cNvPr id="27656" name="Text Box 8"/>
            <p:cNvSpPr txBox="1">
              <a:spLocks noChangeArrowheads="1"/>
            </p:cNvSpPr>
            <p:nvPr/>
          </p:nvSpPr>
          <p:spPr bwMode="auto">
            <a:xfrm>
              <a:off x="3833" y="1570"/>
              <a:ext cx="1180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2000"/>
                <a:t>Внеурочная деятельность</a:t>
              </a:r>
            </a:p>
          </p:txBody>
        </p:sp>
        <p:sp>
          <p:nvSpPr>
            <p:cNvPr id="27657" name="Line 11"/>
            <p:cNvSpPr>
              <a:spLocks noChangeShapeType="1"/>
            </p:cNvSpPr>
            <p:nvPr/>
          </p:nvSpPr>
          <p:spPr bwMode="auto">
            <a:xfrm flipH="1">
              <a:off x="1429" y="1253"/>
              <a:ext cx="997" cy="31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27658" name="Line 12"/>
            <p:cNvSpPr>
              <a:spLocks noChangeShapeType="1"/>
            </p:cNvSpPr>
            <p:nvPr/>
          </p:nvSpPr>
          <p:spPr bwMode="auto">
            <a:xfrm>
              <a:off x="3107" y="1253"/>
              <a:ext cx="952" cy="2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тека">
  <a:themeElements>
    <a:clrScheme name="Другая 6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40924E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Классическая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птека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Apothecary</Template>
  <TotalTime>833</TotalTime>
  <Words>1085</Words>
  <Application>Microsoft Office PowerPoint</Application>
  <PresentationFormat>Экран (4:3)</PresentationFormat>
  <Paragraphs>192</Paragraphs>
  <Slides>25</Slides>
  <Notes>0</Notes>
  <HiddenSlides>3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25</vt:i4>
      </vt:variant>
    </vt:vector>
  </HeadingPairs>
  <TitlesOfParts>
    <vt:vector size="26" baseType="lpstr">
      <vt:lpstr>Аптека</vt:lpstr>
      <vt:lpstr>Моделирование внеурочной деятельности</vt:lpstr>
      <vt:lpstr>Модели внеурочной деятельности</vt:lpstr>
      <vt:lpstr>классификация организационных моделей внеурочной деятельности </vt:lpstr>
      <vt:lpstr>Сущностные характеристики организационных моделей внеурочной деятельности</vt:lpstr>
      <vt:lpstr>Сущностные характеристики организационных моделей внеурочной деятельности</vt:lpstr>
      <vt:lpstr>Сущностные характеристики организационных моделей внеурочной деятельности</vt:lpstr>
      <vt:lpstr>Основание выбора моделей внеурочной деятельности</vt:lpstr>
      <vt:lpstr>Основание выбора моделей внеурочной деятельности</vt:lpstr>
      <vt:lpstr>Презентация PowerPoint</vt:lpstr>
      <vt:lpstr>Презентация PowerPoint</vt:lpstr>
      <vt:lpstr>Презентация PowerPoint</vt:lpstr>
      <vt:lpstr>Презентация PowerPoint</vt:lpstr>
      <vt:lpstr>Алгоритм моделирования внеурочной деятельности</vt:lpstr>
      <vt:lpstr>Взаимосвязь этапов алгоритма</vt:lpstr>
      <vt:lpstr>Анализ ресурсного обеспечения различных моделей организации внеурочной деятельности</vt:lpstr>
      <vt:lpstr>Примерный перечень локальных актов образовательного учреждения, обеспечивающих реализацию внеурочной деятельности в рамках фгос</vt:lpstr>
      <vt:lpstr>Примерный перечень локальных актов образовательного учреждения, обеспечивающих реализацию внеурочной деятельности в рамках фгос оо</vt:lpstr>
      <vt:lpstr>Примерный перечень локальных актов образовательного учреждения, обеспечивающих реализацию внеурочной деятельности в рамках фгос</vt:lpstr>
      <vt:lpstr>Кадровое обеспечение</vt:lpstr>
      <vt:lpstr>Финансово-экономическое обеспечение</vt:lpstr>
      <vt:lpstr>Организационное обеспечение</vt:lpstr>
      <vt:lpstr>Информационное обеспечение</vt:lpstr>
      <vt:lpstr>Учебно-методическое обеспечение</vt:lpstr>
      <vt:lpstr>Материально-техническое обеспечение</vt:lpstr>
      <vt:lpstr>От Выбора модели внеурочной  деятельности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Орешкова</dc:creator>
  <cp:lastModifiedBy>Зазыкина</cp:lastModifiedBy>
  <cp:revision>81</cp:revision>
  <dcterms:created xsi:type="dcterms:W3CDTF">2012-06-27T06:59:33Z</dcterms:created>
  <dcterms:modified xsi:type="dcterms:W3CDTF">2015-06-23T04:12:21Z</dcterms:modified>
</cp:coreProperties>
</file>