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B3249-123D-4DC9-A0D6-1A28739E8593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E34A-E888-4B2E-92AC-A1C1DA00B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8654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B3249-123D-4DC9-A0D6-1A28739E8593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E34A-E888-4B2E-92AC-A1C1DA00B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274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B3249-123D-4DC9-A0D6-1A28739E8593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E34A-E888-4B2E-92AC-A1C1DA00B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9024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B3249-123D-4DC9-A0D6-1A28739E8593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E34A-E888-4B2E-92AC-A1C1DA00B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5325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B3249-123D-4DC9-A0D6-1A28739E8593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E34A-E888-4B2E-92AC-A1C1DA00B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4111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B3249-123D-4DC9-A0D6-1A28739E8593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E34A-E888-4B2E-92AC-A1C1DA00B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4660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B3249-123D-4DC9-A0D6-1A28739E8593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E34A-E888-4B2E-92AC-A1C1DA00B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4331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B3249-123D-4DC9-A0D6-1A28739E8593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E34A-E888-4B2E-92AC-A1C1DA00B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8755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B3249-123D-4DC9-A0D6-1A28739E8593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E34A-E888-4B2E-92AC-A1C1DA00B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2058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B3249-123D-4DC9-A0D6-1A28739E8593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E34A-E888-4B2E-92AC-A1C1DA00B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3691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B3249-123D-4DC9-A0D6-1A28739E8593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E34A-E888-4B2E-92AC-A1C1DA00B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9186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B3249-123D-4DC9-A0D6-1A28739E8593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1E34A-E888-4B2E-92AC-A1C1DA00B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2086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67zaharov@mail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dirty="0"/>
              <a:t>Модель мониторинговой оценки качества </a:t>
            </a:r>
            <a:r>
              <a:rPr lang="ru-RU" sz="3600" dirty="0" err="1"/>
              <a:t>внутришкольного</a:t>
            </a:r>
            <a:r>
              <a:rPr lang="ru-RU" sz="3600" dirty="0"/>
              <a:t> образования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4365104"/>
            <a:ext cx="6400800" cy="108012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sz="2400" dirty="0" smtClean="0">
                <a:solidFill>
                  <a:schemeClr val="tx1"/>
                </a:solidFill>
              </a:rPr>
              <a:t>Захаров С.П.,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</a:rPr>
              <a:t>(4812)38-93-41 (</a:t>
            </a:r>
            <a:r>
              <a:rPr lang="ru-RU" sz="2400" dirty="0" err="1" smtClean="0">
                <a:solidFill>
                  <a:schemeClr val="tx1"/>
                </a:solidFill>
              </a:rPr>
              <a:t>доб</a:t>
            </a:r>
            <a:r>
              <a:rPr lang="ru-RU" sz="2400" dirty="0" smtClean="0">
                <a:solidFill>
                  <a:schemeClr val="tx1"/>
                </a:solidFill>
              </a:rPr>
              <a:t>. 205)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  <a:hlinkClick r:id="rId2"/>
              </a:rPr>
              <a:t>67</a:t>
            </a:r>
            <a:r>
              <a:rPr lang="en-US" sz="2400" dirty="0" smtClean="0">
                <a:solidFill>
                  <a:schemeClr val="tx1"/>
                </a:solidFill>
                <a:hlinkClick r:id="rId2"/>
              </a:rPr>
              <a:t>zaharov@mail.ru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8211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34" y="500042"/>
            <a:ext cx="8643966" cy="57404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800" dirty="0" smtClean="0"/>
              <a:t>Мониторинг (от англ</a:t>
            </a:r>
            <a:r>
              <a:rPr lang="ru-RU" sz="2800" dirty="0" smtClean="0"/>
              <a:t>. </a:t>
            </a:r>
            <a:r>
              <a:rPr lang="en-US" sz="2800" dirty="0" smtClean="0"/>
              <a:t>monitoring</a:t>
            </a:r>
            <a:r>
              <a:rPr lang="ru-RU" sz="2800" dirty="0" smtClean="0"/>
              <a:t> – «отслеживание»)</a:t>
            </a:r>
            <a:r>
              <a:rPr lang="en-US" sz="2800" dirty="0" smtClean="0"/>
              <a:t> – </a:t>
            </a:r>
            <a:r>
              <a:rPr lang="ru-RU" sz="2800" dirty="0" smtClean="0"/>
              <a:t>специально организованное  систематическое наблюдение за объектом,  явлением, процессом. </a:t>
            </a:r>
            <a:endParaRPr lang="ru-RU" sz="2800" dirty="0" smtClean="0"/>
          </a:p>
          <a:p>
            <a:pPr marL="0" indent="0">
              <a:buNone/>
            </a:pPr>
            <a:r>
              <a:rPr lang="ru-RU" sz="2000" dirty="0" smtClean="0"/>
              <a:t>А</a:t>
            </a:r>
            <a:r>
              <a:rPr lang="ru-RU" sz="2000" dirty="0" smtClean="0"/>
              <a:t>. Белкин </a:t>
            </a:r>
            <a:r>
              <a:rPr lang="ru-RU" sz="2000" dirty="0" smtClean="0"/>
              <a:t>,М. </a:t>
            </a:r>
            <a:r>
              <a:rPr lang="ru-RU" sz="2000" dirty="0" err="1" smtClean="0"/>
              <a:t>Бершадский</a:t>
            </a:r>
            <a:r>
              <a:rPr lang="ru-RU" sz="2000" dirty="0" smtClean="0"/>
              <a:t>, </a:t>
            </a:r>
            <a:r>
              <a:rPr lang="ru-RU" sz="2000" dirty="0" err="1" smtClean="0"/>
              <a:t>В.Гузеев</a:t>
            </a:r>
            <a:r>
              <a:rPr lang="ru-RU" sz="2000" dirty="0" smtClean="0"/>
              <a:t>, </a:t>
            </a:r>
            <a:r>
              <a:rPr lang="ru-RU" sz="2000" dirty="0" smtClean="0"/>
              <a:t>Э. </a:t>
            </a:r>
            <a:r>
              <a:rPr lang="ru-RU" sz="2000" dirty="0" err="1" smtClean="0"/>
              <a:t>Зеер</a:t>
            </a:r>
            <a:r>
              <a:rPr lang="ru-RU" sz="2000" dirty="0" smtClean="0"/>
              <a:t>, М. </a:t>
            </a:r>
            <a:r>
              <a:rPr lang="ru-RU" sz="2000" dirty="0" err="1" smtClean="0"/>
              <a:t>Кулемин</a:t>
            </a:r>
            <a:r>
              <a:rPr lang="ru-RU" sz="2000" dirty="0" smtClean="0"/>
              <a:t>, </a:t>
            </a:r>
            <a:r>
              <a:rPr lang="ru-RU" sz="2000" dirty="0" smtClean="0"/>
              <a:t>В. </a:t>
            </a:r>
            <a:r>
              <a:rPr lang="ru-RU" sz="2000" dirty="0" err="1" smtClean="0"/>
              <a:t>Кальней</a:t>
            </a:r>
            <a:r>
              <a:rPr lang="ru-RU" sz="2000" dirty="0" smtClean="0"/>
              <a:t>, А. Майоров, </a:t>
            </a:r>
            <a:r>
              <a:rPr lang="ru-RU" sz="2000" dirty="0" smtClean="0"/>
              <a:t>Д. Матрос, А</a:t>
            </a:r>
            <a:r>
              <a:rPr lang="ru-RU" sz="2000" dirty="0" smtClean="0"/>
              <a:t>. Орлов, А. Островерх, А. </a:t>
            </a:r>
            <a:r>
              <a:rPr lang="ru-RU" sz="2000" dirty="0" err="1" smtClean="0"/>
              <a:t>Пульбере</a:t>
            </a:r>
            <a:r>
              <a:rPr lang="ru-RU" sz="2000" dirty="0" smtClean="0"/>
              <a:t>,</a:t>
            </a:r>
            <a:r>
              <a:rPr lang="ru-RU" sz="2000" dirty="0" smtClean="0"/>
              <a:t> В</a:t>
            </a:r>
            <a:r>
              <a:rPr lang="ru-RU" sz="2000" dirty="0" smtClean="0"/>
              <a:t>. Тимченко, </a:t>
            </a:r>
            <a:r>
              <a:rPr lang="ru-RU" sz="2000" dirty="0" smtClean="0"/>
              <a:t>Г. Шабанов, Л. </a:t>
            </a:r>
            <a:r>
              <a:rPr lang="ru-RU" sz="2000" dirty="0" err="1" smtClean="0"/>
              <a:t>Шайдурова</a:t>
            </a:r>
            <a:r>
              <a:rPr lang="ru-RU" sz="2000" dirty="0" smtClean="0"/>
              <a:t>, С</a:t>
            </a:r>
            <a:r>
              <a:rPr lang="ru-RU" sz="2000" dirty="0" smtClean="0"/>
              <a:t>. </a:t>
            </a:r>
            <a:r>
              <a:rPr lang="ru-RU" sz="2000" dirty="0" smtClean="0"/>
              <a:t>Шишов.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800" dirty="0" smtClean="0"/>
              <a:t>Мониторинг </a:t>
            </a:r>
            <a:r>
              <a:rPr lang="ru-RU" sz="2800" dirty="0" smtClean="0"/>
              <a:t>- это </a:t>
            </a:r>
            <a:r>
              <a:rPr lang="ru-RU" sz="2800" u="sng" dirty="0" smtClean="0"/>
              <a:t>система сбора, обработки, хранения и распространения информации</a:t>
            </a:r>
            <a:r>
              <a:rPr lang="ru-RU" sz="2800" dirty="0" smtClean="0"/>
              <a:t> о любой системе или ее элементах, ориентированная на информационное обеспечение управления этой системой, которая позволяет оценивать </a:t>
            </a:r>
            <a:r>
              <a:rPr lang="ru-RU" sz="2800" dirty="0" smtClean="0"/>
              <a:t>ее состояние </a:t>
            </a:r>
            <a:r>
              <a:rPr lang="ru-RU" sz="2800" dirty="0" smtClean="0"/>
              <a:t>в любой период и прогнозировать ее </a:t>
            </a:r>
            <a:r>
              <a:rPr lang="ru-RU" sz="2800" dirty="0" smtClean="0"/>
              <a:t>развитие.</a:t>
            </a:r>
          </a:p>
          <a:p>
            <a:pPr marL="0" indent="0" algn="r">
              <a:buNone/>
            </a:pPr>
            <a:r>
              <a:rPr lang="ru-RU" sz="2000" dirty="0" smtClean="0"/>
              <a:t>М. </a:t>
            </a:r>
            <a:r>
              <a:rPr lang="ru-RU" sz="2000" dirty="0" err="1" smtClean="0"/>
              <a:t>Кулемин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4113010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14423"/>
            <a:ext cx="8229600" cy="4572032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Единичное измерение не является мониторингом!!!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Миссия мониторинга - </a:t>
            </a:r>
            <a:r>
              <a:rPr lang="ru-RU" dirty="0" smtClean="0"/>
              <a:t>информационное </a:t>
            </a:r>
            <a:r>
              <a:rPr lang="ru-RU" dirty="0" smtClean="0"/>
              <a:t>обеспечение </a:t>
            </a:r>
            <a:r>
              <a:rPr lang="ru-RU" dirty="0" smtClean="0"/>
              <a:t>управленческого </a:t>
            </a:r>
            <a:r>
              <a:rPr lang="ru-RU" dirty="0" smtClean="0"/>
              <a:t>процесса.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0530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Отличие мониторинга от диагностики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42910" y="1785926"/>
          <a:ext cx="8229600" cy="3636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0298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Мониторинг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Диагностика </a:t>
                      </a:r>
                      <a:endParaRPr lang="ru-RU" sz="2400" dirty="0"/>
                    </a:p>
                  </a:txBody>
                  <a:tcPr/>
                </a:tc>
              </a:tr>
              <a:tr h="1589845">
                <a:tc>
                  <a:txBody>
                    <a:bodyPr/>
                    <a:lstStyle/>
                    <a:p>
                      <a:r>
                        <a:rPr lang="ru-RU" dirty="0" smtClean="0"/>
                        <a:t>Систематический</a:t>
                      </a:r>
                      <a:r>
                        <a:rPr lang="ru-RU" baseline="0" dirty="0" smtClean="0"/>
                        <a:t> и регулярный сбор информации, обработка,  анализ</a:t>
                      </a:r>
                    </a:p>
                    <a:p>
                      <a:endParaRPr lang="ru-RU" baseline="0" dirty="0" smtClean="0"/>
                    </a:p>
                    <a:p>
                      <a:endParaRPr lang="ru-RU" baseline="0" dirty="0" smtClean="0"/>
                    </a:p>
                    <a:p>
                      <a:pPr algn="ctr"/>
                      <a:r>
                        <a:rPr lang="ru-RU" baseline="0" dirty="0" smtClean="0"/>
                        <a:t> </a:t>
                      </a:r>
                      <a:r>
                        <a:rPr lang="ru-RU" b="1" baseline="0" dirty="0" smtClean="0"/>
                        <a:t>Динамичное явление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Констатация</a:t>
                      </a:r>
                      <a:r>
                        <a:rPr lang="ru-RU" baseline="0" smtClean="0"/>
                        <a:t> показателя  на момент обследования</a:t>
                      </a:r>
                    </a:p>
                    <a:p>
                      <a:endParaRPr lang="ru-RU" b="1" smtClean="0"/>
                    </a:p>
                    <a:p>
                      <a:endParaRPr lang="ru-RU" b="1" smtClean="0"/>
                    </a:p>
                    <a:p>
                      <a:pPr algn="ctr"/>
                      <a:r>
                        <a:rPr lang="ru-RU" b="1" smtClean="0"/>
                        <a:t>Статичное явление</a:t>
                      </a:r>
                      <a:endParaRPr lang="ru-RU" b="1"/>
                    </a:p>
                  </a:txBody>
                  <a:tcPr/>
                </a:tc>
              </a:tr>
              <a:tr h="1589845">
                <a:tc>
                  <a:txBody>
                    <a:bodyPr/>
                    <a:lstStyle/>
                    <a:p>
                      <a:pPr algn="l"/>
                      <a:r>
                        <a:rPr lang="ru-RU" b="0" dirty="0" smtClean="0"/>
                        <a:t>Особенности течения процесса</a:t>
                      </a:r>
                    </a:p>
                    <a:p>
                      <a:pPr algn="l"/>
                      <a:endParaRPr lang="ru-RU" b="0" dirty="0" smtClean="0"/>
                    </a:p>
                    <a:p>
                      <a:pPr algn="l"/>
                      <a:endParaRPr lang="ru-RU" b="0" dirty="0" smtClean="0"/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Контроль процесса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0" dirty="0" smtClean="0"/>
                        <a:t>Раскрытие сущности явления, имеющего</a:t>
                      </a:r>
                      <a:r>
                        <a:rPr lang="ru-RU" b="0" baseline="0" dirty="0" smtClean="0"/>
                        <a:t> конкретное описание</a:t>
                      </a:r>
                    </a:p>
                    <a:p>
                      <a:pPr algn="l"/>
                      <a:endParaRPr lang="ru-RU" b="0" baseline="0" dirty="0" smtClean="0"/>
                    </a:p>
                    <a:p>
                      <a:pPr algn="l"/>
                      <a:endParaRPr lang="ru-RU" b="0" baseline="0" dirty="0" smtClean="0"/>
                    </a:p>
                    <a:p>
                      <a:pPr algn="ctr"/>
                      <a:r>
                        <a:rPr lang="ru-RU" b="1" baseline="0" dirty="0" smtClean="0"/>
                        <a:t>Контроль результата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rot="5400000">
            <a:off x="2322497" y="3106735"/>
            <a:ext cx="500066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>
            <a:off x="6323025" y="3035297"/>
            <a:ext cx="500066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2322497" y="4535495"/>
            <a:ext cx="500066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>
            <a:off x="6394463" y="4606933"/>
            <a:ext cx="500066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00166" y="1428736"/>
            <a:ext cx="257176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Функция управления</a:t>
            </a:r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1500166" y="2357430"/>
            <a:ext cx="2571768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контроль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28728" y="3429000"/>
            <a:ext cx="2571768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/>
              <a:t>Прошлое</a:t>
            </a:r>
            <a:r>
              <a:rPr lang="ru-RU" dirty="0" smtClean="0"/>
              <a:t>:</a:t>
            </a:r>
          </a:p>
          <a:p>
            <a:pPr algn="ctr"/>
            <a:r>
              <a:rPr lang="ru-RU" dirty="0" smtClean="0"/>
              <a:t>в</a:t>
            </a:r>
            <a:r>
              <a:rPr lang="ru-RU" dirty="0" smtClean="0"/>
              <a:t>ыполненное,</a:t>
            </a:r>
          </a:p>
          <a:p>
            <a:pPr algn="ctr"/>
            <a:r>
              <a:rPr lang="ru-RU" dirty="0" smtClean="0"/>
              <a:t>д</a:t>
            </a:r>
            <a:r>
              <a:rPr lang="ru-RU" dirty="0" smtClean="0"/>
              <a:t>остигнутое , полученное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572132" y="3357562"/>
            <a:ext cx="292895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/>
              <a:t>Будущее</a:t>
            </a:r>
            <a:r>
              <a:rPr lang="ru-RU" dirty="0" smtClean="0"/>
              <a:t>:</a:t>
            </a:r>
          </a:p>
          <a:p>
            <a:pPr algn="ctr"/>
            <a:r>
              <a:rPr lang="ru-RU" dirty="0" smtClean="0"/>
              <a:t>планируемое,</a:t>
            </a:r>
          </a:p>
          <a:p>
            <a:pPr algn="ctr"/>
            <a:r>
              <a:rPr lang="ru-RU" dirty="0" smtClean="0"/>
              <a:t>прогнозируемое,</a:t>
            </a:r>
          </a:p>
          <a:p>
            <a:pPr algn="ctr"/>
            <a:r>
              <a:rPr lang="ru-RU" dirty="0" smtClean="0"/>
              <a:t>ожидаемое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572132" y="1428736"/>
            <a:ext cx="285752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Тип управления </a:t>
            </a:r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5572132" y="2357430"/>
            <a:ext cx="2928958" cy="857256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мониторинг</a:t>
            </a:r>
            <a:endParaRPr lang="ru-RU" dirty="0"/>
          </a:p>
        </p:txBody>
      </p:sp>
      <p:sp>
        <p:nvSpPr>
          <p:cNvPr id="10" name="Двойная стрелка влево/вправо 9"/>
          <p:cNvSpPr/>
          <p:nvPr/>
        </p:nvSpPr>
        <p:spPr>
          <a:xfrm>
            <a:off x="4214810" y="2357430"/>
            <a:ext cx="1214446" cy="85725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500298" y="428604"/>
            <a:ext cx="50187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Связь контроля и мониторинга</a:t>
            </a:r>
            <a:endParaRPr lang="ru-RU" sz="2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Модель проведения мониторинга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714356"/>
            <a:ext cx="264320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Цель мониторинга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5786454"/>
            <a:ext cx="264320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Информирование пользователей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5214950"/>
            <a:ext cx="285752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Разработка рекомендаций и коррекционных мер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4643446"/>
            <a:ext cx="264320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Формулировка выводов и прогнозов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85786" y="1285860"/>
            <a:ext cx="264320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Объект мониторинга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85786" y="1785926"/>
            <a:ext cx="264320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Критерии (показатели)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85786" y="2357430"/>
            <a:ext cx="264320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Инструментарий  (методики, средства)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85786" y="2928934"/>
            <a:ext cx="264320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Сбор данных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85786" y="3500438"/>
            <a:ext cx="264320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Обработка и систематизация данных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85786" y="4071942"/>
            <a:ext cx="264320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Анализ и интерпретация данных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786314" y="1214422"/>
            <a:ext cx="4143404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Для чего нужна информация?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786314" y="1857364"/>
            <a:ext cx="4143404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 чем будем собирать информацию?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786314" y="2428868"/>
            <a:ext cx="4143404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Как будем собирать информацию?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786314" y="3071810"/>
            <a:ext cx="4143404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Как будем обрабатывать информацию?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786314" y="3643314"/>
            <a:ext cx="4143404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 помощью каких методов будем анализировать  информацию?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786314" y="4429132"/>
            <a:ext cx="4143404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Как и каким образом хранить информацию?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786314" y="5214950"/>
            <a:ext cx="4143404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Кого и как информировать о результатах?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786314" y="6000768"/>
            <a:ext cx="4143404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Как работать  дальше?</a:t>
            </a:r>
            <a:endParaRPr lang="ru-RU" dirty="0"/>
          </a:p>
        </p:txBody>
      </p:sp>
      <p:sp>
        <p:nvSpPr>
          <p:cNvPr id="22" name="Выгнутая влево стрелка 21"/>
          <p:cNvSpPr/>
          <p:nvPr/>
        </p:nvSpPr>
        <p:spPr>
          <a:xfrm>
            <a:off x="500034" y="928670"/>
            <a:ext cx="214314" cy="50006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Выгнутая влево стрелка 22"/>
          <p:cNvSpPr/>
          <p:nvPr/>
        </p:nvSpPr>
        <p:spPr>
          <a:xfrm>
            <a:off x="357158" y="5572140"/>
            <a:ext cx="214314" cy="50006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Выгнутая влево стрелка 23"/>
          <p:cNvSpPr/>
          <p:nvPr/>
        </p:nvSpPr>
        <p:spPr>
          <a:xfrm>
            <a:off x="500034" y="4286256"/>
            <a:ext cx="214314" cy="50006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Выгнутая влево стрелка 24"/>
          <p:cNvSpPr/>
          <p:nvPr/>
        </p:nvSpPr>
        <p:spPr>
          <a:xfrm>
            <a:off x="500034" y="3143248"/>
            <a:ext cx="214314" cy="50006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Выгнутая влево стрелка 25"/>
          <p:cNvSpPr/>
          <p:nvPr/>
        </p:nvSpPr>
        <p:spPr>
          <a:xfrm>
            <a:off x="500034" y="1928802"/>
            <a:ext cx="214314" cy="50006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Выгнутая вправо стрелка 26"/>
          <p:cNvSpPr/>
          <p:nvPr/>
        </p:nvSpPr>
        <p:spPr>
          <a:xfrm>
            <a:off x="3500430" y="1428736"/>
            <a:ext cx="214314" cy="57150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Выгнутая вправо стрелка 27"/>
          <p:cNvSpPr/>
          <p:nvPr/>
        </p:nvSpPr>
        <p:spPr>
          <a:xfrm>
            <a:off x="3500430" y="4929198"/>
            <a:ext cx="214314" cy="57150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Выгнутая вправо стрелка 28"/>
          <p:cNvSpPr/>
          <p:nvPr/>
        </p:nvSpPr>
        <p:spPr>
          <a:xfrm>
            <a:off x="3500430" y="3714752"/>
            <a:ext cx="214314" cy="57150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Выгнутая вправо стрелка 29"/>
          <p:cNvSpPr/>
          <p:nvPr/>
        </p:nvSpPr>
        <p:spPr>
          <a:xfrm>
            <a:off x="3500430" y="2500306"/>
            <a:ext cx="214314" cy="57150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14348" y="6286520"/>
            <a:ext cx="264320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Коррекция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2" name="Выгнутая вправо стрелка 31"/>
          <p:cNvSpPr/>
          <p:nvPr/>
        </p:nvSpPr>
        <p:spPr>
          <a:xfrm>
            <a:off x="3428992" y="6000768"/>
            <a:ext cx="214314" cy="57150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Выгнутая влево стрелка 32"/>
          <p:cNvSpPr/>
          <p:nvPr/>
        </p:nvSpPr>
        <p:spPr>
          <a:xfrm>
            <a:off x="4500562" y="4071942"/>
            <a:ext cx="214314" cy="50006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Выгнутая влево стрелка 33"/>
          <p:cNvSpPr/>
          <p:nvPr/>
        </p:nvSpPr>
        <p:spPr>
          <a:xfrm>
            <a:off x="4500562" y="1428736"/>
            <a:ext cx="214314" cy="50006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5" name="Выгнутая влево стрелка 34"/>
          <p:cNvSpPr/>
          <p:nvPr/>
        </p:nvSpPr>
        <p:spPr>
          <a:xfrm>
            <a:off x="4500562" y="2071678"/>
            <a:ext cx="214314" cy="50006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Выгнутая влево стрелка 35"/>
          <p:cNvSpPr/>
          <p:nvPr/>
        </p:nvSpPr>
        <p:spPr>
          <a:xfrm>
            <a:off x="4500562" y="2714620"/>
            <a:ext cx="214314" cy="50006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Выгнутая влево стрелка 36"/>
          <p:cNvSpPr/>
          <p:nvPr/>
        </p:nvSpPr>
        <p:spPr>
          <a:xfrm>
            <a:off x="4500562" y="3286124"/>
            <a:ext cx="214314" cy="50006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Выгнутая влево стрелка 37"/>
          <p:cNvSpPr/>
          <p:nvPr/>
        </p:nvSpPr>
        <p:spPr>
          <a:xfrm>
            <a:off x="4500562" y="5643578"/>
            <a:ext cx="214314" cy="50006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Выгнутая влево стрелка 38"/>
          <p:cNvSpPr/>
          <p:nvPr/>
        </p:nvSpPr>
        <p:spPr>
          <a:xfrm>
            <a:off x="4500562" y="4857760"/>
            <a:ext cx="214314" cy="50006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939784"/>
          </a:xfrm>
        </p:spPr>
        <p:txBody>
          <a:bodyPr>
            <a:noAutofit/>
          </a:bodyPr>
          <a:lstStyle/>
          <a:p>
            <a:r>
              <a:rPr lang="ru-RU" sz="3200" dirty="0" smtClean="0"/>
              <a:t>Модель мониторинговой оценки качества образования</a:t>
            </a:r>
            <a:endParaRPr lang="ru-RU" sz="3200" dirty="0"/>
          </a:p>
        </p:txBody>
      </p:sp>
      <p:sp>
        <p:nvSpPr>
          <p:cNvPr id="4" name="Овал 3"/>
          <p:cNvSpPr/>
          <p:nvPr/>
        </p:nvSpPr>
        <p:spPr>
          <a:xfrm>
            <a:off x="2714612" y="1214422"/>
            <a:ext cx="3786214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Проектирование качества образования (ФГОС: программы, условия , результаты)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500034" y="3000372"/>
            <a:ext cx="3786214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Диагностика и мониторинг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5214942" y="3071810"/>
            <a:ext cx="3786214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Принятие управленческих решений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2643174" y="4929198"/>
            <a:ext cx="3786214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Анализ и интерпретация информации</a:t>
            </a:r>
            <a:endParaRPr lang="ru-RU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rot="5400000">
            <a:off x="2071670" y="2285992"/>
            <a:ext cx="642942" cy="35719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285984" y="4572008"/>
            <a:ext cx="642942" cy="42862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 flipH="1" flipV="1">
            <a:off x="6179355" y="4679165"/>
            <a:ext cx="500066" cy="42862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0800000">
            <a:off x="6572264" y="2357430"/>
            <a:ext cx="642942" cy="50006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332</Words>
  <Application>Microsoft Office PowerPoint</Application>
  <PresentationFormat>Экран (4:3)</PresentationFormat>
  <Paragraphs>72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Модель мониторинговой оценки качества внутришкольного образования</vt:lpstr>
      <vt:lpstr>Слайд 2</vt:lpstr>
      <vt:lpstr>Слайд 3</vt:lpstr>
      <vt:lpstr>Отличие мониторинга от диагностики</vt:lpstr>
      <vt:lpstr>Слайд 5</vt:lpstr>
      <vt:lpstr>Модель проведения мониторинга</vt:lpstr>
      <vt:lpstr>Модель мониторинговой оценки качества образования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 мониторинговой оценки качества внутришкольного образования</dc:title>
  <dc:creator>Зазыкина</dc:creator>
  <cp:lastModifiedBy>Сергей</cp:lastModifiedBy>
  <cp:revision>7</cp:revision>
  <dcterms:created xsi:type="dcterms:W3CDTF">2018-01-29T12:38:04Z</dcterms:created>
  <dcterms:modified xsi:type="dcterms:W3CDTF">2018-02-02T02:59:02Z</dcterms:modified>
</cp:coreProperties>
</file>