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58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4CBB-7851-4780-90CC-207C4B829D12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8E3D-E4F4-4EBD-BF00-101DAB3DA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4CBB-7851-4780-90CC-207C4B829D12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8E3D-E4F4-4EBD-BF00-101DAB3DA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4CBB-7851-4780-90CC-207C4B829D12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8E3D-E4F4-4EBD-BF00-101DAB3DA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4CBB-7851-4780-90CC-207C4B829D12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8E3D-E4F4-4EBD-BF00-101DAB3DA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4CBB-7851-4780-90CC-207C4B829D12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8E3D-E4F4-4EBD-BF00-101DAB3DA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4CBB-7851-4780-90CC-207C4B829D12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8E3D-E4F4-4EBD-BF00-101DAB3DA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4CBB-7851-4780-90CC-207C4B829D12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8E3D-E4F4-4EBD-BF00-101DAB3DA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4CBB-7851-4780-90CC-207C4B829D12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8E3D-E4F4-4EBD-BF00-101DAB3DA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4CBB-7851-4780-90CC-207C4B829D12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8E3D-E4F4-4EBD-BF00-101DAB3DA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4CBB-7851-4780-90CC-207C4B829D12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8E3D-E4F4-4EBD-BF00-101DAB3DA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4CBB-7851-4780-90CC-207C4B829D12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8E3D-E4F4-4EBD-BF00-101DAB3DA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F4CBB-7851-4780-90CC-207C4B829D12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58E3D-E4F4-4EBD-BF00-101DAB3DA6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Использование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программ в УВП при реализации ФГОС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4" y="4643446"/>
            <a:ext cx="3414714" cy="757246"/>
          </a:xfrm>
        </p:spPr>
        <p:txBody>
          <a:bodyPr/>
          <a:lstStyle/>
          <a:p>
            <a:r>
              <a:rPr lang="ru-RU" dirty="0" smtClean="0"/>
              <a:t>Захаров С.П.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Актуальность </a:t>
            </a:r>
            <a:r>
              <a:rPr lang="ru-RU" dirty="0" err="1" smtClean="0"/>
              <a:t>метапредметного</a:t>
            </a:r>
            <a:r>
              <a:rPr lang="ru-RU" dirty="0" smtClean="0"/>
              <a:t> подхода</a:t>
            </a:r>
            <a:endParaRPr lang="ru-RU" dirty="0"/>
          </a:p>
        </p:txBody>
      </p:sp>
      <p:pic>
        <p:nvPicPr>
          <p:cNvPr id="4" name="Рисунок 3" descr="0007-005-Problema-razobschjonnosti-nauchnogo-znanij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2857496"/>
            <a:ext cx="3643338" cy="30758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2910" y="1714488"/>
            <a:ext cx="43734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Разобщенность научных дисциплин</a:t>
            </a:r>
          </a:p>
          <a:p>
            <a:endParaRPr lang="ru-RU" sz="2000" dirty="0"/>
          </a:p>
          <a:p>
            <a:r>
              <a:rPr lang="ru-RU" sz="2000" dirty="0" smtClean="0"/>
              <a:t>Раздробленность учебных  предметов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29256" y="3929066"/>
            <a:ext cx="3429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Вызовы </a:t>
            </a:r>
            <a:r>
              <a:rPr lang="en-US" sz="2000" dirty="0" smtClean="0"/>
              <a:t>XXI</a:t>
            </a:r>
            <a:r>
              <a:rPr lang="ru-RU" sz="2000" dirty="0" smtClean="0"/>
              <a:t>века</a:t>
            </a:r>
          </a:p>
          <a:p>
            <a:pPr algn="ctr"/>
            <a:endParaRPr lang="ru-RU" sz="2000" dirty="0"/>
          </a:p>
          <a:p>
            <a:pPr algn="ctr"/>
            <a:r>
              <a:rPr lang="ru-RU" sz="2000" dirty="0" smtClean="0"/>
              <a:t>Решение комплексных проблем  на основе междисциплинарного взаимодействия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28588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Средства и формы обучения  для достижения </a:t>
            </a:r>
            <a:r>
              <a:rPr lang="ru-RU" sz="3200" b="1" dirty="0" err="1" smtClean="0"/>
              <a:t>метапредметных</a:t>
            </a:r>
            <a:r>
              <a:rPr lang="ru-RU" sz="3200" b="1" dirty="0" smtClean="0"/>
              <a:t> результатов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•       </a:t>
            </a:r>
            <a:r>
              <a:rPr lang="ru-RU" dirty="0" err="1"/>
              <a:t>Метапредметы</a:t>
            </a:r>
            <a:endParaRPr lang="ru-RU" dirty="0"/>
          </a:p>
          <a:p>
            <a:pPr>
              <a:buNone/>
            </a:pPr>
            <a:r>
              <a:rPr lang="ru-RU" dirty="0"/>
              <a:t>•       </a:t>
            </a:r>
            <a:r>
              <a:rPr lang="ru-RU" dirty="0" err="1"/>
              <a:t>Метапредметные</a:t>
            </a:r>
            <a:r>
              <a:rPr lang="ru-RU" dirty="0"/>
              <a:t> программы</a:t>
            </a:r>
          </a:p>
          <a:p>
            <a:pPr>
              <a:buNone/>
            </a:pPr>
            <a:r>
              <a:rPr lang="ru-RU" dirty="0"/>
              <a:t>•       </a:t>
            </a:r>
            <a:r>
              <a:rPr lang="ru-RU" dirty="0" err="1"/>
              <a:t>Метакурсы</a:t>
            </a:r>
            <a:r>
              <a:rPr lang="ru-RU" dirty="0"/>
              <a:t> </a:t>
            </a:r>
          </a:p>
          <a:p>
            <a:pPr>
              <a:buNone/>
            </a:pPr>
            <a:r>
              <a:rPr lang="ru-RU" dirty="0"/>
              <a:t>•       </a:t>
            </a:r>
            <a:r>
              <a:rPr lang="ru-RU" dirty="0" err="1"/>
              <a:t>Метапредметный</a:t>
            </a:r>
            <a:r>
              <a:rPr lang="ru-RU" dirty="0"/>
              <a:t> урок</a:t>
            </a:r>
          </a:p>
          <a:p>
            <a:pPr>
              <a:buNone/>
            </a:pPr>
            <a:r>
              <a:rPr lang="ru-RU" dirty="0"/>
              <a:t>•       Предметный урок + </a:t>
            </a:r>
            <a:r>
              <a:rPr lang="ru-RU" dirty="0" err="1"/>
              <a:t>метапредметная</a:t>
            </a:r>
            <a:r>
              <a:rPr lang="ru-RU" dirty="0"/>
              <a:t> тема</a:t>
            </a:r>
          </a:p>
          <a:p>
            <a:pPr>
              <a:buNone/>
            </a:pPr>
            <a:r>
              <a:rPr lang="ru-RU" dirty="0"/>
              <a:t>•       </a:t>
            </a:r>
            <a:r>
              <a:rPr lang="ru-RU" dirty="0" err="1"/>
              <a:t>Метапредметные</a:t>
            </a:r>
            <a:r>
              <a:rPr lang="ru-RU" dirty="0"/>
              <a:t> задания</a:t>
            </a:r>
          </a:p>
          <a:p>
            <a:pPr>
              <a:buNone/>
            </a:pPr>
            <a:r>
              <a:rPr lang="ru-RU" dirty="0"/>
              <a:t>•     </a:t>
            </a:r>
            <a:r>
              <a:rPr lang="ru-RU" dirty="0" smtClean="0"/>
              <a:t> 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</a:t>
            </a:r>
            <a:r>
              <a:rPr lang="ru-RU" dirty="0"/>
              <a:t>проекты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Метапредметные</a:t>
            </a:r>
            <a:r>
              <a:rPr lang="ru-RU" dirty="0" smtClean="0"/>
              <a:t>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•       </a:t>
            </a:r>
            <a:r>
              <a:rPr lang="ru-RU" dirty="0" smtClean="0"/>
              <a:t>«</a:t>
            </a:r>
            <a:r>
              <a:rPr lang="ru-RU" dirty="0"/>
              <a:t>Я и проекты»</a:t>
            </a:r>
          </a:p>
          <a:p>
            <a:pPr>
              <a:buNone/>
            </a:pPr>
            <a:r>
              <a:rPr lang="ru-RU" dirty="0"/>
              <a:t>•       «Учимся проектировать»</a:t>
            </a:r>
          </a:p>
          <a:p>
            <a:pPr>
              <a:buNone/>
            </a:pPr>
            <a:r>
              <a:rPr lang="ru-RU" dirty="0"/>
              <a:t>•       «Свободная самостоятельная работа»</a:t>
            </a:r>
          </a:p>
          <a:p>
            <a:pPr>
              <a:buNone/>
            </a:pPr>
            <a:r>
              <a:rPr lang="ru-RU" dirty="0"/>
              <a:t>•       «Рефлексивный круг»</a:t>
            </a:r>
          </a:p>
          <a:p>
            <a:pPr>
              <a:buNone/>
            </a:pPr>
            <a:r>
              <a:rPr lang="ru-RU" dirty="0"/>
              <a:t>•       «Как стать успешным»</a:t>
            </a:r>
          </a:p>
          <a:p>
            <a:pPr>
              <a:buNone/>
            </a:pPr>
            <a:r>
              <a:rPr lang="ru-RU" dirty="0"/>
              <a:t>•       «Сам себе учитель»</a:t>
            </a:r>
          </a:p>
          <a:p>
            <a:pPr>
              <a:buNone/>
            </a:pPr>
            <a:r>
              <a:rPr lang="ru-RU" dirty="0"/>
              <a:t>•       «Культура познания»</a:t>
            </a:r>
          </a:p>
          <a:p>
            <a:pPr>
              <a:buNone/>
            </a:pPr>
            <a:r>
              <a:rPr lang="ru-RU" dirty="0"/>
              <a:t>•       «Культура мышления»</a:t>
            </a:r>
          </a:p>
          <a:p>
            <a:pPr>
              <a:buNone/>
            </a:pPr>
            <a:r>
              <a:rPr lang="ru-RU" dirty="0"/>
              <a:t>•       «Основы исследовательской деятельности»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Метапредметные</a:t>
            </a:r>
            <a:r>
              <a:rPr lang="ru-RU" dirty="0" smtClean="0"/>
              <a:t>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•       Знающее незнание</a:t>
            </a:r>
          </a:p>
          <a:p>
            <a:pPr>
              <a:buNone/>
            </a:pPr>
            <a:r>
              <a:rPr lang="ru-RU" dirty="0"/>
              <a:t>•       Определение и понятие</a:t>
            </a:r>
          </a:p>
          <a:p>
            <a:pPr>
              <a:buNone/>
            </a:pPr>
            <a:r>
              <a:rPr lang="ru-RU" dirty="0"/>
              <a:t>•       Постановка проблемы</a:t>
            </a:r>
          </a:p>
          <a:p>
            <a:pPr>
              <a:buNone/>
            </a:pPr>
            <a:r>
              <a:rPr lang="ru-RU" dirty="0"/>
              <a:t>•       Рисунок и схема</a:t>
            </a:r>
          </a:p>
          <a:p>
            <a:pPr>
              <a:buNone/>
            </a:pPr>
            <a:r>
              <a:rPr lang="ru-RU" dirty="0"/>
              <a:t>•       Знание и информация</a:t>
            </a:r>
          </a:p>
          <a:p>
            <a:pPr>
              <a:buNone/>
            </a:pPr>
            <a:r>
              <a:rPr lang="ru-RU" dirty="0"/>
              <a:t>•       Цель и задачи</a:t>
            </a:r>
          </a:p>
          <a:p>
            <a:pPr>
              <a:buNone/>
            </a:pPr>
            <a:r>
              <a:rPr lang="ru-RU" dirty="0"/>
              <a:t>•       Роль и позиция</a:t>
            </a:r>
          </a:p>
          <a:p>
            <a:pPr>
              <a:buNone/>
            </a:pPr>
            <a:r>
              <a:rPr lang="ru-RU" dirty="0"/>
              <a:t>•       Модель и способ</a:t>
            </a:r>
          </a:p>
          <a:p>
            <a:pPr>
              <a:buNone/>
            </a:pPr>
            <a:r>
              <a:rPr lang="ru-RU" dirty="0"/>
              <a:t>•       Ситуация непонимания</a:t>
            </a:r>
          </a:p>
          <a:p>
            <a:pPr>
              <a:buNone/>
            </a:pPr>
            <a:r>
              <a:rPr lang="ru-RU" dirty="0"/>
              <a:t>•       Содержание и форма</a:t>
            </a:r>
          </a:p>
          <a:p>
            <a:pPr>
              <a:buNone/>
            </a:pPr>
            <a:r>
              <a:rPr lang="ru-RU" dirty="0"/>
              <a:t>•       Повторение и развитие</a:t>
            </a:r>
          </a:p>
          <a:p>
            <a:pPr>
              <a:buNone/>
            </a:pPr>
            <a:r>
              <a:rPr lang="ru-RU" dirty="0"/>
              <a:t>•       Структура и </a:t>
            </a:r>
            <a:r>
              <a:rPr lang="ru-RU" dirty="0" smtClean="0"/>
              <a:t>процесс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29652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Технологии, обеспечивающие достижение </a:t>
            </a:r>
            <a:r>
              <a:rPr lang="ru-RU" sz="3600" dirty="0" err="1" smtClean="0"/>
              <a:t>метапредметных</a:t>
            </a:r>
            <a:r>
              <a:rPr lang="ru-RU" sz="3600" dirty="0" smtClean="0"/>
              <a:t>  результатов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000240"/>
            <a:ext cx="7500990" cy="39290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•</a:t>
            </a:r>
            <a:r>
              <a:rPr lang="ru-RU" dirty="0"/>
              <a:t>       </a:t>
            </a:r>
            <a:r>
              <a:rPr lang="ru-RU" dirty="0" smtClean="0"/>
              <a:t>ТРКМ;</a:t>
            </a:r>
            <a:endParaRPr lang="ru-RU" dirty="0"/>
          </a:p>
          <a:p>
            <a:pPr>
              <a:buNone/>
            </a:pPr>
            <a:r>
              <a:rPr lang="ru-RU" dirty="0"/>
              <a:t>•       ТРИЗ</a:t>
            </a:r>
            <a:r>
              <a:rPr lang="ru-RU" dirty="0" smtClean="0"/>
              <a:t>;</a:t>
            </a:r>
            <a:endParaRPr lang="ru-RU" dirty="0"/>
          </a:p>
          <a:p>
            <a:pPr>
              <a:buNone/>
            </a:pPr>
            <a:r>
              <a:rPr lang="ru-RU" dirty="0"/>
              <a:t>•       </a:t>
            </a:r>
            <a:r>
              <a:rPr lang="ru-RU" dirty="0" smtClean="0"/>
              <a:t>Проектная технология;</a:t>
            </a:r>
            <a:endParaRPr lang="ru-RU" dirty="0"/>
          </a:p>
          <a:p>
            <a:pPr>
              <a:buNone/>
            </a:pPr>
            <a:r>
              <a:rPr lang="ru-RU" dirty="0"/>
              <a:t>•       Исследовательская деятельность;</a:t>
            </a:r>
          </a:p>
          <a:p>
            <a:pPr>
              <a:buNone/>
            </a:pPr>
            <a:r>
              <a:rPr lang="ru-RU" dirty="0"/>
              <a:t>•       УДЕ;</a:t>
            </a:r>
          </a:p>
          <a:p>
            <a:pPr>
              <a:buNone/>
            </a:pPr>
            <a:r>
              <a:rPr lang="ru-RU" dirty="0"/>
              <a:t>•       </a:t>
            </a:r>
            <a:r>
              <a:rPr lang="ru-RU" dirty="0" err="1"/>
              <a:t>Тьюторские</a:t>
            </a:r>
            <a:r>
              <a:rPr lang="ru-RU" dirty="0"/>
              <a:t> технологии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332899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«….учебный </a:t>
            </a:r>
            <a:r>
              <a:rPr lang="ru-RU" dirty="0"/>
              <a:t>предмет как образовательная форма, конечно, не умрет, но будет развиваться лишь в той мере, в какой эта образовательная форма будет пронизана </a:t>
            </a:r>
            <a:r>
              <a:rPr lang="ru-RU" dirty="0" err="1"/>
              <a:t>метапредметным</a:t>
            </a:r>
            <a:r>
              <a:rPr lang="ru-RU" dirty="0"/>
              <a:t> </a:t>
            </a:r>
            <a:r>
              <a:rPr lang="ru-RU" dirty="0" smtClean="0"/>
              <a:t>подходом.»</a:t>
            </a:r>
          </a:p>
          <a:p>
            <a:pPr algn="r">
              <a:buNone/>
            </a:pPr>
            <a:r>
              <a:rPr lang="ru-RU" sz="2400" smtClean="0"/>
              <a:t>Н.В. </a:t>
            </a:r>
            <a:r>
              <a:rPr lang="ru-RU" sz="2400" dirty="0"/>
              <a:t>ГРОМЫКО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85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Использование метапредметных программ в УВП при реализации ФГОС</vt:lpstr>
      <vt:lpstr>Актуальность метапредметного подхода</vt:lpstr>
      <vt:lpstr>Средства и формы обучения  для достижения метапредметных результатов</vt:lpstr>
      <vt:lpstr>Метапредметные программы</vt:lpstr>
      <vt:lpstr>Метапредметные темы</vt:lpstr>
      <vt:lpstr>Технологии, обеспечивающие достижение метапредметных  результатов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6</cp:revision>
  <dcterms:created xsi:type="dcterms:W3CDTF">2016-11-11T03:18:48Z</dcterms:created>
  <dcterms:modified xsi:type="dcterms:W3CDTF">2016-11-11T04:08:16Z</dcterms:modified>
</cp:coreProperties>
</file>