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9" r:id="rId3"/>
    <p:sldId id="272" r:id="rId4"/>
    <p:sldId id="275" r:id="rId5"/>
    <p:sldId id="276" r:id="rId6"/>
    <p:sldId id="258" r:id="rId7"/>
    <p:sldId id="260" r:id="rId8"/>
    <p:sldId id="277" r:id="rId9"/>
    <p:sldId id="278" r:id="rId10"/>
    <p:sldId id="279" r:id="rId11"/>
    <p:sldId id="262" r:id="rId12"/>
    <p:sldId id="261" r:id="rId13"/>
    <p:sldId id="259" r:id="rId14"/>
    <p:sldId id="263" r:id="rId15"/>
    <p:sldId id="264" r:id="rId16"/>
    <p:sldId id="265" r:id="rId17"/>
    <p:sldId id="266" r:id="rId18"/>
    <p:sldId id="267" r:id="rId19"/>
    <p:sldId id="268" r:id="rId20"/>
  </p:sldIdLst>
  <p:sldSz cx="12192000" cy="6858000"/>
  <p:notesSz cx="6858000" cy="99472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C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62" d="100"/>
          <a:sy n="62" d="100"/>
        </p:scale>
        <p:origin x="-96" y="-533"/>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9/20/2019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9/20/2019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9/20/2019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9/20/2019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9/20/2019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9/20/2019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9/20/2019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9/20/2019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9/20/2019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9/20/2019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9/20/2019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42A54C80-263E-416B-A8E0-580EDEADCBDC}" type="datetimeFigureOut">
              <a:rPr lang="en-US" dirty="0"/>
              <a:t>9/20/2019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9/20/2019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9/20/2019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consultantplus://offline/ref=196FE2D8CA25FD1743C8F2DFDC85146F8C768B8C3D9C6D6B60BC9CED79053691D267B65CE5CB8DD470156833D29ADE3DCF5C97A14CEFD8E0qFmBH"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consultantplus://offline/ref=8210D3198A84A5E293F901494AA8A7D1EB11FCBDD32E4D277FC6301A240EF642F6BA2B46541D2BEFB365EADB3181C2194BDD9CCF89E38852i8W3I" TargetMode="External"/><Relationship Id="rId2" Type="http://schemas.openxmlformats.org/officeDocument/2006/relationships/hyperlink" Target="consultantplus://offline/ref=196FE2D8CA25FD1743C8F2DFDC85146F8C768B8C3D9C6D6B60BC9CED79053691D267B65CE5CB8DD470156833D29ADE3DCF5C97A14CEFD8E0qFmBH"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94485" y="889686"/>
            <a:ext cx="8975125" cy="2759675"/>
          </a:xfrm>
        </p:spPr>
        <p:txBody>
          <a:bodyPr/>
          <a:lstStyle/>
          <a:p>
            <a:pPr algn="l"/>
            <a:r>
              <a:rPr lang="ru-RU" sz="4000" b="1" dirty="0" smtClean="0">
                <a:solidFill>
                  <a:srgbClr val="006C31"/>
                </a:solidFill>
              </a:rPr>
              <a:t>Современные требования </a:t>
            </a:r>
            <a:br>
              <a:rPr lang="ru-RU" sz="4000" b="1" dirty="0" smtClean="0">
                <a:solidFill>
                  <a:srgbClr val="006C31"/>
                </a:solidFill>
              </a:rPr>
            </a:br>
            <a:r>
              <a:rPr lang="ru-RU" sz="4000" b="1" dirty="0" smtClean="0">
                <a:solidFill>
                  <a:srgbClr val="006C31"/>
                </a:solidFill>
              </a:rPr>
              <a:t>к планированию и оценке результатов обучения по предмету «Физическая культура»</a:t>
            </a:r>
            <a:endParaRPr lang="ru-RU" sz="4000" b="1" dirty="0">
              <a:solidFill>
                <a:srgbClr val="006C31"/>
              </a:solidFill>
            </a:endParaRPr>
          </a:p>
        </p:txBody>
      </p:sp>
      <p:sp>
        <p:nvSpPr>
          <p:cNvPr id="3" name="Подзаголовок 2"/>
          <p:cNvSpPr>
            <a:spLocks noGrp="1"/>
          </p:cNvSpPr>
          <p:nvPr>
            <p:ph type="subTitle" idx="1"/>
          </p:nvPr>
        </p:nvSpPr>
        <p:spPr>
          <a:xfrm>
            <a:off x="1507067" y="5206314"/>
            <a:ext cx="7766936" cy="1070918"/>
          </a:xfrm>
        </p:spPr>
        <p:txBody>
          <a:bodyPr>
            <a:normAutofit/>
          </a:bodyPr>
          <a:lstStyle/>
          <a:p>
            <a:r>
              <a:rPr lang="ru-RU" sz="1600" b="1" dirty="0" smtClean="0"/>
              <a:t>Шелабина Наталья Валерьевна</a:t>
            </a:r>
            <a:r>
              <a:rPr lang="ru-RU" sz="1600" dirty="0" smtClean="0"/>
              <a:t>, начальник отдела лицензирования, аккредитации и контроля качества управления по надзору и контролю в сфере образования Департамента Смоленской области по образованию и науке</a:t>
            </a:r>
            <a:endParaRPr lang="ru-RU" sz="1600" dirty="0"/>
          </a:p>
        </p:txBody>
      </p:sp>
    </p:spTree>
    <p:extLst>
      <p:ext uri="{BB962C8B-B14F-4D97-AF65-F5344CB8AC3E}">
        <p14:creationId xmlns:p14="http://schemas.microsoft.com/office/powerpoint/2010/main" val="27955666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1153297"/>
          </a:xfrm>
        </p:spPr>
        <p:txBody>
          <a:bodyPr>
            <a:normAutofit fontScale="90000"/>
          </a:bodyPr>
          <a:lstStyle/>
          <a:p>
            <a:r>
              <a:rPr lang="ru-RU" sz="2000" dirty="0">
                <a:solidFill>
                  <a:srgbClr val="00B050"/>
                </a:solidFill>
              </a:rPr>
              <a:t>Предметные </a:t>
            </a:r>
            <a:r>
              <a:rPr lang="ru-RU" sz="2000" dirty="0" smtClean="0">
                <a:solidFill>
                  <a:srgbClr val="00B050"/>
                </a:solidFill>
              </a:rPr>
              <a:t>результаты </a:t>
            </a:r>
            <a:r>
              <a:rPr lang="ru-RU" sz="2000" dirty="0">
                <a:solidFill>
                  <a:srgbClr val="00B050"/>
                </a:solidFill>
              </a:rPr>
              <a:t>освоения </a:t>
            </a:r>
            <a:r>
              <a:rPr lang="ru-RU" sz="2000" dirty="0" smtClean="0">
                <a:solidFill>
                  <a:srgbClr val="00B050"/>
                </a:solidFill>
              </a:rPr>
              <a:t>среднего </a:t>
            </a:r>
            <a:r>
              <a:rPr lang="ru-RU" sz="2000" dirty="0">
                <a:solidFill>
                  <a:srgbClr val="00B050"/>
                </a:solidFill>
              </a:rPr>
              <a:t>общего </a:t>
            </a:r>
            <a:r>
              <a:rPr lang="ru-RU" sz="2000" dirty="0" smtClean="0">
                <a:solidFill>
                  <a:srgbClr val="00B050"/>
                </a:solidFill>
              </a:rPr>
              <a:t>образования</a:t>
            </a:r>
            <a:br>
              <a:rPr lang="ru-RU" sz="2000" dirty="0" smtClean="0">
                <a:solidFill>
                  <a:srgbClr val="00B050"/>
                </a:solidFill>
              </a:rPr>
            </a:br>
            <a:r>
              <a:rPr lang="ru-RU" sz="2000" dirty="0" smtClean="0">
                <a:solidFill>
                  <a:srgbClr val="00B050"/>
                </a:solidFill>
              </a:rPr>
              <a:t> 9.7 "Физическая </a:t>
            </a:r>
            <a:r>
              <a:rPr lang="ru-RU" sz="2000" dirty="0">
                <a:solidFill>
                  <a:srgbClr val="00B050"/>
                </a:solidFill>
              </a:rPr>
              <a:t>культура" (базовый уровень) - требования к предметным результатам освоения базового курса физической культуры должны отражать</a:t>
            </a:r>
            <a:r>
              <a:rPr lang="ru-RU" sz="1800" dirty="0">
                <a:solidFill>
                  <a:srgbClr val="00B050"/>
                </a:solidFill>
              </a:rPr>
              <a:t>:</a:t>
            </a:r>
            <a:br>
              <a:rPr lang="ru-RU" sz="1800" dirty="0">
                <a:solidFill>
                  <a:srgbClr val="00B050"/>
                </a:solidFill>
              </a:rPr>
            </a:br>
            <a:endParaRPr lang="ru-RU" sz="1800" dirty="0">
              <a:solidFill>
                <a:srgbClr val="00B050"/>
              </a:solidFill>
            </a:endParaRPr>
          </a:p>
        </p:txBody>
      </p:sp>
      <p:sp>
        <p:nvSpPr>
          <p:cNvPr id="3" name="Объект 2"/>
          <p:cNvSpPr>
            <a:spLocks noGrp="1"/>
          </p:cNvSpPr>
          <p:nvPr>
            <p:ph idx="1"/>
          </p:nvPr>
        </p:nvSpPr>
        <p:spPr>
          <a:xfrm>
            <a:off x="741404" y="1944130"/>
            <a:ext cx="8532597" cy="4097232"/>
          </a:xfrm>
        </p:spPr>
        <p:txBody>
          <a:bodyPr>
            <a:normAutofit fontScale="85000" lnSpcReduction="10000"/>
          </a:bodyPr>
          <a:lstStyle/>
          <a:p>
            <a:r>
              <a:rPr lang="ru-RU" b="1" dirty="0" smtClean="0"/>
              <a:t>1</a:t>
            </a:r>
            <a:r>
              <a:rPr lang="ru-RU" b="1" dirty="0"/>
              <a:t>) умение использовать разнообразные формы и виды физкультурной деятельности для организации здорового образа жизни, активного отдыха и досуга, в том числе в подготовке к выполнению нормативов Всероссийского физкультурно-спортивного комплекса "Готов к труду и обороне" (ГТО);</a:t>
            </a:r>
          </a:p>
          <a:p>
            <a:r>
              <a:rPr lang="ru-RU" b="1" dirty="0" smtClean="0"/>
              <a:t>2</a:t>
            </a:r>
            <a:r>
              <a:rPr lang="ru-RU" b="1" dirty="0"/>
              <a:t>) владение современными технологиями укрепления и сохранения здоровья, поддержания работоспособности, профилактики предупреждения заболеваний, связанных с учебной и производственной деятельностью;</a:t>
            </a:r>
          </a:p>
          <a:p>
            <a:r>
              <a:rPr lang="ru-RU" b="1" dirty="0"/>
              <a:t>3) владение основными способами самоконтроля индивидуальных показателей здоровья, умственной и физической работоспособности, физического развития и физических качеств;</a:t>
            </a:r>
          </a:p>
          <a:p>
            <a:r>
              <a:rPr lang="ru-RU" b="1" dirty="0"/>
              <a:t>4) владение физическими упражнениями разной функциональной направленности, использование их в режиме учебной и производственной деятельности с целью профилактики переутомления и сохранения высокой работоспособности;</a:t>
            </a:r>
          </a:p>
          <a:p>
            <a:r>
              <a:rPr lang="ru-RU" b="1" dirty="0"/>
              <a:t>5) владение техническими приемами и двигательными действиями базовых видов спорта, активное применение их в игровой и соревновательной </a:t>
            </a:r>
            <a:r>
              <a:rPr lang="ru-RU" b="1" dirty="0" smtClean="0"/>
              <a:t>деятельности</a:t>
            </a:r>
            <a:endParaRPr lang="ru-RU" b="1" dirty="0"/>
          </a:p>
          <a:p>
            <a:endParaRPr lang="ru-RU" b="1" dirty="0"/>
          </a:p>
        </p:txBody>
      </p:sp>
    </p:spTree>
    <p:extLst>
      <p:ext uri="{BB962C8B-B14F-4D97-AF65-F5344CB8AC3E}">
        <p14:creationId xmlns:p14="http://schemas.microsoft.com/office/powerpoint/2010/main" val="33665347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4" name="Объект 3"/>
          <p:cNvGraphicFramePr>
            <a:graphicFrameLocks noGrp="1"/>
          </p:cNvGraphicFramePr>
          <p:nvPr>
            <p:ph idx="1"/>
            <p:extLst>
              <p:ext uri="{D42A27DB-BD31-4B8C-83A1-F6EECF244321}">
                <p14:modId xmlns:p14="http://schemas.microsoft.com/office/powerpoint/2010/main" val="2655299738"/>
              </p:ext>
            </p:extLst>
          </p:nvPr>
        </p:nvGraphicFramePr>
        <p:xfrm>
          <a:off x="411887" y="609600"/>
          <a:ext cx="10919258" cy="5815914"/>
        </p:xfrm>
        <a:graphic>
          <a:graphicData uri="http://schemas.openxmlformats.org/drawingml/2006/table">
            <a:tbl>
              <a:tblPr firstRow="1" bandRow="1">
                <a:tableStyleId>{5C22544A-7EE6-4342-B048-85BDC9FD1C3A}</a:tableStyleId>
              </a:tblPr>
              <a:tblGrid>
                <a:gridCol w="5459629"/>
                <a:gridCol w="5459629"/>
              </a:tblGrid>
              <a:tr h="5815914">
                <a:tc>
                  <a:txBody>
                    <a:bodyPr/>
                    <a:lstStyle/>
                    <a:p>
                      <a:r>
                        <a:rPr lang="ru-RU" sz="1400" b="1" kern="1200" dirty="0" smtClean="0">
                          <a:solidFill>
                            <a:schemeClr val="tx1"/>
                          </a:solidFill>
                          <a:effectLst/>
                          <a:latin typeface="+mn-lt"/>
                          <a:ea typeface="+mn-ea"/>
                          <a:cs typeface="+mn-cs"/>
                        </a:rPr>
                        <a:t>Министерство образования и науки Российской Федерации </a:t>
                      </a:r>
                    </a:p>
                    <a:p>
                      <a:r>
                        <a:rPr lang="ru-RU" sz="1400" b="1" kern="1200" dirty="0" smtClean="0">
                          <a:solidFill>
                            <a:schemeClr val="tx1"/>
                          </a:solidFill>
                          <a:effectLst/>
                          <a:latin typeface="+mn-lt"/>
                          <a:ea typeface="+mn-ea"/>
                          <a:cs typeface="+mn-cs"/>
                        </a:rPr>
                        <a:t>Федеральное государственное бюджетное учреждение «Федеральный центр организационно – методического обеспечения физического воспитания» </a:t>
                      </a:r>
                    </a:p>
                    <a:p>
                      <a:r>
                        <a:rPr lang="ru-RU" sz="1400" b="1" kern="1200" dirty="0" smtClean="0">
                          <a:solidFill>
                            <a:schemeClr val="tx1"/>
                          </a:solidFill>
                          <a:effectLst/>
                          <a:latin typeface="+mn-lt"/>
                          <a:ea typeface="+mn-ea"/>
                          <a:cs typeface="+mn-cs"/>
                        </a:rPr>
                        <a:t>Общероссийская физкультурно-спортивная общественная организация «Всероссийская федерация Самбо»</a:t>
                      </a:r>
                    </a:p>
                    <a:p>
                      <a:r>
                        <a:rPr lang="ru-RU" sz="1400" b="1" kern="1200" dirty="0" smtClean="0">
                          <a:solidFill>
                            <a:schemeClr val="lt1"/>
                          </a:solidFill>
                          <a:effectLst/>
                          <a:latin typeface="+mn-lt"/>
                          <a:ea typeface="+mn-ea"/>
                          <a:cs typeface="+mn-cs"/>
                        </a:rPr>
                        <a:t> </a:t>
                      </a:r>
                    </a:p>
                    <a:p>
                      <a:r>
                        <a:rPr lang="ru-RU" sz="1400" b="1" kern="1200" dirty="0" smtClean="0">
                          <a:solidFill>
                            <a:schemeClr val="lt1"/>
                          </a:solidFill>
                          <a:effectLst/>
                          <a:latin typeface="+mn-lt"/>
                          <a:ea typeface="+mn-ea"/>
                          <a:cs typeface="+mn-cs"/>
                        </a:rPr>
                        <a:t> </a:t>
                      </a:r>
                    </a:p>
                    <a:p>
                      <a:r>
                        <a:rPr lang="ru-RU" sz="1400" b="1" kern="1200" dirty="0" smtClean="0">
                          <a:solidFill>
                            <a:schemeClr val="lt1"/>
                          </a:solidFill>
                          <a:effectLst/>
                          <a:latin typeface="+mn-lt"/>
                          <a:ea typeface="+mn-ea"/>
                          <a:cs typeface="+mn-cs"/>
                        </a:rPr>
                        <a:t> </a:t>
                      </a:r>
                    </a:p>
                    <a:p>
                      <a:endParaRPr lang="ru-RU" sz="1400" b="1" kern="1200" dirty="0" smtClean="0">
                        <a:solidFill>
                          <a:schemeClr val="lt1"/>
                        </a:solidFill>
                        <a:effectLst/>
                        <a:latin typeface="+mn-lt"/>
                        <a:ea typeface="+mn-ea"/>
                        <a:cs typeface="+mn-cs"/>
                      </a:endParaRPr>
                    </a:p>
                    <a:p>
                      <a:endParaRPr lang="ru-RU" sz="1400" b="1" kern="1200" dirty="0" smtClean="0">
                        <a:solidFill>
                          <a:schemeClr val="lt1"/>
                        </a:solidFill>
                        <a:effectLst/>
                        <a:latin typeface="+mn-lt"/>
                        <a:ea typeface="+mn-ea"/>
                        <a:cs typeface="+mn-cs"/>
                      </a:endParaRPr>
                    </a:p>
                    <a:p>
                      <a:endParaRPr lang="ru-RU" sz="1400" b="1" kern="1200" dirty="0" smtClean="0">
                        <a:solidFill>
                          <a:schemeClr val="lt1"/>
                        </a:solidFill>
                        <a:effectLst/>
                        <a:latin typeface="+mn-lt"/>
                        <a:ea typeface="+mn-ea"/>
                        <a:cs typeface="+mn-cs"/>
                      </a:endParaRPr>
                    </a:p>
                    <a:p>
                      <a:endParaRPr lang="ru-RU" sz="1400" b="1" kern="1200" dirty="0" smtClean="0">
                        <a:solidFill>
                          <a:schemeClr val="lt1"/>
                        </a:solidFill>
                        <a:effectLst/>
                        <a:latin typeface="+mn-lt"/>
                        <a:ea typeface="+mn-ea"/>
                        <a:cs typeface="+mn-cs"/>
                      </a:endParaRPr>
                    </a:p>
                    <a:p>
                      <a:endParaRPr lang="ru-RU" sz="1400" b="1" kern="1200" dirty="0" smtClean="0">
                        <a:solidFill>
                          <a:schemeClr val="lt1"/>
                        </a:solidFill>
                        <a:effectLst/>
                        <a:latin typeface="+mn-lt"/>
                        <a:ea typeface="+mn-ea"/>
                        <a:cs typeface="+mn-cs"/>
                      </a:endParaRPr>
                    </a:p>
                    <a:p>
                      <a:endParaRPr lang="ru-RU" sz="1400" b="1" kern="1200" dirty="0" smtClean="0">
                        <a:solidFill>
                          <a:schemeClr val="lt1"/>
                        </a:solidFill>
                        <a:effectLst/>
                        <a:latin typeface="+mn-lt"/>
                        <a:ea typeface="+mn-ea"/>
                        <a:cs typeface="+mn-cs"/>
                      </a:endParaRPr>
                    </a:p>
                    <a:p>
                      <a:endParaRPr lang="ru-RU" sz="1400" b="1" kern="1200" dirty="0" smtClean="0">
                        <a:solidFill>
                          <a:schemeClr val="lt1"/>
                        </a:solidFill>
                        <a:effectLst/>
                        <a:latin typeface="+mn-lt"/>
                        <a:ea typeface="+mn-ea"/>
                        <a:cs typeface="+mn-cs"/>
                      </a:endParaRPr>
                    </a:p>
                    <a:p>
                      <a:endParaRPr lang="ru-RU" sz="1400" b="1" kern="1200" dirty="0" smtClean="0">
                        <a:solidFill>
                          <a:schemeClr val="lt1"/>
                        </a:solidFill>
                        <a:effectLst/>
                        <a:latin typeface="+mn-lt"/>
                        <a:ea typeface="+mn-ea"/>
                        <a:cs typeface="+mn-cs"/>
                      </a:endParaRPr>
                    </a:p>
                    <a:p>
                      <a:endParaRPr lang="ru-RU" sz="1400" b="1" kern="1200" dirty="0" smtClean="0">
                        <a:solidFill>
                          <a:schemeClr val="lt1"/>
                        </a:solidFill>
                        <a:effectLst/>
                        <a:latin typeface="+mn-lt"/>
                        <a:ea typeface="+mn-ea"/>
                        <a:cs typeface="+mn-cs"/>
                      </a:endParaRPr>
                    </a:p>
                    <a:p>
                      <a:r>
                        <a:rPr lang="ru-RU" sz="1400" b="1" kern="1200" dirty="0" smtClean="0">
                          <a:solidFill>
                            <a:schemeClr val="tx1"/>
                          </a:solidFill>
                          <a:effectLst/>
                          <a:latin typeface="+mn-lt"/>
                          <a:ea typeface="+mn-ea"/>
                          <a:cs typeface="+mn-cs"/>
                        </a:rPr>
                        <a:t>ПРИМЕРНАЯ ПРОГРАММА УЧЕБНОГО ПРЕДМЕТА «ФИЗИЧЕСКАЯ КУЛЬТУРА» ДЛЯ ОБРАЗОВАТЕЛЬНЫХ ОРГАНИЗАЦИЙ, РЕАЛИЗУЮЩИХ ПРОГРАММЫ НАЧАЛЬНОГО, ОСНОВНОГО И СРЕДНЕГО ОБЩЕГО ОБРАЗОВАНИЯ</a:t>
                      </a:r>
                    </a:p>
                    <a:p>
                      <a:endParaRPr lang="ru-RU" sz="1400" dirty="0"/>
                    </a:p>
                  </a:txBody>
                  <a:tcPr/>
                </a:tc>
                <a:tc>
                  <a:txBody>
                    <a:bodyPr/>
                    <a:lstStyle/>
                    <a:p>
                      <a:r>
                        <a:rPr lang="ru-RU" sz="1400" b="1" kern="1200" dirty="0" smtClean="0">
                          <a:solidFill>
                            <a:schemeClr val="tx1"/>
                          </a:solidFill>
                          <a:effectLst/>
                          <a:latin typeface="+mn-lt"/>
                          <a:ea typeface="+mn-ea"/>
                          <a:cs typeface="+mn-cs"/>
                        </a:rPr>
                        <a:t>Примерная программа учебного предмета «Физическая культура» для образовательных организаций, реализующих программы начального, основного и среднего общего образования разработана</a:t>
                      </a:r>
                    </a:p>
                    <a:p>
                      <a:endParaRPr lang="ru-RU" sz="1400" b="1" kern="1200" dirty="0" smtClean="0">
                        <a:solidFill>
                          <a:schemeClr val="tx1"/>
                        </a:solidFill>
                        <a:effectLst/>
                        <a:latin typeface="+mn-lt"/>
                        <a:ea typeface="+mn-ea"/>
                        <a:cs typeface="+mn-cs"/>
                      </a:endParaRPr>
                    </a:p>
                    <a:p>
                      <a:r>
                        <a:rPr lang="ru-RU" sz="1400" b="1" kern="1200" dirty="0" smtClean="0">
                          <a:solidFill>
                            <a:schemeClr val="tx1"/>
                          </a:solidFill>
                          <a:effectLst/>
                          <a:latin typeface="+mn-lt"/>
                          <a:ea typeface="+mn-ea"/>
                          <a:cs typeface="+mn-cs"/>
                        </a:rPr>
                        <a:t> Под общей редакцией </a:t>
                      </a:r>
                      <a:r>
                        <a:rPr lang="ru-RU" sz="1400" b="1" kern="1200" dirty="0" err="1" smtClean="0">
                          <a:solidFill>
                            <a:schemeClr val="tx1"/>
                          </a:solidFill>
                          <a:effectLst/>
                          <a:latin typeface="+mn-lt"/>
                          <a:ea typeface="+mn-ea"/>
                          <a:cs typeface="+mn-cs"/>
                        </a:rPr>
                        <a:t>Каганова</a:t>
                      </a:r>
                      <a:r>
                        <a:rPr lang="ru-RU" sz="1400" b="1" kern="1200" dirty="0" smtClean="0">
                          <a:solidFill>
                            <a:schemeClr val="tx1"/>
                          </a:solidFill>
                          <a:effectLst/>
                          <a:latin typeface="+mn-lt"/>
                          <a:ea typeface="+mn-ea"/>
                          <a:cs typeface="+mn-cs"/>
                        </a:rPr>
                        <a:t> В. Ш. – заместителя министра образования и науки Российской Федерации, доктора экономических наук. </a:t>
                      </a:r>
                    </a:p>
                    <a:p>
                      <a:endParaRPr lang="ru-RU" sz="1400" b="1" kern="1200" dirty="0" smtClean="0">
                        <a:solidFill>
                          <a:schemeClr val="tx1"/>
                        </a:solidFill>
                        <a:effectLst/>
                        <a:latin typeface="+mn-lt"/>
                        <a:ea typeface="+mn-ea"/>
                        <a:cs typeface="+mn-cs"/>
                      </a:endParaRPr>
                    </a:p>
                    <a:p>
                      <a:r>
                        <a:rPr lang="ru-RU" sz="1400" b="1" kern="1200" dirty="0" smtClean="0">
                          <a:solidFill>
                            <a:schemeClr val="tx1"/>
                          </a:solidFill>
                          <a:effectLst/>
                          <a:latin typeface="+mn-lt"/>
                          <a:ea typeface="+mn-ea"/>
                          <a:cs typeface="+mn-cs"/>
                        </a:rPr>
                        <a:t>Авторы – составители: </a:t>
                      </a:r>
                    </a:p>
                    <a:p>
                      <a:endParaRPr lang="ru-RU" sz="1400" b="1" kern="1200" dirty="0" smtClean="0">
                        <a:solidFill>
                          <a:schemeClr val="tx1"/>
                        </a:solidFill>
                        <a:effectLst/>
                        <a:latin typeface="+mn-lt"/>
                        <a:ea typeface="+mn-ea"/>
                        <a:cs typeface="+mn-cs"/>
                      </a:endParaRPr>
                    </a:p>
                    <a:p>
                      <a:r>
                        <a:rPr lang="ru-RU" sz="1400" b="1" kern="1200" dirty="0" smtClean="0">
                          <a:solidFill>
                            <a:schemeClr val="tx1"/>
                          </a:solidFill>
                          <a:effectLst/>
                          <a:latin typeface="+mn-lt"/>
                          <a:ea typeface="+mn-ea"/>
                          <a:cs typeface="+mn-cs"/>
                        </a:rPr>
                        <a:t>Табаков С.Е. – кандидат педагогических наук, профессор кафедры теории и методики единоборств Российского государственного университета физической культуры, спорта, молодёжи и туризма (</a:t>
                      </a:r>
                      <a:r>
                        <a:rPr lang="ru-RU" sz="1400" b="1" kern="1200" dirty="0" err="1" smtClean="0">
                          <a:solidFill>
                            <a:schemeClr val="tx1"/>
                          </a:solidFill>
                          <a:effectLst/>
                          <a:latin typeface="+mn-lt"/>
                          <a:ea typeface="+mn-ea"/>
                          <a:cs typeface="+mn-cs"/>
                        </a:rPr>
                        <a:t>РГУФКСМиТ</a:t>
                      </a:r>
                      <a:r>
                        <a:rPr lang="ru-RU" sz="1400" b="1" kern="1200" dirty="0" smtClean="0">
                          <a:solidFill>
                            <a:schemeClr val="tx1"/>
                          </a:solidFill>
                          <a:effectLst/>
                          <a:latin typeface="+mn-lt"/>
                          <a:ea typeface="+mn-ea"/>
                          <a:cs typeface="+mn-cs"/>
                        </a:rPr>
                        <a:t>), руководитель научно-методической комиссии ОФ-СОО «Всероссийская федерация Самбо», исполнительный директор международной федерации Самбо (ФИАС). </a:t>
                      </a:r>
                    </a:p>
                    <a:p>
                      <a:endParaRPr lang="ru-RU" sz="1400" b="1" kern="1200" dirty="0" smtClean="0">
                        <a:solidFill>
                          <a:schemeClr val="tx1"/>
                        </a:solidFill>
                        <a:effectLst/>
                        <a:latin typeface="+mn-lt"/>
                        <a:ea typeface="+mn-ea"/>
                        <a:cs typeface="+mn-cs"/>
                      </a:endParaRPr>
                    </a:p>
                    <a:p>
                      <a:r>
                        <a:rPr lang="ru-RU" sz="1400" b="1" kern="1200" dirty="0" smtClean="0">
                          <a:solidFill>
                            <a:schemeClr val="tx1"/>
                          </a:solidFill>
                          <a:effectLst/>
                          <a:latin typeface="+mn-lt"/>
                          <a:ea typeface="+mn-ea"/>
                          <a:cs typeface="+mn-cs"/>
                        </a:rPr>
                        <a:t>Ломакина Е.В. – руководитель ресурсного центра инновационного развития физического воспитания ФГБУ «Федеральный центр организационно-методического обеспечения физического воспитания».</a:t>
                      </a:r>
                    </a:p>
                    <a:p>
                      <a:endParaRPr lang="ru-RU" dirty="0"/>
                    </a:p>
                  </a:txBody>
                  <a:tcPr/>
                </a:tc>
              </a:tr>
            </a:tbl>
          </a:graphicData>
        </a:graphic>
      </p:graphicFrame>
      <p:graphicFrame>
        <p:nvGraphicFramePr>
          <p:cNvPr id="7" name="Таблица 6"/>
          <p:cNvGraphicFramePr>
            <a:graphicFrameLocks noGrp="1"/>
          </p:cNvGraphicFramePr>
          <p:nvPr>
            <p:extLst>
              <p:ext uri="{D42A27DB-BD31-4B8C-83A1-F6EECF244321}">
                <p14:modId xmlns:p14="http://schemas.microsoft.com/office/powerpoint/2010/main" val="980548856"/>
              </p:ext>
            </p:extLst>
          </p:nvPr>
        </p:nvGraphicFramePr>
        <p:xfrm>
          <a:off x="2080054" y="2594919"/>
          <a:ext cx="2520778" cy="1203960"/>
        </p:xfrm>
        <a:graphic>
          <a:graphicData uri="http://schemas.openxmlformats.org/drawingml/2006/table">
            <a:tbl>
              <a:tblPr firstRow="1" bandRow="1">
                <a:tableStyleId>{5C22544A-7EE6-4342-B048-85BDC9FD1C3A}</a:tableStyleId>
              </a:tblPr>
              <a:tblGrid>
                <a:gridCol w="2520778"/>
              </a:tblGrid>
              <a:tr h="827765">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ru-RU" sz="1100" b="1" i="1" u="none" strike="noStrike" kern="1200" cap="none" spc="0" normalizeH="0" baseline="0" noProof="0" dirty="0" smtClean="0">
                          <a:ln>
                            <a:noFill/>
                          </a:ln>
                          <a:solidFill>
                            <a:prstClr val="white"/>
                          </a:solidFill>
                          <a:effectLst/>
                          <a:uLnTx/>
                          <a:uFillTx/>
                          <a:latin typeface="+mn-lt"/>
                          <a:ea typeface="+mn-ea"/>
                          <a:cs typeface="+mn-cs"/>
                        </a:rPr>
                        <a:t>ОДОБРЕНА решением федерального учебно-методического объединения по общему образованию (протокол от 20 сентября 2016 г. № 3/16) </a:t>
                      </a:r>
                      <a:endParaRPr kumimoji="0" lang="ru-RU" sz="1100" b="1" i="0" u="none" strike="noStrike" kern="1200" cap="none" spc="0" normalizeH="0" baseline="0" noProof="0" dirty="0" smtClean="0">
                        <a:ln>
                          <a:noFill/>
                        </a:ln>
                        <a:solidFill>
                          <a:prstClr val="white"/>
                        </a:solidFill>
                        <a:effectLst/>
                        <a:uLnTx/>
                        <a:uFillTx/>
                        <a:latin typeface="+mn-lt"/>
                        <a:ea typeface="+mn-ea"/>
                        <a:cs typeface="+mn-cs"/>
                      </a:endParaRPr>
                    </a:p>
                    <a:p>
                      <a:endParaRPr lang="ru-RU" dirty="0"/>
                    </a:p>
                  </a:txBody>
                  <a:tcPr/>
                </a:tc>
              </a:tr>
            </a:tbl>
          </a:graphicData>
        </a:graphic>
      </p:graphicFrame>
    </p:spTree>
    <p:extLst>
      <p:ext uri="{BB962C8B-B14F-4D97-AF65-F5344CB8AC3E}">
        <p14:creationId xmlns:p14="http://schemas.microsoft.com/office/powerpoint/2010/main" val="14239226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000" dirty="0">
                <a:solidFill>
                  <a:srgbClr val="006C31"/>
                </a:solidFill>
              </a:rPr>
              <a:t>19.5. Рабочие программы учебных предметов, курсов, в том числе внеурочной деятельности должны обеспечивать достижение планируемых результатов освоения основной образовательной программы начального общего образования.</a:t>
            </a:r>
            <a:br>
              <a:rPr lang="ru-RU" sz="2000" dirty="0">
                <a:solidFill>
                  <a:srgbClr val="006C31"/>
                </a:solidFill>
              </a:rPr>
            </a:br>
            <a:endParaRPr lang="ru-RU" sz="2000" dirty="0">
              <a:solidFill>
                <a:srgbClr val="006C31"/>
              </a:solidFill>
            </a:endParaRPr>
          </a:p>
        </p:txBody>
      </p:sp>
      <p:sp>
        <p:nvSpPr>
          <p:cNvPr id="3" name="Объект 2"/>
          <p:cNvSpPr>
            <a:spLocks noGrp="1"/>
          </p:cNvSpPr>
          <p:nvPr>
            <p:ph idx="1"/>
          </p:nvPr>
        </p:nvSpPr>
        <p:spPr/>
        <p:txBody>
          <a:bodyPr>
            <a:normAutofit/>
          </a:bodyPr>
          <a:lstStyle/>
          <a:p>
            <a:pPr marL="0" indent="0">
              <a:buNone/>
            </a:pPr>
            <a:r>
              <a:rPr lang="ru-RU" b="1" i="1" dirty="0" smtClean="0"/>
              <a:t>Рабочие </a:t>
            </a:r>
            <a:r>
              <a:rPr lang="ru-RU" b="1" i="1" dirty="0"/>
              <a:t>программы отдельных учебных предметов, курсов, в том числе внеурочной деятельности разрабатываются на основе требований к результатам освоения основной образовательной программы начального общего образования с учетом программ, включенных в ее структуру.</a:t>
            </a:r>
          </a:p>
          <a:p>
            <a:r>
              <a:rPr lang="ru-RU" b="1" dirty="0"/>
              <a:t>Рабочие программы учебных предметов, курсов должны содержать:</a:t>
            </a:r>
          </a:p>
          <a:p>
            <a:r>
              <a:rPr lang="ru-RU" b="1" dirty="0"/>
              <a:t>1) планируемые результаты освоения учебного предмета, курса;</a:t>
            </a:r>
          </a:p>
          <a:p>
            <a:r>
              <a:rPr lang="ru-RU" b="1" dirty="0"/>
              <a:t>2) содержание учебного предмета, курса;</a:t>
            </a:r>
          </a:p>
          <a:p>
            <a:r>
              <a:rPr lang="ru-RU" b="1" dirty="0"/>
              <a:t>3) тематическое планирование с указанием количества часов, отводимых на освоение каждой темы.</a:t>
            </a:r>
          </a:p>
          <a:p>
            <a:endParaRPr lang="ru-RU" dirty="0"/>
          </a:p>
        </p:txBody>
      </p:sp>
    </p:spTree>
    <p:extLst>
      <p:ext uri="{BB962C8B-B14F-4D97-AF65-F5344CB8AC3E}">
        <p14:creationId xmlns:p14="http://schemas.microsoft.com/office/powerpoint/2010/main" val="4803431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1800" b="1" dirty="0">
                <a:solidFill>
                  <a:srgbClr val="006C31"/>
                </a:solidFill>
              </a:rPr>
              <a:t>13. При итоговой оценке качества освоения основной образовательной программы начального общего образования в рамках контроля успеваемости в процессе освоения содержания отдельных учебных предметов должна учитываться готовность к решению учебно-практических и учебно-познавательных задач на основе:</a:t>
            </a:r>
            <a:br>
              <a:rPr lang="ru-RU" sz="1800" b="1" dirty="0">
                <a:solidFill>
                  <a:srgbClr val="006C31"/>
                </a:solidFill>
              </a:rPr>
            </a:br>
            <a:endParaRPr lang="ru-RU" sz="1800" b="1" dirty="0">
              <a:solidFill>
                <a:srgbClr val="006C31"/>
              </a:solidFill>
            </a:endParaRPr>
          </a:p>
        </p:txBody>
      </p:sp>
      <p:sp>
        <p:nvSpPr>
          <p:cNvPr id="3" name="Объект 2"/>
          <p:cNvSpPr>
            <a:spLocks noGrp="1"/>
          </p:cNvSpPr>
          <p:nvPr>
            <p:ph idx="1"/>
          </p:nvPr>
        </p:nvSpPr>
        <p:spPr/>
        <p:txBody>
          <a:bodyPr>
            <a:normAutofit/>
          </a:bodyPr>
          <a:lstStyle/>
          <a:p>
            <a:r>
              <a:rPr lang="ru-RU" b="1" dirty="0" smtClean="0"/>
              <a:t>системы </a:t>
            </a:r>
            <a:r>
              <a:rPr lang="ru-RU" b="1" dirty="0"/>
              <a:t>знаний и представлений о природе, обществе, человеке, технологии;</a:t>
            </a:r>
          </a:p>
          <a:p>
            <a:r>
              <a:rPr lang="ru-RU" b="1" dirty="0"/>
              <a:t>обобщенных способов деятельности, умений в учебно-познавательной и практической деятельности;</a:t>
            </a:r>
          </a:p>
          <a:p>
            <a:r>
              <a:rPr lang="ru-RU" b="1" dirty="0"/>
              <a:t>коммуникативных и информационных умений;</a:t>
            </a:r>
          </a:p>
          <a:p>
            <a:r>
              <a:rPr lang="ru-RU" b="1" dirty="0">
                <a:solidFill>
                  <a:srgbClr val="FF0000"/>
                </a:solidFill>
              </a:rPr>
              <a:t>системы знаний об основах здорового и безопасного образа жизни.</a:t>
            </a:r>
          </a:p>
          <a:p>
            <a:pPr marL="0" indent="0">
              <a:buNone/>
            </a:pPr>
            <a:r>
              <a:rPr lang="ru-RU" b="1" i="1" dirty="0" smtClean="0"/>
              <a:t>Предметом </a:t>
            </a:r>
            <a:r>
              <a:rPr lang="ru-RU" b="1" i="1" dirty="0"/>
              <a:t>итоговой оценки освоения обучающимися основной образовательной программы начального общего образования должно быть достижение предметных и </a:t>
            </a:r>
            <a:r>
              <a:rPr lang="ru-RU" b="1" i="1" dirty="0" err="1"/>
              <a:t>метапредметных</a:t>
            </a:r>
            <a:r>
              <a:rPr lang="ru-RU" b="1" i="1" dirty="0"/>
              <a:t> результатов освоения основной образовательной программы начального общего образования, необходимых для продолжения образования.</a:t>
            </a:r>
          </a:p>
          <a:p>
            <a:endParaRPr lang="ru-RU" dirty="0"/>
          </a:p>
        </p:txBody>
      </p:sp>
    </p:spTree>
    <p:extLst>
      <p:ext uri="{BB962C8B-B14F-4D97-AF65-F5344CB8AC3E}">
        <p14:creationId xmlns:p14="http://schemas.microsoft.com/office/powerpoint/2010/main" val="3421668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800" dirty="0">
                <a:solidFill>
                  <a:srgbClr val="006C31"/>
                </a:solidFill>
              </a:rPr>
              <a:t>Характеристика контрольно- измерительных материалов. Критерии </a:t>
            </a:r>
            <a:r>
              <a:rPr lang="ru-RU" sz="2800" dirty="0" smtClean="0">
                <a:solidFill>
                  <a:srgbClr val="006C31"/>
                </a:solidFill>
              </a:rPr>
              <a:t>оценивания.</a:t>
            </a:r>
            <a:endParaRPr lang="ru-RU" sz="2800" dirty="0">
              <a:solidFill>
                <a:srgbClr val="006C31"/>
              </a:solidFill>
            </a:endParaRPr>
          </a:p>
        </p:txBody>
      </p:sp>
      <p:sp>
        <p:nvSpPr>
          <p:cNvPr id="3" name="Объект 2"/>
          <p:cNvSpPr>
            <a:spLocks noGrp="1"/>
          </p:cNvSpPr>
          <p:nvPr>
            <p:ph idx="1"/>
          </p:nvPr>
        </p:nvSpPr>
        <p:spPr>
          <a:xfrm>
            <a:off x="677333" y="1721709"/>
            <a:ext cx="9306925" cy="4753232"/>
          </a:xfrm>
        </p:spPr>
        <p:txBody>
          <a:bodyPr/>
          <a:lstStyle/>
          <a:p>
            <a:pPr marL="0" indent="0">
              <a:buNone/>
            </a:pPr>
            <a:r>
              <a:rPr lang="ru-RU" sz="2000" i="1" dirty="0" smtClean="0"/>
              <a:t>Критериями </a:t>
            </a:r>
            <a:r>
              <a:rPr lang="ru-RU" sz="2000" i="1" dirty="0"/>
              <a:t>оценки по физической культуре являются </a:t>
            </a:r>
            <a:r>
              <a:rPr lang="ru-RU" sz="2000" b="1" i="1" dirty="0"/>
              <a:t>качественные</a:t>
            </a:r>
            <a:r>
              <a:rPr lang="ru-RU" sz="2000" i="1" dirty="0"/>
              <a:t> и </a:t>
            </a:r>
            <a:r>
              <a:rPr lang="ru-RU" sz="2000" b="1" i="1" dirty="0"/>
              <a:t>количественные </a:t>
            </a:r>
            <a:r>
              <a:rPr lang="ru-RU" sz="2000" i="1" dirty="0"/>
              <a:t>показатели</a:t>
            </a:r>
            <a:r>
              <a:rPr lang="ru-RU" sz="2000" i="1" dirty="0" smtClean="0"/>
              <a:t>.</a:t>
            </a:r>
          </a:p>
          <a:p>
            <a:pPr marL="0" indent="0">
              <a:buNone/>
            </a:pPr>
            <a:endParaRPr lang="ru-RU" i="1" dirty="0" smtClean="0"/>
          </a:p>
          <a:p>
            <a:r>
              <a:rPr lang="ru-RU" dirty="0" smtClean="0"/>
              <a:t> </a:t>
            </a:r>
            <a:r>
              <a:rPr lang="ru-RU" b="1" dirty="0">
                <a:solidFill>
                  <a:srgbClr val="006C31"/>
                </a:solidFill>
              </a:rPr>
              <a:t>Качественные показатели </a:t>
            </a:r>
            <a:r>
              <a:rPr lang="ru-RU" b="1" dirty="0"/>
              <a:t>– степень овладения программным материалом: знаниями, двигательными умениями и навыками, способами физкультурно-оздоровительной деятельности и др. </a:t>
            </a:r>
            <a:endParaRPr lang="ru-RU" b="1" dirty="0" smtClean="0"/>
          </a:p>
          <a:p>
            <a:r>
              <a:rPr lang="ru-RU" b="1" dirty="0" smtClean="0">
                <a:solidFill>
                  <a:srgbClr val="006C31"/>
                </a:solidFill>
              </a:rPr>
              <a:t>Количественным </a:t>
            </a:r>
            <a:r>
              <a:rPr lang="ru-RU" b="1" dirty="0">
                <a:solidFill>
                  <a:srgbClr val="006C31"/>
                </a:solidFill>
              </a:rPr>
              <a:t>показателем </a:t>
            </a:r>
            <a:r>
              <a:rPr lang="ru-RU" b="1" dirty="0"/>
              <a:t>является положительная динамика физической подготовленности, складывающаяся обычно из показателей развития основных физических способностей. В отношении качественных показателей при оценке знаний учащихся по предмету «Физическая культура» надо учитывать их глубину, полноту, аргументированность, умение использовать применительно к конкретным случаям и занятиям физическими упражнениями.</a:t>
            </a:r>
          </a:p>
        </p:txBody>
      </p:sp>
    </p:spTree>
    <p:extLst>
      <p:ext uri="{BB962C8B-B14F-4D97-AF65-F5344CB8AC3E}">
        <p14:creationId xmlns:p14="http://schemas.microsoft.com/office/powerpoint/2010/main" val="11114053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solidFill>
                  <a:srgbClr val="006C31"/>
                </a:solidFill>
              </a:rPr>
              <a:t>Оценка техники владения двигательными действиями и навыками</a:t>
            </a:r>
          </a:p>
        </p:txBody>
      </p:sp>
      <p:sp>
        <p:nvSpPr>
          <p:cNvPr id="3" name="Объект 2"/>
          <p:cNvSpPr>
            <a:spLocks noGrp="1"/>
          </p:cNvSpPr>
          <p:nvPr>
            <p:ph idx="1"/>
          </p:nvPr>
        </p:nvSpPr>
        <p:spPr>
          <a:xfrm>
            <a:off x="677334" y="1853515"/>
            <a:ext cx="10258396" cy="4337220"/>
          </a:xfrm>
        </p:spPr>
        <p:txBody>
          <a:bodyPr>
            <a:normAutofit/>
          </a:bodyPr>
          <a:lstStyle/>
          <a:p>
            <a:pPr marL="0" indent="0">
              <a:buNone/>
            </a:pPr>
            <a:r>
              <a:rPr lang="ru-RU" b="1" i="1" dirty="0"/>
              <a:t>Основными методами оценки техники владения двигательными действиями являются методы наблюдения, вызова, упражнений и комбинированный. </a:t>
            </a:r>
            <a:endParaRPr lang="ru-RU" b="1" i="1" dirty="0" smtClean="0"/>
          </a:p>
          <a:p>
            <a:r>
              <a:rPr lang="ru-RU" b="1" dirty="0" smtClean="0"/>
              <a:t>Метод </a:t>
            </a:r>
            <a:r>
              <a:rPr lang="ru-RU" b="1" dirty="0"/>
              <a:t>открытого наблюдения заключается в том, что учащиеся знают, кого и что будет оценивать учитель</a:t>
            </a:r>
            <a:r>
              <a:rPr lang="ru-RU" b="1" dirty="0" smtClean="0"/>
              <a:t>. </a:t>
            </a:r>
          </a:p>
          <a:p>
            <a:r>
              <a:rPr lang="ru-RU" b="1" dirty="0" smtClean="0"/>
              <a:t>Вызов </a:t>
            </a:r>
            <a:r>
              <a:rPr lang="ru-RU" b="1" dirty="0"/>
              <a:t>как метод оценки используется для выявления достижений отдельных учащихся в усвоении программного материала и демонстрации классу образцов правильного выполнения двигательного действия. </a:t>
            </a:r>
            <a:endParaRPr lang="ru-RU" b="1" dirty="0" smtClean="0"/>
          </a:p>
          <a:p>
            <a:r>
              <a:rPr lang="ru-RU" b="1" dirty="0" smtClean="0"/>
              <a:t>Метод </a:t>
            </a:r>
            <a:r>
              <a:rPr lang="ru-RU" b="1" dirty="0"/>
              <a:t>упражнений предназначен для проверки уровня владения отдельными умениями и навыками, качества выполнения домашних заданий. </a:t>
            </a:r>
            <a:endParaRPr lang="ru-RU" b="1" dirty="0" smtClean="0"/>
          </a:p>
          <a:p>
            <a:r>
              <a:rPr lang="ru-RU" b="1" dirty="0" smtClean="0"/>
              <a:t>Суть </a:t>
            </a:r>
            <a:r>
              <a:rPr lang="ru-RU" b="1" dirty="0"/>
              <a:t>комбинированного метода состоит в том, что учитель одновременно с проверкой знаний оценивает качество освоения техники соответствующих двигательных действий. Данные методы можно применять и индивидуально, и фронтально, когда одновременно оценивается большая группа или класс в целом.</a:t>
            </a:r>
          </a:p>
        </p:txBody>
      </p:sp>
    </p:spTree>
    <p:extLst>
      <p:ext uri="{BB962C8B-B14F-4D97-AF65-F5344CB8AC3E}">
        <p14:creationId xmlns:p14="http://schemas.microsoft.com/office/powerpoint/2010/main" val="10915921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609600"/>
            <a:ext cx="8596668" cy="634314"/>
          </a:xfrm>
        </p:spPr>
        <p:txBody>
          <a:bodyPr>
            <a:normAutofit/>
          </a:bodyPr>
          <a:lstStyle/>
          <a:p>
            <a:r>
              <a:rPr lang="ru-RU" sz="3200" dirty="0" smtClean="0">
                <a:solidFill>
                  <a:srgbClr val="006C31"/>
                </a:solidFill>
              </a:rPr>
              <a:t>Оценка знаний обучающихся</a:t>
            </a:r>
            <a:endParaRPr lang="ru-RU" sz="3200" dirty="0">
              <a:solidFill>
                <a:srgbClr val="006C31"/>
              </a:solidFill>
            </a:endParaRPr>
          </a:p>
        </p:txBody>
      </p:sp>
      <p:sp>
        <p:nvSpPr>
          <p:cNvPr id="3" name="Объект 2"/>
          <p:cNvSpPr>
            <a:spLocks noGrp="1"/>
          </p:cNvSpPr>
          <p:nvPr>
            <p:ph idx="1"/>
          </p:nvPr>
        </p:nvSpPr>
        <p:spPr>
          <a:xfrm>
            <a:off x="677334" y="1359244"/>
            <a:ext cx="10085402" cy="4794422"/>
          </a:xfrm>
        </p:spPr>
        <p:txBody>
          <a:bodyPr>
            <a:normAutofit/>
          </a:bodyPr>
          <a:lstStyle/>
          <a:p>
            <a:pPr marL="0" indent="0">
              <a:buNone/>
            </a:pPr>
            <a:r>
              <a:rPr lang="ru-RU" sz="1600" i="1" dirty="0"/>
              <a:t>Оценивая знания учащихся, надо учитывать глубину и полноту знаний, аргументированность их изложения, умение учащихся использовать знания применительно к конкретным случаям и практическим занятиям физическими упражнениями</a:t>
            </a:r>
            <a:r>
              <a:rPr lang="ru-RU" sz="1600" i="1" dirty="0" smtClean="0"/>
              <a:t>.</a:t>
            </a:r>
          </a:p>
          <a:p>
            <a:pPr marL="0" indent="0">
              <a:buNone/>
            </a:pPr>
            <a:r>
              <a:rPr lang="ru-RU" dirty="0"/>
              <a:t>С целью проверки знаний используются различные методы. </a:t>
            </a:r>
            <a:endParaRPr lang="ru-RU" dirty="0" smtClean="0"/>
          </a:p>
          <a:p>
            <a:pPr>
              <a:buFont typeface="Wingdings" panose="05000000000000000000" pitchFamily="2" charset="2"/>
              <a:buChar char="ü"/>
            </a:pPr>
            <a:r>
              <a:rPr lang="ru-RU" b="1" dirty="0" smtClean="0"/>
              <a:t>Метод </a:t>
            </a:r>
            <a:r>
              <a:rPr lang="ru-RU" b="1" dirty="0"/>
              <a:t>опроса применяется в устной и письменной форме в паузах между выполнением упражнений, до начала и после выполнения заданий. Не рекомендуется использовать данный метод после значительных физических нагрузок. </a:t>
            </a:r>
            <a:endParaRPr lang="ru-RU" b="1" dirty="0" smtClean="0"/>
          </a:p>
          <a:p>
            <a:pPr>
              <a:buFont typeface="Wingdings" panose="05000000000000000000" pitchFamily="2" charset="2"/>
              <a:buChar char="ü"/>
            </a:pPr>
            <a:r>
              <a:rPr lang="ru-RU" b="1" dirty="0" smtClean="0"/>
              <a:t>Программированный </a:t>
            </a:r>
            <a:r>
              <a:rPr lang="ru-RU" b="1" dirty="0"/>
              <a:t>метод заключается в том, что учащиеся получают карточки с вопросами и веером ответов на них. Учащийся должен выбрать правильный ответ. Метод экономичен в проведении и позволяет осуществлять опрос фронтально</a:t>
            </a:r>
            <a:r>
              <a:rPr lang="ru-RU" b="1" dirty="0" smtClean="0"/>
              <a:t>.</a:t>
            </a:r>
          </a:p>
          <a:p>
            <a:pPr>
              <a:buFont typeface="Wingdings" panose="05000000000000000000" pitchFamily="2" charset="2"/>
              <a:buChar char="ü"/>
            </a:pPr>
            <a:r>
              <a:rPr lang="ru-RU" b="1" dirty="0" smtClean="0"/>
              <a:t> </a:t>
            </a:r>
            <a:r>
              <a:rPr lang="ru-RU" b="1" dirty="0"/>
              <a:t>Весьма эффективным методом проверки знаний является демонстрация их учащимися в конкретной деятельности. Например, изложение знаний упражнений по развитию силы учащиеся сопровождают выполнением конкретного комплекса и т.п. </a:t>
            </a:r>
          </a:p>
        </p:txBody>
      </p:sp>
    </p:spTree>
    <p:extLst>
      <p:ext uri="{BB962C8B-B14F-4D97-AF65-F5344CB8AC3E}">
        <p14:creationId xmlns:p14="http://schemas.microsoft.com/office/powerpoint/2010/main" val="29238670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49642" y="609600"/>
            <a:ext cx="8524359" cy="1029730"/>
          </a:xfrm>
        </p:spPr>
        <p:txBody>
          <a:bodyPr>
            <a:noAutofit/>
          </a:bodyPr>
          <a:lstStyle/>
          <a:p>
            <a:r>
              <a:rPr lang="ru-RU" sz="3200" dirty="0" smtClean="0">
                <a:solidFill>
                  <a:srgbClr val="006C31"/>
                </a:solidFill>
              </a:rPr>
              <a:t>Оценка по </a:t>
            </a:r>
            <a:r>
              <a:rPr lang="ru-RU" sz="3200" dirty="0">
                <a:solidFill>
                  <a:srgbClr val="006C31"/>
                </a:solidFill>
              </a:rPr>
              <a:t>уровню физической подготовленности</a:t>
            </a:r>
          </a:p>
        </p:txBody>
      </p:sp>
      <p:sp>
        <p:nvSpPr>
          <p:cNvPr id="3" name="Объект 2"/>
          <p:cNvSpPr>
            <a:spLocks noGrp="1"/>
          </p:cNvSpPr>
          <p:nvPr>
            <p:ph idx="1"/>
          </p:nvPr>
        </p:nvSpPr>
        <p:spPr>
          <a:xfrm>
            <a:off x="815546" y="1869988"/>
            <a:ext cx="9638270" cy="4765589"/>
          </a:xfrm>
        </p:spPr>
        <p:txBody>
          <a:bodyPr>
            <a:normAutofit/>
          </a:bodyPr>
          <a:lstStyle/>
          <a:p>
            <a:r>
              <a:rPr lang="ru-RU" dirty="0"/>
              <a:t>Оценивая уровень физической подготовленности, следует принимать во внимание реальные сдвиги учащихся в показателях физической подготовленности за определенный период времени. </a:t>
            </a:r>
            <a:endParaRPr lang="ru-RU" dirty="0" smtClean="0"/>
          </a:p>
          <a:p>
            <a:r>
              <a:rPr lang="ru-RU" dirty="0" smtClean="0"/>
              <a:t>При </a:t>
            </a:r>
            <a:r>
              <a:rPr lang="ru-RU" dirty="0"/>
              <a:t>оценке сдвигов в показателях развития определенных физических качеств учитель должен принимать во внимание особенности развития двигательных способностей, динамику их изменения у детей определенного возраста, исходный уровень достижений конкретных учащихся</a:t>
            </a:r>
            <a:r>
              <a:rPr lang="ru-RU" dirty="0" smtClean="0"/>
              <a:t>.</a:t>
            </a:r>
          </a:p>
          <a:p>
            <a:r>
              <a:rPr lang="ru-RU" dirty="0" smtClean="0"/>
              <a:t> </a:t>
            </a:r>
            <a:r>
              <a:rPr lang="ru-RU" dirty="0"/>
              <a:t>При прогнозировании прироста скоростных способностей, являющихся наиболее консервативными в развитии, не следует планировать больших сдвигов. Напротив, при прогнозировании показателей выносливости в беге умеренной интенсивности, а также силовой выносливости темпы </a:t>
            </a:r>
            <a:r>
              <a:rPr lang="ru-RU" dirty="0" smtClean="0"/>
              <a:t>прироста </a:t>
            </a:r>
            <a:r>
              <a:rPr lang="ru-RU" dirty="0"/>
              <a:t>могут быть довольно высокими</a:t>
            </a:r>
            <a:r>
              <a:rPr lang="ru-RU" dirty="0" smtClean="0"/>
              <a:t>.</a:t>
            </a:r>
          </a:p>
          <a:p>
            <a:pPr marL="0" indent="0">
              <a:buNone/>
            </a:pPr>
            <a:r>
              <a:rPr lang="ru-RU" b="1" i="1" dirty="0"/>
              <a:t>Задания учителя по улучшению показателей физической подготовленности должны представлять для учащихся определенную трудность, но быть реально выполнимыми. Достижение этих сдвигов при условии систематических занятий дает основание учителю для выставления учащимся высокой оценки. </a:t>
            </a:r>
          </a:p>
        </p:txBody>
      </p:sp>
    </p:spTree>
    <p:extLst>
      <p:ext uri="{BB962C8B-B14F-4D97-AF65-F5344CB8AC3E}">
        <p14:creationId xmlns:p14="http://schemas.microsoft.com/office/powerpoint/2010/main" val="3583855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48496" y="420130"/>
            <a:ext cx="8425505" cy="1293340"/>
          </a:xfrm>
        </p:spPr>
        <p:txBody>
          <a:bodyPr>
            <a:normAutofit/>
          </a:bodyPr>
          <a:lstStyle/>
          <a:p>
            <a:r>
              <a:rPr lang="ru-RU" sz="3200" dirty="0" smtClean="0">
                <a:solidFill>
                  <a:srgbClr val="006C31"/>
                </a:solidFill>
              </a:rPr>
              <a:t>Итоговая оценка по предмету «физическая культура»</a:t>
            </a:r>
            <a:endParaRPr lang="ru-RU" sz="3200" dirty="0">
              <a:solidFill>
                <a:srgbClr val="006C31"/>
              </a:solidFill>
            </a:endParaRPr>
          </a:p>
        </p:txBody>
      </p:sp>
      <p:sp>
        <p:nvSpPr>
          <p:cNvPr id="3" name="Объект 2"/>
          <p:cNvSpPr>
            <a:spLocks noGrp="1"/>
          </p:cNvSpPr>
          <p:nvPr>
            <p:ph idx="1"/>
          </p:nvPr>
        </p:nvSpPr>
        <p:spPr>
          <a:xfrm>
            <a:off x="679620" y="1573426"/>
            <a:ext cx="10354964" cy="4506098"/>
          </a:xfrm>
        </p:spPr>
        <p:txBody>
          <a:bodyPr>
            <a:noAutofit/>
          </a:bodyPr>
          <a:lstStyle/>
          <a:p>
            <a:pPr marL="0" indent="0">
              <a:buNone/>
            </a:pPr>
            <a:r>
              <a:rPr lang="ru-RU" sz="2200" b="1" dirty="0"/>
              <a:t>Итоговая оценка успеваемости по физической культуре </a:t>
            </a:r>
            <a:endParaRPr lang="ru-RU" sz="2200" b="1" dirty="0" smtClean="0"/>
          </a:p>
          <a:p>
            <a:pPr marL="0" indent="0">
              <a:buNone/>
            </a:pPr>
            <a:r>
              <a:rPr lang="ru-RU" sz="2200" dirty="0" smtClean="0"/>
              <a:t>складывается </a:t>
            </a:r>
            <a:r>
              <a:rPr lang="ru-RU" sz="2200" dirty="0"/>
              <a:t>из суммы баллов, полученных учащимся за все составляющие: знания, двигательные умения и навыки, умения осуществлять физкультурно-оздоровительную деятельность, сдвиги в показателях физической подготовленности. </a:t>
            </a:r>
            <a:endParaRPr lang="ru-RU" sz="2200" dirty="0" smtClean="0"/>
          </a:p>
          <a:p>
            <a:pPr marL="0" indent="0">
              <a:buNone/>
            </a:pPr>
            <a:r>
              <a:rPr lang="ru-RU" sz="2200" dirty="0" smtClean="0"/>
              <a:t>Учащиеся</a:t>
            </a:r>
            <a:r>
              <a:rPr lang="ru-RU" sz="2200" dirty="0"/>
              <a:t>, отнесенные по состоянию здоровья к подготовительной медицинской группе, оцениваются на общих основаниях, за исключением тех видов двигательных действий, которые им противопоказаны по состоянию здоровья. </a:t>
            </a:r>
            <a:endParaRPr lang="ru-RU" sz="2200" dirty="0" smtClean="0"/>
          </a:p>
          <a:p>
            <a:pPr marL="0" indent="0">
              <a:buNone/>
            </a:pPr>
            <a:r>
              <a:rPr lang="ru-RU" sz="2200" dirty="0" smtClean="0"/>
              <a:t>Учащиеся</a:t>
            </a:r>
            <a:r>
              <a:rPr lang="ru-RU" sz="2200" dirty="0"/>
              <a:t>, отнесенные к специальной медицинской группе, оцениваются по овладению ими разделом «Основы знаний», умениями осуществлять </a:t>
            </a:r>
            <a:r>
              <a:rPr lang="ru-RU" sz="2200" dirty="0" smtClean="0"/>
              <a:t>физкультурно-оздоровительную </a:t>
            </a:r>
            <a:r>
              <a:rPr lang="ru-RU" sz="2200" dirty="0"/>
              <a:t>деятельность и доступные им двигательные действия.</a:t>
            </a:r>
          </a:p>
        </p:txBody>
      </p:sp>
    </p:spTree>
    <p:extLst>
      <p:ext uri="{BB962C8B-B14F-4D97-AF65-F5344CB8AC3E}">
        <p14:creationId xmlns:p14="http://schemas.microsoft.com/office/powerpoint/2010/main" val="355977131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677334" y="1416909"/>
            <a:ext cx="8596668" cy="4624454"/>
          </a:xfrm>
        </p:spPr>
        <p:txBody>
          <a:bodyPr>
            <a:normAutofit/>
          </a:bodyPr>
          <a:lstStyle/>
          <a:p>
            <a:pPr marL="0" indent="0" algn="ctr">
              <a:buNone/>
            </a:pPr>
            <a:r>
              <a:rPr lang="ru-RU" sz="4000" dirty="0" smtClean="0"/>
              <a:t>   </a:t>
            </a:r>
          </a:p>
          <a:p>
            <a:pPr marL="0" indent="0" algn="ctr">
              <a:buNone/>
            </a:pPr>
            <a:r>
              <a:rPr lang="ru-RU" sz="4000" b="1" dirty="0" smtClean="0">
                <a:solidFill>
                  <a:srgbClr val="006C31"/>
                </a:solidFill>
              </a:rPr>
              <a:t>Хорошего дня!!!</a:t>
            </a:r>
          </a:p>
          <a:p>
            <a:pPr marL="0" indent="0" algn="ctr">
              <a:buNone/>
            </a:pPr>
            <a:r>
              <a:rPr lang="ru-RU" sz="4000" b="1" dirty="0" smtClean="0">
                <a:solidFill>
                  <a:srgbClr val="006C31"/>
                </a:solidFill>
              </a:rPr>
              <a:t>Спасибо за внимание!</a:t>
            </a:r>
          </a:p>
          <a:p>
            <a:pPr marL="0" indent="0" algn="ctr">
              <a:buNone/>
            </a:pPr>
            <a:endParaRPr lang="ru-RU" sz="4000" dirty="0"/>
          </a:p>
          <a:p>
            <a:pPr marL="0" indent="0" algn="ctr">
              <a:buNone/>
            </a:pPr>
            <a:endParaRPr lang="ru-RU" sz="4000"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43135" y="3672062"/>
            <a:ext cx="2064791" cy="2030756"/>
          </a:xfrm>
          <a:prstGeom prst="rect">
            <a:avLst/>
          </a:prstGeom>
        </p:spPr>
      </p:pic>
    </p:spTree>
    <p:extLst>
      <p:ext uri="{BB962C8B-B14F-4D97-AF65-F5344CB8AC3E}">
        <p14:creationId xmlns:p14="http://schemas.microsoft.com/office/powerpoint/2010/main" val="28580989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74356" y="362465"/>
            <a:ext cx="8565547" cy="864973"/>
          </a:xfrm>
        </p:spPr>
        <p:txBody>
          <a:bodyPr/>
          <a:lstStyle/>
          <a:p>
            <a:r>
              <a:rPr lang="ru-RU" dirty="0" smtClean="0"/>
              <a:t>Утвержденные ФГОС</a:t>
            </a:r>
            <a:endParaRPr lang="ru-RU" dirty="0"/>
          </a:p>
        </p:txBody>
      </p:sp>
      <p:sp>
        <p:nvSpPr>
          <p:cNvPr id="3" name="Объект 2"/>
          <p:cNvSpPr>
            <a:spLocks noGrp="1"/>
          </p:cNvSpPr>
          <p:nvPr>
            <p:ph idx="1"/>
          </p:nvPr>
        </p:nvSpPr>
        <p:spPr>
          <a:xfrm>
            <a:off x="568411" y="1853513"/>
            <a:ext cx="8705591" cy="4187849"/>
          </a:xfrm>
        </p:spPr>
        <p:txBody>
          <a:bodyPr/>
          <a:lstStyle/>
          <a:p>
            <a:r>
              <a:rPr lang="ru-RU" b="1" dirty="0" smtClean="0"/>
              <a:t>Приказ Министерства образования и науки от 06.10.2009 № 373 «Об утверждении и введении в действие федерального государственного образовательного стандарта начального общего образования»</a:t>
            </a:r>
            <a:endParaRPr lang="ru-RU" b="1" dirty="0"/>
          </a:p>
          <a:p>
            <a:r>
              <a:rPr lang="ru-RU" b="1" dirty="0"/>
              <a:t>Приказ Министерства образования и науки от </a:t>
            </a:r>
            <a:r>
              <a:rPr lang="ru-RU" b="1" dirty="0" smtClean="0"/>
              <a:t>17.12.2010 </a:t>
            </a:r>
            <a:r>
              <a:rPr lang="ru-RU" b="1" dirty="0"/>
              <a:t>№ </a:t>
            </a:r>
            <a:r>
              <a:rPr lang="ru-RU" b="1" dirty="0" smtClean="0"/>
              <a:t>1897 </a:t>
            </a:r>
            <a:r>
              <a:rPr lang="ru-RU" b="1" dirty="0"/>
              <a:t>«Об утверждении </a:t>
            </a:r>
            <a:r>
              <a:rPr lang="ru-RU" b="1" dirty="0" smtClean="0"/>
              <a:t>федерального </a:t>
            </a:r>
            <a:r>
              <a:rPr lang="ru-RU" b="1" dirty="0"/>
              <a:t>государственного образовательного стандарта </a:t>
            </a:r>
            <a:r>
              <a:rPr lang="ru-RU" b="1" dirty="0" smtClean="0"/>
              <a:t>основного </a:t>
            </a:r>
            <a:r>
              <a:rPr lang="ru-RU" b="1" dirty="0"/>
              <a:t>общего образования»</a:t>
            </a:r>
          </a:p>
          <a:p>
            <a:r>
              <a:rPr lang="ru-RU" b="1" dirty="0"/>
              <a:t>Приказ Министерства образования и науки от </a:t>
            </a:r>
            <a:r>
              <a:rPr lang="ru-RU" b="1" dirty="0" smtClean="0"/>
              <a:t>17.05.2012 </a:t>
            </a:r>
            <a:r>
              <a:rPr lang="ru-RU" b="1" dirty="0"/>
              <a:t>№ </a:t>
            </a:r>
            <a:r>
              <a:rPr lang="ru-RU" b="1" dirty="0" smtClean="0"/>
              <a:t>413 </a:t>
            </a:r>
            <a:r>
              <a:rPr lang="ru-RU" b="1" dirty="0"/>
              <a:t>«Об утверждении </a:t>
            </a:r>
            <a:r>
              <a:rPr lang="ru-RU" b="1" dirty="0" smtClean="0"/>
              <a:t>федерального </a:t>
            </a:r>
            <a:r>
              <a:rPr lang="ru-RU" b="1" dirty="0"/>
              <a:t>государственного образовательного стандарта </a:t>
            </a:r>
            <a:r>
              <a:rPr lang="ru-RU" b="1" dirty="0" smtClean="0"/>
              <a:t>среднего </a:t>
            </a:r>
            <a:r>
              <a:rPr lang="ru-RU" b="1" dirty="0"/>
              <a:t>общего образования»</a:t>
            </a:r>
          </a:p>
          <a:p>
            <a:endParaRPr lang="ru-RU" dirty="0"/>
          </a:p>
        </p:txBody>
      </p:sp>
    </p:spTree>
    <p:extLst>
      <p:ext uri="{BB962C8B-B14F-4D97-AF65-F5344CB8AC3E}">
        <p14:creationId xmlns:p14="http://schemas.microsoft.com/office/powerpoint/2010/main" val="19476832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4930" y="255374"/>
            <a:ext cx="8549072" cy="659026"/>
          </a:xfrm>
        </p:spPr>
        <p:txBody>
          <a:bodyPr>
            <a:noAutofit/>
          </a:bodyPr>
          <a:lstStyle/>
          <a:p>
            <a:r>
              <a:rPr lang="ru-RU" sz="1800" dirty="0" smtClean="0">
                <a:solidFill>
                  <a:srgbClr val="006C31"/>
                </a:solidFill>
              </a:rPr>
              <a:t>Стандарты устанавливают </a:t>
            </a:r>
            <a:r>
              <a:rPr lang="ru-RU" sz="1800" dirty="0">
                <a:solidFill>
                  <a:srgbClr val="006C31"/>
                </a:solidFill>
              </a:rPr>
              <a:t>требования </a:t>
            </a:r>
            <a:r>
              <a:rPr lang="ru-RU" sz="1800" dirty="0" smtClean="0">
                <a:solidFill>
                  <a:srgbClr val="006C31"/>
                </a:solidFill>
              </a:rPr>
              <a:t>к </a:t>
            </a:r>
            <a:r>
              <a:rPr lang="ru-RU" sz="1800" dirty="0" smtClean="0">
                <a:solidFill>
                  <a:srgbClr val="0070C0"/>
                </a:solidFill>
              </a:rPr>
              <a:t>личностным </a:t>
            </a:r>
            <a:r>
              <a:rPr lang="ru-RU" sz="1800" dirty="0" smtClean="0">
                <a:solidFill>
                  <a:srgbClr val="006C31"/>
                </a:solidFill>
              </a:rPr>
              <a:t>результатам освоения </a:t>
            </a:r>
            <a:r>
              <a:rPr lang="ru-RU" sz="1800" dirty="0">
                <a:solidFill>
                  <a:srgbClr val="006C31"/>
                </a:solidFill>
              </a:rPr>
              <a:t>обучающихся, освоивших </a:t>
            </a:r>
            <a:r>
              <a:rPr lang="ru-RU" sz="1800" dirty="0" smtClean="0">
                <a:solidFill>
                  <a:srgbClr val="006C31"/>
                </a:solidFill>
              </a:rPr>
              <a:t>основные общеобразовательные программы:</a:t>
            </a:r>
            <a:endParaRPr lang="ru-RU" sz="1800" dirty="0">
              <a:solidFill>
                <a:srgbClr val="006C31"/>
              </a:solidFill>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4264426012"/>
              </p:ext>
            </p:extLst>
          </p:nvPr>
        </p:nvGraphicFramePr>
        <p:xfrm>
          <a:off x="279909" y="1128583"/>
          <a:ext cx="11619648" cy="5581135"/>
        </p:xfrm>
        <a:graphic>
          <a:graphicData uri="http://schemas.openxmlformats.org/drawingml/2006/table">
            <a:tbl>
              <a:tblPr firstRow="1" bandRow="1">
                <a:tableStyleId>{5C22544A-7EE6-4342-B048-85BDC9FD1C3A}</a:tableStyleId>
              </a:tblPr>
              <a:tblGrid>
                <a:gridCol w="3873216"/>
                <a:gridCol w="3873216"/>
                <a:gridCol w="3873216"/>
              </a:tblGrid>
              <a:tr h="517842">
                <a:tc>
                  <a:txBody>
                    <a:bodyPr/>
                    <a:lstStyle/>
                    <a:p>
                      <a:r>
                        <a:rPr lang="ru-RU" sz="1400" dirty="0" smtClean="0"/>
                        <a:t>Начального</a:t>
                      </a:r>
                      <a:r>
                        <a:rPr lang="ru-RU" sz="1400" baseline="0" dirty="0" smtClean="0"/>
                        <a:t> общего образования</a:t>
                      </a:r>
                      <a:endParaRPr lang="ru-RU" sz="1400" dirty="0"/>
                    </a:p>
                  </a:txBody>
                  <a:tcPr/>
                </a:tc>
                <a:tc>
                  <a:txBody>
                    <a:bodyPr/>
                    <a:lstStyle/>
                    <a:p>
                      <a:r>
                        <a:rPr lang="ru-RU" sz="1400" dirty="0" smtClean="0"/>
                        <a:t>Основного общего образования</a:t>
                      </a:r>
                      <a:endParaRPr lang="ru-RU" sz="1400" dirty="0"/>
                    </a:p>
                  </a:txBody>
                  <a:tcPr/>
                </a:tc>
                <a:tc>
                  <a:txBody>
                    <a:bodyPr/>
                    <a:lstStyle/>
                    <a:p>
                      <a:r>
                        <a:rPr lang="ru-RU" sz="1400" dirty="0" smtClean="0"/>
                        <a:t>Среднего общего образования</a:t>
                      </a:r>
                      <a:endParaRPr lang="ru-RU" sz="1400" dirty="0"/>
                    </a:p>
                  </a:txBody>
                  <a:tcPr/>
                </a:tc>
              </a:tr>
              <a:tr h="5063293">
                <a:tc>
                  <a:txBody>
                    <a:bodyPr/>
                    <a:lstStyle/>
                    <a:p>
                      <a:pPr algn="just"/>
                      <a:r>
                        <a:rPr lang="ru-RU" sz="1600" b="1" dirty="0" smtClean="0"/>
                        <a:t>личностным, включающим готовность и способность обучающихся к саморазвитию, </a:t>
                      </a:r>
                      <a:r>
                        <a:rPr lang="ru-RU" sz="1600" b="1" dirty="0" err="1" smtClean="0"/>
                        <a:t>сформированность</a:t>
                      </a:r>
                      <a:r>
                        <a:rPr lang="ru-RU" sz="1600" b="1" dirty="0" smtClean="0"/>
                        <a:t> мотивации к обучению и познанию, ценностно-смысловые установки обучающихся, отражающие их индивидуально-личностные позиции, социальные компетенции, личностные качества; </a:t>
                      </a:r>
                      <a:r>
                        <a:rPr lang="ru-RU" sz="1600" b="1" dirty="0" err="1" smtClean="0"/>
                        <a:t>сформированность</a:t>
                      </a:r>
                      <a:r>
                        <a:rPr lang="ru-RU" sz="1600" b="1" dirty="0" smtClean="0"/>
                        <a:t> основ гражданской идентичности</a:t>
                      </a:r>
                      <a:endParaRPr lang="ru-RU" sz="1600" b="1" dirty="0"/>
                    </a:p>
                  </a:txBody>
                  <a:tcPr/>
                </a:tc>
                <a:tc>
                  <a:txBody>
                    <a:bodyPr/>
                    <a:lstStyle/>
                    <a:p>
                      <a:pPr algn="just"/>
                      <a:r>
                        <a:rPr lang="ru-RU" sz="1600" b="1" dirty="0" smtClean="0"/>
                        <a:t>личностным, включающим готовность и способность обучающихся к саморазвитию и личностному самоопределению, </a:t>
                      </a:r>
                      <a:r>
                        <a:rPr lang="ru-RU" sz="1600" b="1" dirty="0" err="1" smtClean="0"/>
                        <a:t>сформированность</a:t>
                      </a:r>
                      <a:r>
                        <a:rPr lang="ru-RU" sz="1600" b="1" dirty="0" smtClean="0"/>
                        <a:t> их мотивации к обучению и целенаправленной познавательной деятельности, системы значимых социальных и межличностных отношений, ценностно-смысловых установок, отражающих личностные и гражданские позиции в деятельности, социальные компетенции, правосознание, способность ставить цели и строить жизненные планы, способность к осознанию российской идентичности в поликультурном социуме</a:t>
                      </a:r>
                      <a:endParaRPr lang="ru-RU" sz="1600" b="1" dirty="0"/>
                    </a:p>
                  </a:txBody>
                  <a:tcPr/>
                </a:tc>
                <a:tc>
                  <a:txBody>
                    <a:bodyPr/>
                    <a:lstStyle/>
                    <a:p>
                      <a:pPr algn="just"/>
                      <a:r>
                        <a:rPr lang="ru-RU" sz="1600" b="1" dirty="0" smtClean="0"/>
                        <a:t>личностным, включающим готовность и способность обучающихся к саморазвитию и личностному самоопределению, </a:t>
                      </a:r>
                      <a:r>
                        <a:rPr lang="ru-RU" sz="1600" b="1" dirty="0" err="1" smtClean="0"/>
                        <a:t>сформированность</a:t>
                      </a:r>
                      <a:r>
                        <a:rPr lang="ru-RU" sz="1600" b="1" dirty="0" smtClean="0"/>
                        <a:t> их мотивации к обучению и целенаправленной познавательной деятельности, системы значимых социальных и межличностных отношений, ценностно-смысловых установок, отражающих личностные и гражданские позиции в деятельности, антикоррупционное мировоззрение, правосознание, экологическую культуру, способность ставить цели и строить жизненные планы, способность к осознанию российской гражданской идентичности в поликультурном социуме</a:t>
                      </a:r>
                      <a:endParaRPr lang="ru-RU" sz="1600" b="1" dirty="0"/>
                    </a:p>
                  </a:txBody>
                  <a:tcPr/>
                </a:tc>
              </a:tr>
            </a:tbl>
          </a:graphicData>
        </a:graphic>
      </p:graphicFrame>
    </p:spTree>
    <p:extLst>
      <p:ext uri="{BB962C8B-B14F-4D97-AF65-F5344CB8AC3E}">
        <p14:creationId xmlns:p14="http://schemas.microsoft.com/office/powerpoint/2010/main" val="38373521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4930" y="255374"/>
            <a:ext cx="8549072" cy="659026"/>
          </a:xfrm>
        </p:spPr>
        <p:txBody>
          <a:bodyPr>
            <a:noAutofit/>
          </a:bodyPr>
          <a:lstStyle/>
          <a:p>
            <a:r>
              <a:rPr lang="ru-RU" sz="1800" dirty="0" smtClean="0">
                <a:solidFill>
                  <a:srgbClr val="006C31"/>
                </a:solidFill>
              </a:rPr>
              <a:t>Стандарты устанавливают </a:t>
            </a:r>
            <a:r>
              <a:rPr lang="ru-RU" sz="1800" dirty="0">
                <a:solidFill>
                  <a:srgbClr val="006C31"/>
                </a:solidFill>
              </a:rPr>
              <a:t>требования </a:t>
            </a:r>
            <a:r>
              <a:rPr lang="ru-RU" sz="1800" dirty="0" smtClean="0">
                <a:solidFill>
                  <a:srgbClr val="006C31"/>
                </a:solidFill>
              </a:rPr>
              <a:t>к </a:t>
            </a:r>
            <a:r>
              <a:rPr lang="ru-RU" sz="1800" dirty="0" smtClean="0">
                <a:solidFill>
                  <a:srgbClr val="0070C0"/>
                </a:solidFill>
              </a:rPr>
              <a:t>метапредметным</a:t>
            </a:r>
            <a:r>
              <a:rPr lang="ru-RU" sz="1800" dirty="0" smtClean="0">
                <a:solidFill>
                  <a:srgbClr val="006C31"/>
                </a:solidFill>
              </a:rPr>
              <a:t> результатам освоения </a:t>
            </a:r>
            <a:r>
              <a:rPr lang="ru-RU" sz="1800" dirty="0">
                <a:solidFill>
                  <a:srgbClr val="006C31"/>
                </a:solidFill>
              </a:rPr>
              <a:t>обучающихся, освоивших </a:t>
            </a:r>
            <a:r>
              <a:rPr lang="ru-RU" sz="1800" dirty="0" smtClean="0">
                <a:solidFill>
                  <a:srgbClr val="006C31"/>
                </a:solidFill>
              </a:rPr>
              <a:t>основные общеобразовательные программы:</a:t>
            </a:r>
            <a:endParaRPr lang="ru-RU" sz="1800" dirty="0">
              <a:solidFill>
                <a:srgbClr val="006C31"/>
              </a:solidFill>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3991136382"/>
              </p:ext>
            </p:extLst>
          </p:nvPr>
        </p:nvGraphicFramePr>
        <p:xfrm>
          <a:off x="358168" y="1285103"/>
          <a:ext cx="11294253" cy="5470210"/>
        </p:xfrm>
        <a:graphic>
          <a:graphicData uri="http://schemas.openxmlformats.org/drawingml/2006/table">
            <a:tbl>
              <a:tblPr firstRow="1" bandRow="1">
                <a:tableStyleId>{5C22544A-7EE6-4342-B048-85BDC9FD1C3A}</a:tableStyleId>
              </a:tblPr>
              <a:tblGrid>
                <a:gridCol w="3764751"/>
                <a:gridCol w="3764751"/>
                <a:gridCol w="3764751"/>
              </a:tblGrid>
              <a:tr h="463039">
                <a:tc>
                  <a:txBody>
                    <a:bodyPr/>
                    <a:lstStyle/>
                    <a:p>
                      <a:r>
                        <a:rPr lang="ru-RU" sz="1600" dirty="0" smtClean="0"/>
                        <a:t>Начального</a:t>
                      </a:r>
                      <a:r>
                        <a:rPr lang="ru-RU" sz="1600" baseline="0" dirty="0" smtClean="0"/>
                        <a:t> общего образования</a:t>
                      </a:r>
                      <a:endParaRPr lang="ru-RU" sz="1600" dirty="0"/>
                    </a:p>
                  </a:txBody>
                  <a:tcPr/>
                </a:tc>
                <a:tc>
                  <a:txBody>
                    <a:bodyPr/>
                    <a:lstStyle/>
                    <a:p>
                      <a:r>
                        <a:rPr lang="ru-RU" sz="1600" dirty="0" smtClean="0"/>
                        <a:t>Основного общего образования</a:t>
                      </a:r>
                      <a:endParaRPr lang="ru-RU" sz="1600" dirty="0"/>
                    </a:p>
                  </a:txBody>
                  <a:tcPr/>
                </a:tc>
                <a:tc>
                  <a:txBody>
                    <a:bodyPr/>
                    <a:lstStyle/>
                    <a:p>
                      <a:r>
                        <a:rPr lang="ru-RU" sz="1600" dirty="0" smtClean="0"/>
                        <a:t>Среднего общего образования</a:t>
                      </a:r>
                      <a:endParaRPr lang="ru-RU" sz="1600" dirty="0"/>
                    </a:p>
                  </a:txBody>
                  <a:tcPr/>
                </a:tc>
              </a:tr>
              <a:tr h="5007171">
                <a:tc>
                  <a:txBody>
                    <a:bodyPr/>
                    <a:lstStyle/>
                    <a:p>
                      <a:pPr algn="just"/>
                      <a:r>
                        <a:rPr lang="ru-RU" sz="1600" b="1" dirty="0" smtClean="0"/>
                        <a:t>метапредметным, включающим освоенные обучающимися универсальные учебные действия (познавательные, регулятивные и коммуникативные), обеспечивающие овладение ключевыми компетенциями, составляющими основу умения учиться, и </a:t>
                      </a:r>
                      <a:r>
                        <a:rPr lang="ru-RU" sz="1600" b="1" dirty="0" err="1" smtClean="0"/>
                        <a:t>межпредметными</a:t>
                      </a:r>
                      <a:r>
                        <a:rPr lang="ru-RU" sz="1600" b="1" dirty="0" smtClean="0"/>
                        <a:t> понятиями</a:t>
                      </a:r>
                      <a:endParaRPr lang="ru-RU" sz="1600" b="1" dirty="0"/>
                    </a:p>
                  </a:txBody>
                  <a:tcPr/>
                </a:tc>
                <a:tc>
                  <a:txBody>
                    <a:bodyPr/>
                    <a:lstStyle/>
                    <a:p>
                      <a:pPr algn="just"/>
                      <a:r>
                        <a:rPr lang="ru-RU" sz="1600" b="1" dirty="0" smtClean="0"/>
                        <a:t>метапредметным, включающим освоенные обучающимися </a:t>
                      </a:r>
                      <a:r>
                        <a:rPr lang="ru-RU" sz="1600" b="1" dirty="0" err="1" smtClean="0"/>
                        <a:t>межпредметные</a:t>
                      </a:r>
                      <a:r>
                        <a:rPr lang="ru-RU" sz="1600" b="1" dirty="0" smtClean="0"/>
                        <a:t> понятия и универсальные учебные действия (регулятивные, познавательные, коммуникативные), способность их использования в учебной, познавательной и социальной практике, самостоятельность планирования и осуществления учебной деятельности и организации учебного сотрудничества с педагогами и сверстниками, построение индивидуальной образовательной траектории</a:t>
                      </a:r>
                      <a:endParaRPr lang="ru-RU" sz="1600" b="1" dirty="0"/>
                    </a:p>
                  </a:txBody>
                  <a:tcPr/>
                </a:tc>
                <a:tc>
                  <a:txBody>
                    <a:bodyPr/>
                    <a:lstStyle/>
                    <a:p>
                      <a:pPr algn="just"/>
                      <a:r>
                        <a:rPr lang="ru-RU" sz="1600" b="1" dirty="0" smtClean="0"/>
                        <a:t>метапредметным, включающим освоенные обучающимися </a:t>
                      </a:r>
                      <a:r>
                        <a:rPr lang="ru-RU" sz="1600" b="1" dirty="0" err="1" smtClean="0"/>
                        <a:t>межпредметные</a:t>
                      </a:r>
                      <a:r>
                        <a:rPr lang="ru-RU" sz="1600" b="1" dirty="0" smtClean="0"/>
                        <a:t> понятия и универсальные учебные действия (регулятивные, познавательные, коммуникативные), способность их использования в познавательной и социальной практике, самостоятельность в планировании и осуществлении учебной деятельности и организации учебного сотрудничества с педагогами и сверстниками, способность к построению индивидуальной образовательной траектории, владение навыками учебно-исследовательской, проектной и социальной деятельности</a:t>
                      </a:r>
                      <a:endParaRPr lang="ru-RU" sz="1600" b="1" dirty="0"/>
                    </a:p>
                  </a:txBody>
                  <a:tcPr/>
                </a:tc>
              </a:tr>
            </a:tbl>
          </a:graphicData>
        </a:graphic>
      </p:graphicFrame>
    </p:spTree>
    <p:extLst>
      <p:ext uri="{BB962C8B-B14F-4D97-AF65-F5344CB8AC3E}">
        <p14:creationId xmlns:p14="http://schemas.microsoft.com/office/powerpoint/2010/main" val="10098480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4930" y="255374"/>
            <a:ext cx="8549072" cy="659026"/>
          </a:xfrm>
        </p:spPr>
        <p:txBody>
          <a:bodyPr>
            <a:noAutofit/>
          </a:bodyPr>
          <a:lstStyle/>
          <a:p>
            <a:r>
              <a:rPr lang="ru-RU" sz="1800" dirty="0" smtClean="0">
                <a:solidFill>
                  <a:srgbClr val="006C31"/>
                </a:solidFill>
              </a:rPr>
              <a:t>Стандарты устанавливают </a:t>
            </a:r>
            <a:r>
              <a:rPr lang="ru-RU" sz="1800" dirty="0">
                <a:solidFill>
                  <a:srgbClr val="006C31"/>
                </a:solidFill>
              </a:rPr>
              <a:t>требования </a:t>
            </a:r>
            <a:r>
              <a:rPr lang="ru-RU" sz="1800" dirty="0" smtClean="0">
                <a:solidFill>
                  <a:srgbClr val="006C31"/>
                </a:solidFill>
              </a:rPr>
              <a:t>к </a:t>
            </a:r>
            <a:r>
              <a:rPr lang="ru-RU" sz="1800" dirty="0" smtClean="0">
                <a:solidFill>
                  <a:srgbClr val="0070C0"/>
                </a:solidFill>
              </a:rPr>
              <a:t>предметным </a:t>
            </a:r>
            <a:r>
              <a:rPr lang="ru-RU" sz="1800" dirty="0" smtClean="0">
                <a:solidFill>
                  <a:srgbClr val="006C31"/>
                </a:solidFill>
              </a:rPr>
              <a:t>результатам освоения </a:t>
            </a:r>
            <a:r>
              <a:rPr lang="ru-RU" sz="1800" dirty="0">
                <a:solidFill>
                  <a:srgbClr val="006C31"/>
                </a:solidFill>
              </a:rPr>
              <a:t>обучающихся, освоивших </a:t>
            </a:r>
            <a:r>
              <a:rPr lang="ru-RU" sz="1800" dirty="0" smtClean="0">
                <a:solidFill>
                  <a:srgbClr val="006C31"/>
                </a:solidFill>
              </a:rPr>
              <a:t>основные общеобразовательные программы:</a:t>
            </a:r>
            <a:endParaRPr lang="ru-RU" sz="1800" dirty="0">
              <a:solidFill>
                <a:srgbClr val="006C31"/>
              </a:solidFill>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3480657014"/>
              </p:ext>
            </p:extLst>
          </p:nvPr>
        </p:nvGraphicFramePr>
        <p:xfrm>
          <a:off x="321098" y="914400"/>
          <a:ext cx="9094749" cy="5469924"/>
        </p:xfrm>
        <a:graphic>
          <a:graphicData uri="http://schemas.openxmlformats.org/drawingml/2006/table">
            <a:tbl>
              <a:tblPr firstRow="1" bandRow="1">
                <a:tableStyleId>{5C22544A-7EE6-4342-B048-85BDC9FD1C3A}</a:tableStyleId>
              </a:tblPr>
              <a:tblGrid>
                <a:gridCol w="3031583"/>
                <a:gridCol w="3031583"/>
                <a:gridCol w="3031583"/>
              </a:tblGrid>
              <a:tr h="533058">
                <a:tc>
                  <a:txBody>
                    <a:bodyPr/>
                    <a:lstStyle/>
                    <a:p>
                      <a:r>
                        <a:rPr lang="ru-RU" sz="1400" dirty="0" smtClean="0"/>
                        <a:t>Начального</a:t>
                      </a:r>
                      <a:r>
                        <a:rPr lang="ru-RU" sz="1400" baseline="0" dirty="0" smtClean="0"/>
                        <a:t> общего образования</a:t>
                      </a:r>
                      <a:endParaRPr lang="ru-RU" sz="1400" dirty="0"/>
                    </a:p>
                  </a:txBody>
                  <a:tcPr/>
                </a:tc>
                <a:tc>
                  <a:txBody>
                    <a:bodyPr/>
                    <a:lstStyle/>
                    <a:p>
                      <a:r>
                        <a:rPr lang="ru-RU" sz="1400" dirty="0" smtClean="0"/>
                        <a:t>Основного общего образования</a:t>
                      </a:r>
                      <a:endParaRPr lang="ru-RU" sz="1400" dirty="0"/>
                    </a:p>
                  </a:txBody>
                  <a:tcPr/>
                </a:tc>
                <a:tc>
                  <a:txBody>
                    <a:bodyPr/>
                    <a:lstStyle/>
                    <a:p>
                      <a:r>
                        <a:rPr lang="ru-RU" sz="1400" dirty="0" smtClean="0"/>
                        <a:t>Среднего общего образования</a:t>
                      </a:r>
                      <a:endParaRPr lang="ru-RU" sz="1400" dirty="0"/>
                    </a:p>
                  </a:txBody>
                  <a:tcPr/>
                </a:tc>
              </a:tr>
              <a:tr h="4936866">
                <a:tc>
                  <a:txBody>
                    <a:bodyPr/>
                    <a:lstStyle/>
                    <a:p>
                      <a:pPr marL="0" marR="0" indent="0" algn="just" defTabSz="457200" rtl="0" eaLnBrk="1" fontAlgn="auto" latinLnBrk="0" hangingPunct="1">
                        <a:lnSpc>
                          <a:spcPct val="100000"/>
                        </a:lnSpc>
                        <a:spcBef>
                          <a:spcPts val="0"/>
                        </a:spcBef>
                        <a:spcAft>
                          <a:spcPts val="0"/>
                        </a:spcAft>
                        <a:buClrTx/>
                        <a:buSzTx/>
                        <a:buFontTx/>
                        <a:buNone/>
                        <a:tabLst/>
                        <a:defRPr/>
                      </a:pPr>
                      <a:r>
                        <a:rPr lang="ru-RU" sz="1600" b="1" dirty="0" smtClean="0"/>
                        <a:t>предметным, включающим освоенный обучающимися в ходе изучения учебного предмета опыт специфической для данной предметной области деятельности по получению нового знания, его преобразованию и применению, а также систему основополагающих элементов научного знания, лежащих в основе современной научной картины мира</a:t>
                      </a:r>
                    </a:p>
                    <a:p>
                      <a:pPr algn="just"/>
                      <a:endParaRPr lang="ru-RU" sz="1600" b="1" dirty="0"/>
                    </a:p>
                  </a:txBody>
                  <a:tcPr/>
                </a:tc>
                <a:tc>
                  <a:txBody>
                    <a:bodyPr/>
                    <a:lstStyle/>
                    <a:p>
                      <a:pPr marL="0" marR="0" indent="0" algn="just" defTabSz="457200" rtl="0" eaLnBrk="1" fontAlgn="auto" latinLnBrk="0" hangingPunct="1">
                        <a:lnSpc>
                          <a:spcPct val="100000"/>
                        </a:lnSpc>
                        <a:spcBef>
                          <a:spcPts val="0"/>
                        </a:spcBef>
                        <a:spcAft>
                          <a:spcPts val="0"/>
                        </a:spcAft>
                        <a:buClrTx/>
                        <a:buSzTx/>
                        <a:buFontTx/>
                        <a:buNone/>
                        <a:tabLst/>
                        <a:defRPr/>
                      </a:pPr>
                      <a:r>
                        <a:rPr lang="ru-RU" sz="1400" b="1" dirty="0" smtClean="0"/>
                        <a:t>предметным, включающим освоенные обучающимися в ходе изучения учебного предмета умения, специфические для данной предметной области, виды деятельности по получению нового знания в рамках учебного предмета, его преобразованию и применению в учебных, учебно-проектных и социально-проектных ситуациях, формирование научного типа мышления, научных представлений о ключевых теориях, типах и видах отношений, владение научной терминологией, ключевыми понятиями, методами и приемами</a:t>
                      </a:r>
                    </a:p>
                    <a:p>
                      <a:pPr algn="just"/>
                      <a:endParaRPr lang="ru-RU" sz="1400" b="1" dirty="0"/>
                    </a:p>
                  </a:txBody>
                  <a:tcPr/>
                </a:tc>
                <a:tc>
                  <a:txBody>
                    <a:bodyPr/>
                    <a:lstStyle/>
                    <a:p>
                      <a:pPr algn="just"/>
                      <a:r>
                        <a:rPr lang="ru-RU" sz="1400" b="1" dirty="0" smtClean="0"/>
                        <a:t>предметным, включающим освоенные обучающимися в ходе изучения учебного предмета умения, специфические для данной предметной области, виды деятельности по получению нового знания в рамках учебного предмета, его преобразованию и применению в учебных, учебно-проектных и социально-проектных ситуациях, формирование научного типа мышления, владение научной терминологией, ключевыми понятиями, методами и приемами</a:t>
                      </a:r>
                      <a:endParaRPr lang="ru-RU" sz="1400" b="1" dirty="0"/>
                    </a:p>
                  </a:txBody>
                  <a:tcPr/>
                </a:tc>
              </a:tr>
            </a:tbl>
          </a:graphicData>
        </a:graphic>
      </p:graphicFrame>
    </p:spTree>
    <p:extLst>
      <p:ext uri="{BB962C8B-B14F-4D97-AF65-F5344CB8AC3E}">
        <p14:creationId xmlns:p14="http://schemas.microsoft.com/office/powerpoint/2010/main" val="35168904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sz="2700" dirty="0" smtClean="0">
                <a:solidFill>
                  <a:srgbClr val="006C31"/>
                </a:solidFill>
                <a:hlinkClick r:id="rId2"/>
              </a:rPr>
              <a:t>Предметные результаты освоения начального общего образования</a:t>
            </a:r>
            <a:br>
              <a:rPr lang="ru-RU" sz="2700" dirty="0" smtClean="0">
                <a:solidFill>
                  <a:srgbClr val="006C31"/>
                </a:solidFill>
                <a:hlinkClick r:id="rId2"/>
              </a:rPr>
            </a:br>
            <a:r>
              <a:rPr lang="ru-RU" sz="2700" dirty="0" smtClean="0">
                <a:solidFill>
                  <a:srgbClr val="006C31"/>
                </a:solidFill>
                <a:hlinkClick r:id="rId2"/>
              </a:rPr>
              <a:t>12.9</a:t>
            </a:r>
            <a:r>
              <a:rPr lang="ru-RU" sz="2700" dirty="0">
                <a:solidFill>
                  <a:srgbClr val="006C31"/>
                </a:solidFill>
                <a:hlinkClick r:id="rId2"/>
              </a:rPr>
              <a:t>. Физическая культура:</a:t>
            </a:r>
            <a:r>
              <a:rPr lang="ru-RU" dirty="0">
                <a:solidFill>
                  <a:srgbClr val="006C31"/>
                </a:solidFill>
              </a:rPr>
              <a:t/>
            </a:r>
            <a:br>
              <a:rPr lang="ru-RU" dirty="0">
                <a:solidFill>
                  <a:srgbClr val="006C31"/>
                </a:solidFill>
              </a:rPr>
            </a:br>
            <a:endParaRPr lang="ru-RU" dirty="0">
              <a:solidFill>
                <a:srgbClr val="006C31"/>
              </a:solidFill>
            </a:endParaRPr>
          </a:p>
        </p:txBody>
      </p:sp>
      <p:sp>
        <p:nvSpPr>
          <p:cNvPr id="3" name="Объект 2"/>
          <p:cNvSpPr>
            <a:spLocks noGrp="1"/>
          </p:cNvSpPr>
          <p:nvPr>
            <p:ph idx="1"/>
          </p:nvPr>
        </p:nvSpPr>
        <p:spPr/>
        <p:txBody>
          <a:bodyPr>
            <a:normAutofit fontScale="92500" lnSpcReduction="20000"/>
          </a:bodyPr>
          <a:lstStyle/>
          <a:p>
            <a:r>
              <a:rPr lang="ru-RU" dirty="0" smtClean="0"/>
              <a:t>1</a:t>
            </a:r>
            <a:r>
              <a:rPr lang="ru-RU" sz="1900" b="1" dirty="0"/>
              <a:t>) формирование первоначальных представлений о значении физической культуры для укрепления здоровья человека (физического, социального и психологического), о ее позитивном влиянии на развитие человека (физическое, интеллектуальное, эмоциональное, социальное), о физической культуре и здоровье как факторах успешной учебы и социализации;</a:t>
            </a:r>
          </a:p>
          <a:p>
            <a:r>
              <a:rPr lang="ru-RU" sz="1900" b="1" dirty="0"/>
              <a:t>2) овладение умениями организовывать </a:t>
            </a:r>
            <a:r>
              <a:rPr lang="ru-RU" sz="1900" b="1" dirty="0" err="1"/>
              <a:t>здоровьесберегающую</a:t>
            </a:r>
            <a:r>
              <a:rPr lang="ru-RU" sz="1900" b="1" dirty="0"/>
              <a:t> жизнедеятельность (режим дня, утренняя зарядка, оздоровительные мероприятия, подвижные игры и т.д.);</a:t>
            </a:r>
          </a:p>
          <a:p>
            <a:r>
              <a:rPr lang="ru-RU" sz="1900" b="1" dirty="0"/>
              <a:t>3) формирование навыка систематического наблюдения за своим физическим состоянием, величиной физических нагрузок, данных мониторинга здоровья (рост, масса тела и др.), показателей развития основных физических качеств (силы, быстроты, выносливости, координации, гибкости), в том числе подготовка к выполнению нормативов Всероссийского физкультурно-спортивного комплекса "Готов к труду и обороне" (ГТО).</a:t>
            </a:r>
          </a:p>
          <a:p>
            <a:endParaRPr lang="ru-RU" dirty="0"/>
          </a:p>
        </p:txBody>
      </p:sp>
    </p:spTree>
    <p:extLst>
      <p:ext uri="{BB962C8B-B14F-4D97-AF65-F5344CB8AC3E}">
        <p14:creationId xmlns:p14="http://schemas.microsoft.com/office/powerpoint/2010/main" val="35513995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700" dirty="0" smtClean="0">
                <a:solidFill>
                  <a:srgbClr val="00B050"/>
                </a:solidFill>
              </a:rPr>
              <a:t>19.3. Обязательные </a:t>
            </a:r>
            <a:r>
              <a:rPr lang="ru-RU" sz="2700" dirty="0">
                <a:solidFill>
                  <a:srgbClr val="00B050"/>
                </a:solidFill>
              </a:rPr>
              <a:t>предметные области и основные задачи реализации содержания предметных областей</a:t>
            </a:r>
            <a:br>
              <a:rPr lang="ru-RU" sz="2700" dirty="0">
                <a:solidFill>
                  <a:srgbClr val="00B050"/>
                </a:solidFill>
              </a:rPr>
            </a:br>
            <a:endParaRPr lang="ru-RU" sz="2700" dirty="0">
              <a:solidFill>
                <a:srgbClr val="00B050"/>
              </a:solidFill>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490293091"/>
              </p:ext>
            </p:extLst>
          </p:nvPr>
        </p:nvGraphicFramePr>
        <p:xfrm>
          <a:off x="677863" y="2160588"/>
          <a:ext cx="10406148" cy="4042504"/>
        </p:xfrm>
        <a:graphic>
          <a:graphicData uri="http://schemas.openxmlformats.org/drawingml/2006/table">
            <a:tbl>
              <a:tblPr firstRow="1" bandRow="1">
                <a:tableStyleId>{5C22544A-7EE6-4342-B048-85BDC9FD1C3A}</a:tableStyleId>
              </a:tblPr>
              <a:tblGrid>
                <a:gridCol w="3090948"/>
                <a:gridCol w="7315200"/>
              </a:tblGrid>
              <a:tr h="4042504">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u-RU" sz="2000" b="0" i="0" u="none" strike="noStrike" kern="1200" baseline="0" dirty="0" smtClean="0">
                          <a:solidFill>
                            <a:schemeClr val="lt1"/>
                          </a:solidFill>
                          <a:latin typeface="+mn-lt"/>
                          <a:ea typeface="+mn-ea"/>
                          <a:cs typeface="+mn-cs"/>
                        </a:rPr>
                        <a:t>Физическая культура</a:t>
                      </a:r>
                    </a:p>
                    <a:p>
                      <a:endParaRPr lang="ru-RU"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u-RU" sz="2400" b="0" i="0" u="none" strike="noStrike" kern="1200" baseline="0" dirty="0" smtClean="0">
                          <a:solidFill>
                            <a:schemeClr val="lt1"/>
                          </a:solidFill>
                          <a:latin typeface="+mn-lt"/>
                          <a:ea typeface="+mn-ea"/>
                          <a:cs typeface="+mn-cs"/>
                        </a:rPr>
                        <a:t>Укрепление здоровья, содействие гармоничному физическому, нравственному и социальному развитию, успешному обучению, формирование первоначальных умений </a:t>
                      </a:r>
                      <a:r>
                        <a:rPr lang="ru-RU" sz="2400" b="0" i="0" u="none" strike="noStrike" kern="1200" baseline="0" dirty="0" err="1" smtClean="0">
                          <a:solidFill>
                            <a:schemeClr val="lt1"/>
                          </a:solidFill>
                          <a:latin typeface="+mn-lt"/>
                          <a:ea typeface="+mn-ea"/>
                          <a:cs typeface="+mn-cs"/>
                        </a:rPr>
                        <a:t>саморегуляции</a:t>
                      </a:r>
                      <a:r>
                        <a:rPr lang="ru-RU" sz="2400" b="0" i="0" u="none" strike="noStrike" kern="1200" baseline="0" dirty="0" smtClean="0">
                          <a:solidFill>
                            <a:schemeClr val="lt1"/>
                          </a:solidFill>
                          <a:latin typeface="+mn-lt"/>
                          <a:ea typeface="+mn-ea"/>
                          <a:cs typeface="+mn-cs"/>
                        </a:rPr>
                        <a:t> средствами физической культуры. Формирование установки на сохранение и укрепление здоровья, навыков здорового и безопасного образа жизни.</a:t>
                      </a:r>
                    </a:p>
                    <a:p>
                      <a:endParaRPr lang="ru-RU" sz="2400" dirty="0"/>
                    </a:p>
                  </a:txBody>
                  <a:tcPr/>
                </a:tc>
              </a:tr>
            </a:tbl>
          </a:graphicData>
        </a:graphic>
      </p:graphicFrame>
    </p:spTree>
    <p:extLst>
      <p:ext uri="{BB962C8B-B14F-4D97-AF65-F5344CB8AC3E}">
        <p14:creationId xmlns:p14="http://schemas.microsoft.com/office/powerpoint/2010/main" val="21110892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477795"/>
            <a:ext cx="8596668" cy="1128583"/>
          </a:xfrm>
        </p:spPr>
        <p:txBody>
          <a:bodyPr>
            <a:normAutofit fontScale="90000"/>
          </a:bodyPr>
          <a:lstStyle/>
          <a:p>
            <a:r>
              <a:rPr lang="ru-RU" sz="2000" b="1" dirty="0">
                <a:solidFill>
                  <a:srgbClr val="006C31"/>
                </a:solidFill>
                <a:hlinkClick r:id="rId2"/>
              </a:rPr>
              <a:t>Предметные результаты освоения </a:t>
            </a:r>
            <a:r>
              <a:rPr lang="ru-RU" sz="2000" b="1" dirty="0" smtClean="0">
                <a:solidFill>
                  <a:srgbClr val="006C31"/>
                </a:solidFill>
                <a:hlinkClick r:id="rId2"/>
              </a:rPr>
              <a:t>основного </a:t>
            </a:r>
            <a:r>
              <a:rPr lang="ru-RU" sz="2000" b="1" dirty="0">
                <a:solidFill>
                  <a:srgbClr val="006C31"/>
                </a:solidFill>
                <a:hlinkClick r:id="rId2"/>
              </a:rPr>
              <a:t>общего образования</a:t>
            </a:r>
            <a:r>
              <a:rPr lang="ru-RU" sz="2000" b="1" dirty="0" smtClean="0">
                <a:solidFill>
                  <a:srgbClr val="006C31"/>
                </a:solidFill>
                <a:hlinkClick r:id="rId3"/>
              </a:rPr>
              <a:t/>
            </a:r>
            <a:br>
              <a:rPr lang="ru-RU" sz="2000" b="1" dirty="0" smtClean="0">
                <a:solidFill>
                  <a:srgbClr val="006C31"/>
                </a:solidFill>
                <a:hlinkClick r:id="rId3"/>
              </a:rPr>
            </a:br>
            <a:r>
              <a:rPr lang="ru-RU" sz="2000" b="1" dirty="0" smtClean="0">
                <a:solidFill>
                  <a:srgbClr val="00B050"/>
                </a:solidFill>
                <a:hlinkClick r:id="rId3"/>
              </a:rPr>
              <a:t>11.10</a:t>
            </a:r>
            <a:r>
              <a:rPr lang="ru-RU" sz="2000" b="1" dirty="0">
                <a:solidFill>
                  <a:srgbClr val="00B050"/>
                </a:solidFill>
              </a:rPr>
              <a:t>. Физическая культура и основы безопасности жизнедеятельности</a:t>
            </a:r>
            <a:r>
              <a:rPr lang="ru-RU" sz="1800" b="1" dirty="0">
                <a:solidFill>
                  <a:srgbClr val="00B050"/>
                </a:solidFill>
              </a:rPr>
              <a:t/>
            </a:r>
            <a:br>
              <a:rPr lang="ru-RU" sz="1800" b="1" dirty="0">
                <a:solidFill>
                  <a:srgbClr val="00B050"/>
                </a:solidFill>
              </a:rPr>
            </a:br>
            <a:r>
              <a:rPr lang="ru-RU" sz="2000" b="1" dirty="0">
                <a:solidFill>
                  <a:srgbClr val="00B050"/>
                </a:solidFill>
              </a:rPr>
              <a:t>Изучение предметной области "Физическая культура и основы безопасности жизнедеятельности" должно обеспечить:</a:t>
            </a:r>
            <a:r>
              <a:rPr lang="ru-RU" sz="1600" b="1" dirty="0">
                <a:solidFill>
                  <a:srgbClr val="00B050"/>
                </a:solidFill>
              </a:rPr>
              <a:t/>
            </a:r>
            <a:br>
              <a:rPr lang="ru-RU" sz="1600" b="1" dirty="0">
                <a:solidFill>
                  <a:srgbClr val="00B050"/>
                </a:solidFill>
              </a:rPr>
            </a:br>
            <a:endParaRPr lang="ru-RU" sz="1800" b="1" dirty="0">
              <a:solidFill>
                <a:srgbClr val="00B050"/>
              </a:solidFill>
            </a:endParaRPr>
          </a:p>
        </p:txBody>
      </p:sp>
      <p:sp>
        <p:nvSpPr>
          <p:cNvPr id="3" name="Объект 2"/>
          <p:cNvSpPr>
            <a:spLocks noGrp="1"/>
          </p:cNvSpPr>
          <p:nvPr>
            <p:ph idx="1"/>
          </p:nvPr>
        </p:nvSpPr>
        <p:spPr>
          <a:xfrm>
            <a:off x="677333" y="1779373"/>
            <a:ext cx="9208071" cy="4802659"/>
          </a:xfrm>
        </p:spPr>
        <p:txBody>
          <a:bodyPr>
            <a:normAutofit fontScale="85000" lnSpcReduction="20000"/>
          </a:bodyPr>
          <a:lstStyle/>
          <a:p>
            <a:r>
              <a:rPr lang="ru-RU" b="1" dirty="0" smtClean="0"/>
              <a:t>физическое</a:t>
            </a:r>
            <a:r>
              <a:rPr lang="ru-RU" b="1" dirty="0"/>
              <a:t>, эмоциональное, интеллектуальное и социальное развитие личности обучающихся с учетом исторической, общекультурной и ценностной составляющей предметной области;</a:t>
            </a:r>
          </a:p>
          <a:p>
            <a:r>
              <a:rPr lang="ru-RU" b="1" dirty="0"/>
              <a:t>формирование и развитие установок активного, экологически целесообразного, здорового и безопасного образа жизни;</a:t>
            </a:r>
          </a:p>
          <a:p>
            <a:r>
              <a:rPr lang="ru-RU" b="1" dirty="0"/>
              <a:t>понимание личной и общественной значимости современной культуры безопасности жизнедеятельности;</a:t>
            </a:r>
          </a:p>
          <a:p>
            <a:r>
              <a:rPr lang="ru-RU" b="1" dirty="0"/>
              <a:t>овладение основами современной культуры безопасности жизнедеятельности, понимание ценности экологического качества окружающей среды, как естественной основы безопасности жизни;</a:t>
            </a:r>
          </a:p>
          <a:p>
            <a:r>
              <a:rPr lang="ru-RU" b="1" dirty="0"/>
              <a:t>понимание роли государства и действующего законодательства в обеспечении национальной безопасности и защиты населения;</a:t>
            </a:r>
          </a:p>
          <a:p>
            <a:r>
              <a:rPr lang="ru-RU" b="1" dirty="0"/>
              <a:t>развитие двигательной активности обучающихся, достижение положительной динамики в развитии основных физических качеств и показателях физической подготовленности, формирование потребности в систематическом участии в физкультурно-спортивных и оздоровительных мероприятиях;</a:t>
            </a:r>
          </a:p>
          <a:p>
            <a:r>
              <a:rPr lang="ru-RU" b="1" dirty="0"/>
              <a:t>установление связей между жизненным опытом обучающихся и знаниями из разных предметных областей.</a:t>
            </a:r>
          </a:p>
          <a:p>
            <a:r>
              <a:rPr lang="ru-RU" b="1" dirty="0"/>
              <a:t>Предметные результаты изучения предметной области "Физическая культура и основы безопасности жизнедеятельности" должны отражать:</a:t>
            </a:r>
          </a:p>
          <a:p>
            <a:endParaRPr lang="ru-RU" dirty="0"/>
          </a:p>
        </p:txBody>
      </p:sp>
    </p:spTree>
    <p:extLst>
      <p:ext uri="{BB962C8B-B14F-4D97-AF65-F5344CB8AC3E}">
        <p14:creationId xmlns:p14="http://schemas.microsoft.com/office/powerpoint/2010/main" val="9447021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95641" y="362464"/>
            <a:ext cx="8596668" cy="345989"/>
          </a:xfrm>
        </p:spPr>
        <p:txBody>
          <a:bodyPr>
            <a:noAutofit/>
          </a:bodyPr>
          <a:lstStyle/>
          <a:p>
            <a:r>
              <a:rPr lang="ru-RU" sz="1600" b="1" dirty="0"/>
              <a:t>Физическая культура:</a:t>
            </a:r>
            <a:br>
              <a:rPr lang="ru-RU" sz="1600" b="1" dirty="0"/>
            </a:br>
            <a:endParaRPr lang="ru-RU" sz="1600" b="1" dirty="0"/>
          </a:p>
        </p:txBody>
      </p:sp>
      <p:sp>
        <p:nvSpPr>
          <p:cNvPr id="3" name="Объект 2"/>
          <p:cNvSpPr>
            <a:spLocks noGrp="1"/>
          </p:cNvSpPr>
          <p:nvPr>
            <p:ph idx="1"/>
          </p:nvPr>
        </p:nvSpPr>
        <p:spPr>
          <a:xfrm>
            <a:off x="627907" y="679622"/>
            <a:ext cx="9405780" cy="5659393"/>
          </a:xfrm>
        </p:spPr>
        <p:txBody>
          <a:bodyPr>
            <a:noAutofit/>
          </a:bodyPr>
          <a:lstStyle/>
          <a:p>
            <a:r>
              <a:rPr lang="ru-RU" sz="1200" dirty="0" smtClean="0">
                <a:latin typeface="Arial Black" pitchFamily="34" charset="0"/>
              </a:rPr>
              <a:t>1</a:t>
            </a:r>
            <a:r>
              <a:rPr lang="ru-RU" sz="1200" dirty="0">
                <a:latin typeface="Arial Black" pitchFamily="34" charset="0"/>
              </a:rPr>
              <a:t>) </a:t>
            </a:r>
            <a:r>
              <a:rPr lang="ru-RU" sz="1200" b="1" dirty="0">
                <a:latin typeface="Arial Black" pitchFamily="34" charset="0"/>
              </a:rPr>
              <a:t>понимание роли и значения физической культуры в формировании личностных качеств, в активном включении в здоровый образ жизни, укреплении и сохранении индивидуального здоровья;</a:t>
            </a:r>
          </a:p>
          <a:p>
            <a:r>
              <a:rPr lang="ru-RU" sz="1200" b="1" dirty="0">
                <a:latin typeface="Arial Black" pitchFamily="34" charset="0"/>
              </a:rPr>
              <a:t>2) овладение системой знаний о физическом совершенствовании человека, создание основы для формирования интереса к расширению и углублению знаний по истории развития физической культуры, спорта и олимпийского движения, освоение умений отбирать физические упражнения и регулировать физические нагрузки для самостоятельных систематических занятий с различной функциональной направленностью (оздоровительной, тренировочной, коррекционной, рекреативной и лечебной) с учетом индивидуальных возможностей и особенностей организма, планировать содержание этих занятий, включать их в режим учебного дня и учебной недели;</a:t>
            </a:r>
          </a:p>
          <a:p>
            <a:r>
              <a:rPr lang="ru-RU" sz="1200" b="1" dirty="0">
                <a:latin typeface="Arial Black" pitchFamily="34" charset="0"/>
              </a:rPr>
              <a:t>3) приобретение опыта организации самостоятельных систематических занятий физической культурой с соблюдением правил техники безопасности и профилактики травматизма; освоение умения оказывать первую доврачебную помощь при легких травмах; обогащение опыта совместной деятельности в организации и проведении занятий физической культурой, форм активного отдыха и досуга;</a:t>
            </a:r>
          </a:p>
          <a:p>
            <a:r>
              <a:rPr lang="ru-RU" sz="1200" b="1" dirty="0">
                <a:latin typeface="Arial Black" pitchFamily="34" charset="0"/>
              </a:rPr>
              <a:t>4) расширение опыта организации и мониторинга физического развития и физической подготовленности; формирование умения вести наблюдение за динамикой развития своих основных физических качеств: оценивать текущее состояние организма и определять тренирующее воздействие на него занятий физической культурой посредством использования стандартных физических нагрузок и функциональных проб, определять индивидуальные режимы физической нагрузки, контролировать направленность ее воздействия на организм во время самостоятельных занятий физическими упражнениями с разной целевой ориентацией;</a:t>
            </a:r>
          </a:p>
          <a:p>
            <a:r>
              <a:rPr lang="ru-RU" sz="1200" b="1" dirty="0">
                <a:latin typeface="Arial Black" pitchFamily="34" charset="0"/>
              </a:rPr>
              <a:t>5) формирование умений выполнять комплексы общеразвивающих, оздоровительных и корригирующих упражнений, учитывающих индивидуальные способности и особенности, состояние здоровья и режим учебной деятельности; овладение основами технических действий, приемами и физическими упражнениями из базовых видов спорта, умением использовать их в разнообразных формах игровой и соревновательной деятельности; расширение двигательного опыта за счет упражнений, ориентированных на развитие основных физических качеств, повышение функциональных возможностей основных систем организма, в том числе в подготовке к выполнению </a:t>
            </a:r>
            <a:r>
              <a:rPr lang="ru-RU" sz="1200" b="1" dirty="0">
                <a:latin typeface="Arial Black" pitchFamily="34" charset="0"/>
                <a:cs typeface="Times New Roman" panose="02020603050405020304" pitchFamily="18" charset="0"/>
              </a:rPr>
              <a:t>нормативов</a:t>
            </a:r>
          </a:p>
        </p:txBody>
      </p:sp>
    </p:spTree>
    <p:extLst>
      <p:ext uri="{BB962C8B-B14F-4D97-AF65-F5344CB8AC3E}">
        <p14:creationId xmlns:p14="http://schemas.microsoft.com/office/powerpoint/2010/main" val="571551408"/>
      </p:ext>
    </p:extLst>
  </p:cSld>
  <p:clrMapOvr>
    <a:masterClrMapping/>
  </p:clrMapOvr>
  <p:timing>
    <p:tnLst>
      <p:par>
        <p:cTn id="1" dur="indefinite" restart="never" nodeType="tmRoot"/>
      </p:par>
    </p:tnLst>
  </p:timing>
</p:sld>
</file>

<file path=ppt/theme/theme1.xml><?xml version="1.0" encoding="utf-8"?>
<a:theme xmlns:a="http://schemas.openxmlformats.org/drawingml/2006/main" name="Грань">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766</TotalTime>
  <Words>2374</Words>
  <Application>Microsoft Office PowerPoint</Application>
  <PresentationFormat>Произвольный</PresentationFormat>
  <Paragraphs>123</Paragraphs>
  <Slides>19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19</vt:i4>
      </vt:variant>
    </vt:vector>
  </HeadingPairs>
  <TitlesOfParts>
    <vt:vector size="20" baseType="lpstr">
      <vt:lpstr>Грань</vt:lpstr>
      <vt:lpstr>Современные требования  к планированию и оценке результатов обучения по предмету «Физическая культура»</vt:lpstr>
      <vt:lpstr>Утвержденные ФГОС</vt:lpstr>
      <vt:lpstr>Стандарты устанавливают требования к личностным результатам освоения обучающихся, освоивших основные общеобразовательные программы:</vt:lpstr>
      <vt:lpstr>Стандарты устанавливают требования к метапредметным результатам освоения обучающихся, освоивших основные общеобразовательные программы:</vt:lpstr>
      <vt:lpstr>Стандарты устанавливают требования к предметным результатам освоения обучающихся, освоивших основные общеобразовательные программы:</vt:lpstr>
      <vt:lpstr>Предметные результаты освоения начального общего образования 12.9. Физическая культура: </vt:lpstr>
      <vt:lpstr>19.3. Обязательные предметные области и основные задачи реализации содержания предметных областей </vt:lpstr>
      <vt:lpstr>Предметные результаты освоения основного общего образования 11.10. Физическая культура и основы безопасности жизнедеятельности Изучение предметной области "Физическая культура и основы безопасности жизнедеятельности" должно обеспечить: </vt:lpstr>
      <vt:lpstr>Физическая культура: </vt:lpstr>
      <vt:lpstr>Предметные результаты освоения среднего общего образования  9.7 "Физическая культура" (базовый уровень) - требования к предметным результатам освоения базового курса физической культуры должны отражать: </vt:lpstr>
      <vt:lpstr>Презентация PowerPoint</vt:lpstr>
      <vt:lpstr>19.5. Рабочие программы учебных предметов, курсов, в том числе внеурочной деятельности должны обеспечивать достижение планируемых результатов освоения основной образовательной программы начального общего образования. </vt:lpstr>
      <vt:lpstr>13. При итоговой оценке качества освоения основной образовательной программы начального общего образования в рамках контроля успеваемости в процессе освоения содержания отдельных учебных предметов должна учитываться готовность к решению учебно-практических и учебно-познавательных задач на основе: </vt:lpstr>
      <vt:lpstr>Характеристика контрольно- измерительных материалов. Критерии оценивания.</vt:lpstr>
      <vt:lpstr>Оценка техники владения двигательными действиями и навыками</vt:lpstr>
      <vt:lpstr>Оценка знаний обучающихся</vt:lpstr>
      <vt:lpstr>Оценка по уровню физической подготовленности</vt:lpstr>
      <vt:lpstr>Итоговая оценка по предмету «физическая культура»</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Шелабина Наталья Валерьевна</dc:creator>
  <cp:lastModifiedBy>Кочергина</cp:lastModifiedBy>
  <cp:revision>35</cp:revision>
  <cp:lastPrinted>2019-09-19T08:33:41Z</cp:lastPrinted>
  <dcterms:created xsi:type="dcterms:W3CDTF">2019-09-18T05:43:58Z</dcterms:created>
  <dcterms:modified xsi:type="dcterms:W3CDTF">2019-09-20T08:32:54Z</dcterms:modified>
</cp:coreProperties>
</file>