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63" r:id="rId4"/>
    <p:sldId id="264" r:id="rId5"/>
    <p:sldId id="311" r:id="rId6"/>
    <p:sldId id="286" r:id="rId7"/>
    <p:sldId id="297" r:id="rId8"/>
    <p:sldId id="298" r:id="rId9"/>
    <p:sldId id="290" r:id="rId10"/>
    <p:sldId id="292" r:id="rId11"/>
    <p:sldId id="294" r:id="rId12"/>
    <p:sldId id="295" r:id="rId13"/>
    <p:sldId id="299" r:id="rId14"/>
    <p:sldId id="288" r:id="rId15"/>
    <p:sldId id="301" r:id="rId16"/>
    <p:sldId id="302" r:id="rId17"/>
    <p:sldId id="289" r:id="rId18"/>
    <p:sldId id="303" r:id="rId19"/>
    <p:sldId id="300" r:id="rId20"/>
    <p:sldId id="306" r:id="rId21"/>
    <p:sldId id="269" r:id="rId22"/>
    <p:sldId id="268" r:id="rId23"/>
    <p:sldId id="270" r:id="rId24"/>
    <p:sldId id="271" r:id="rId25"/>
    <p:sldId id="272" r:id="rId26"/>
    <p:sldId id="307" r:id="rId27"/>
    <p:sldId id="273" r:id="rId28"/>
    <p:sldId id="257" r:id="rId29"/>
    <p:sldId id="267" r:id="rId30"/>
    <p:sldId id="275" r:id="rId31"/>
    <p:sldId id="276" r:id="rId32"/>
    <p:sldId id="274" r:id="rId33"/>
    <p:sldId id="277" r:id="rId34"/>
    <p:sldId id="308" r:id="rId35"/>
    <p:sldId id="30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lesolda\Documents\&#1045;&#1043;&#1069;\2015\&#1072;&#1085;&#1072;&#1083;&#1080;&#1079;\&#1057;&#1088;&#1072;&#1074;&#1085;&#1077;&#1085;&#1080;&#1077;%20&#1045;&#1043;&#1069;&#1054;&#1043;&#1069;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Temp\Temp1_&#1052;&#1040;_&#1048;&#1050;&#1059;_&#1087;&#1086;%20&#1073;&#1083;&#1086;&#1082;&#1072;&#1084;.zip\FirstData_1_9\&#1060;10%20&#1043;&#1080;&#1089;&#1090;&#1086;&#1075;&#1088;&#1072;&#1084;&#1084;&#1072;%20&#1073;&#1072;&#1083;&#1083;&#1086;&#1074;_&#1052;&#1072;&#1090;&#1077;&#1084;&#1072;&#1090;&#1080;&#1082;&#1072;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Temp\Temp1_&#1052;&#1040;_&#1048;&#1050;&#1059;_&#1087;&#1086;%20&#1073;&#1083;&#1086;&#1082;&#1072;&#1084;.zip\FirstData_10_12\&#1060;10%20&#1043;&#1080;&#1089;&#1090;&#1086;&#1075;&#1088;&#1072;&#1084;&#1084;&#1072;%20&#1073;&#1072;&#1083;&#1083;&#1086;&#1074;_&#1052;&#1072;&#1090;&#1077;&#1084;&#1072;&#1090;&#1080;&#1082;&#1072;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Temp\Temp1_&#1052;&#1040;_&#1048;&#1050;&#1059;_&#1087;&#1086;%20&#1073;&#1083;&#1086;&#1082;&#1072;&#1084;.zip\FirstData_13_14\&#1060;10%20&#1043;&#1080;&#1089;&#1090;&#1086;&#1075;&#1088;&#1072;&#1084;&#1084;&#1072;%20&#1073;&#1072;&#1083;&#1083;&#1086;&#1074;_&#1052;&#1072;&#1090;&#1077;&#1084;&#1072;&#1090;&#1080;&#1082;&#1072;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cuments\INTLINE,%20&#1052;&#1062;&#1053;&#1052;&#1054;\2014-2015%20&#1053;&#1048;&#1050;&#1054;\&#1053;&#1072;&#1095;&#1072;&#1083;&#1100;&#1085;&#1072;&#1103;%20&#1096;&#1082;&#1086;&#1083;&#1072;%202015\&#1056;&#1077;&#1079;&#1091;&#1083;&#1100;&#1090;&#1072;&#1090;&#1099;\&#1052;&#1040;-4\&#1060;10%20&#1043;&#1080;&#1089;&#1090;&#1086;&#1075;&#1088;&#1072;&#1084;&#1084;&#1072;%20&#1073;&#1072;&#1083;&#1083;&#1086;&#1074;_&#1052;&#1072;&#1090;&#1077;&#1084;&#1072;&#1090;&#1080;&#1082;&#1072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AppData\Local\Temp\Temp1_&#1056;&#1059;_Niko4.zip\&#1056;&#1059;_32\FirstData\&#1060;10%20&#1043;&#1080;&#1089;&#1090;&#1086;&#1075;&#1088;&#1072;&#1084;&#1084;&#1072;%20&#1073;&#1072;&#1083;&#1083;&#1086;&#1074;_&#1056;&#1091;&#1089;&#1089;&#1082;&#1080;&#1081;%20&#1103;&#1079;&#1099;&#1082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AppData\Local\Temp\Temp1_&#1054;&#1052;_Niko4.zip\&#1054;&#1052;_32\FirstData\&#1060;10%20&#1043;&#1080;&#1089;&#1090;&#1086;&#1075;&#1088;&#1072;&#1084;&#1084;&#1072;%20&#1073;&#1072;&#1083;&#1083;&#1086;&#1074;_&#1054;&#1082;&#1088;&#1091;&#1078;&#1072;&#1102;&#1097;&#1080;&#1081;%20&#1084;&#1080;&#1088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Temp\Temp1_&#1056;&#1059;_&#1048;&#1050;&#1058;%20&#1073;&#1083;&#1086;&#1082;&#1080;%20(2).zip\FirstData_1_6\&#1060;10%20&#1043;&#1080;&#1089;&#1090;&#1086;&#1075;&#1088;&#1072;&#1084;&#1084;&#1072;%20&#1073;&#1072;&#1083;&#1083;&#1086;&#1074;_&#1056;&#1091;&#1089;&#1089;&#1082;&#1080;&#1081;%20&#1103;&#1079;&#1099;&#1082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Temp\Temp1_&#1056;&#1059;_&#1048;&#1050;&#1058;%20&#1073;&#1083;&#1086;&#1082;&#1080;%20(2).zip\FirstData_7-12\&#1060;10%20&#1043;&#1080;&#1089;&#1090;&#1086;&#1075;&#1088;&#1072;&#1084;&#1084;&#1072;%20&#1073;&#1072;&#1083;&#1083;&#1086;&#1074;_&#1056;&#1091;&#1089;&#1089;&#1082;&#1080;&#1081;%20&#1103;&#1079;&#1099;&#1082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Temp\Temp1_&#1056;&#1059;_&#1048;&#1050;&#1058;%20&#1073;&#1083;&#1086;&#1082;&#1080;%20(2).zip\FirstData_13\&#1060;10%20&#1043;&#1080;&#1089;&#1090;&#1086;&#1075;&#1088;&#1072;&#1084;&#1084;&#1072;%20&#1073;&#1072;&#1083;&#1083;&#1086;&#1074;_&#1056;&#1091;&#1089;&#1089;&#1082;&#1080;&#1081;%20&#1103;&#1079;&#1099;&#1082;_13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Temp\Temp1_FirstData_&#1056;&#1059;_&#1048;&#1050;&#1058;%20(2).zip\&#1060;10%20&#1043;&#1080;&#1089;&#1090;&#1086;&#1075;&#1088;&#1072;&#1084;&#1084;&#1072;%20&#1073;&#1072;&#1083;&#1083;&#1086;&#1074;_&#1056;&#1091;&#1089;&#1089;&#1082;&#1080;&#1081;%20&#1103;&#1079;&#1099;&#1082;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Temp\Temp1_FirstData_&#1052;&#1040;_&#1048;&#1050;&#1059;.zip\&#1060;10%20&#1043;&#1080;&#1089;&#1090;&#1086;&#1075;&#1088;&#1072;&#1084;&#1084;&#1072;%20&#1073;&#1072;&#1083;&#1083;&#1086;&#1074;_&#1052;&#1072;&#1090;&#1077;&#1084;&#1072;&#1090;&#1080;&#1082;&#1072;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957728477266887E-2"/>
          <c:y val="4.3760603655130452E-2"/>
          <c:w val="0.9598216622500233"/>
          <c:h val="0.78948048496741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РФ!$B$9</c:f>
              <c:strCache>
                <c:ptCount val="1"/>
                <c:pt idx="0">
                  <c:v>Условный средний балл ОГЭ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РФ!$A$10:$A$17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СКФО</c:v>
                </c:pt>
                <c:pt idx="3">
                  <c:v>СЗФО</c:v>
                </c:pt>
                <c:pt idx="4">
                  <c:v>ДФО</c:v>
                </c:pt>
                <c:pt idx="5">
                  <c:v>ЮФО</c:v>
                </c:pt>
                <c:pt idx="6">
                  <c:v>УФО</c:v>
                </c:pt>
                <c:pt idx="7">
                  <c:v>СФО</c:v>
                </c:pt>
              </c:strCache>
            </c:strRef>
          </c:cat>
          <c:val>
            <c:numRef>
              <c:f>РФ!$B$10:$B$17</c:f>
              <c:numCache>
                <c:formatCode>0.00</c:formatCode>
                <c:ptCount val="8"/>
                <c:pt idx="0">
                  <c:v>81.52</c:v>
                </c:pt>
                <c:pt idx="1">
                  <c:v>79.940000000000026</c:v>
                </c:pt>
                <c:pt idx="2">
                  <c:v>69.48</c:v>
                </c:pt>
                <c:pt idx="3">
                  <c:v>77.849999999999994</c:v>
                </c:pt>
                <c:pt idx="4">
                  <c:v>71.81</c:v>
                </c:pt>
                <c:pt idx="5">
                  <c:v>78.56</c:v>
                </c:pt>
                <c:pt idx="6">
                  <c:v>75.459999999999994</c:v>
                </c:pt>
                <c:pt idx="7">
                  <c:v>76.25</c:v>
                </c:pt>
              </c:numCache>
            </c:numRef>
          </c:val>
        </c:ser>
        <c:ser>
          <c:idx val="1"/>
          <c:order val="1"/>
          <c:tx>
            <c:strRef>
              <c:f>РФ!$C$9</c:f>
              <c:strCache>
                <c:ptCount val="1"/>
                <c:pt idx="0">
                  <c:v>Условный средний балл ЕГЭ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strRef>
              <c:f>РФ!$A$10:$A$17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СКФО</c:v>
                </c:pt>
                <c:pt idx="3">
                  <c:v>СЗФО</c:v>
                </c:pt>
                <c:pt idx="4">
                  <c:v>ДФО</c:v>
                </c:pt>
                <c:pt idx="5">
                  <c:v>ЮФО</c:v>
                </c:pt>
                <c:pt idx="6">
                  <c:v>УФО</c:v>
                </c:pt>
                <c:pt idx="7">
                  <c:v>СФО</c:v>
                </c:pt>
              </c:strCache>
            </c:strRef>
          </c:cat>
          <c:val>
            <c:numRef>
              <c:f>РФ!$C$10:$C$17</c:f>
              <c:numCache>
                <c:formatCode>0.00</c:formatCode>
                <c:ptCount val="8"/>
                <c:pt idx="0">
                  <c:v>68.69</c:v>
                </c:pt>
                <c:pt idx="1">
                  <c:v>68</c:v>
                </c:pt>
                <c:pt idx="2">
                  <c:v>51.339999999999996</c:v>
                </c:pt>
                <c:pt idx="3">
                  <c:v>67.88</c:v>
                </c:pt>
                <c:pt idx="4">
                  <c:v>63.55</c:v>
                </c:pt>
                <c:pt idx="5">
                  <c:v>65.13</c:v>
                </c:pt>
                <c:pt idx="6">
                  <c:v>67.900000000000006</c:v>
                </c:pt>
                <c:pt idx="7">
                  <c:v>63.379999999999995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3916928"/>
        <c:axId val="153918464"/>
      </c:barChart>
      <c:catAx>
        <c:axId val="1539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1">
                <a:solidFill>
                  <a:schemeClr val="tx2"/>
                </a:solidFill>
              </a:defRPr>
            </a:pPr>
            <a:endParaRPr lang="ru-RU"/>
          </a:p>
        </c:txPr>
        <c:crossAx val="153918464"/>
        <c:crosses val="autoZero"/>
        <c:auto val="1"/>
        <c:lblAlgn val="ctr"/>
        <c:lblOffset val="100"/>
        <c:noMultiLvlLbl val="0"/>
      </c:catAx>
      <c:valAx>
        <c:axId val="153918464"/>
        <c:scaling>
          <c:orientation val="minMax"/>
          <c:min val="50"/>
        </c:scaling>
        <c:delete val="1"/>
        <c:axPos val="l"/>
        <c:majorGridlines/>
        <c:numFmt formatCode="0.00" sourceLinked="1"/>
        <c:majorTickMark val="none"/>
        <c:minorTickMark val="none"/>
        <c:tickLblPos val="none"/>
        <c:crossAx val="1539169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Математика (8976уч</a:t>
            </a:r>
            <a:r>
              <a:rPr lang="ru-RU" dirty="0" smtClean="0"/>
              <a:t>.)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13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</c:numLit>
          </c:cat>
          <c:val>
            <c:numRef>
              <c:f>'[Ф10 Гистограмма баллов_Математика.xlsx]Лист1'!$C$15:$O$15</c:f>
              <c:numCache>
                <c:formatCode>General</c:formatCode>
                <c:ptCount val="13"/>
                <c:pt idx="0">
                  <c:v>3.0000000000000002E-2</c:v>
                </c:pt>
                <c:pt idx="1">
                  <c:v>0.12000000000000002</c:v>
                </c:pt>
                <c:pt idx="2">
                  <c:v>0.51</c:v>
                </c:pt>
                <c:pt idx="3">
                  <c:v>1</c:v>
                </c:pt>
                <c:pt idx="4">
                  <c:v>2.2999999999999998</c:v>
                </c:pt>
                <c:pt idx="5">
                  <c:v>4.3</c:v>
                </c:pt>
                <c:pt idx="6">
                  <c:v>8.2000000000000011</c:v>
                </c:pt>
                <c:pt idx="7">
                  <c:v>10.6</c:v>
                </c:pt>
                <c:pt idx="8">
                  <c:v>15.6</c:v>
                </c:pt>
                <c:pt idx="9">
                  <c:v>12.5</c:v>
                </c:pt>
                <c:pt idx="10">
                  <c:v>21.2</c:v>
                </c:pt>
                <c:pt idx="11">
                  <c:v>8.5</c:v>
                </c:pt>
                <c:pt idx="12">
                  <c:v>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276224"/>
        <c:axId val="154277760"/>
      </c:barChart>
      <c:catAx>
        <c:axId val="15427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277760"/>
        <c:crosses val="autoZero"/>
        <c:auto val="1"/>
        <c:lblAlgn val="ctr"/>
        <c:lblOffset val="100"/>
        <c:noMultiLvlLbl val="0"/>
      </c:catAx>
      <c:valAx>
        <c:axId val="15427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2762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Математика (8976уч</a:t>
            </a:r>
            <a:r>
              <a:rPr lang="ru-RU" dirty="0" smtClean="0"/>
              <a:t>.)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9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</c:numLit>
          </c:cat>
          <c:val>
            <c:numRef>
              <c:f>'[Ф10 Гистограмма баллов_Математика.xlsx]Лист1'!$C$15:$K$15</c:f>
              <c:numCache>
                <c:formatCode>General</c:formatCode>
                <c:ptCount val="9"/>
                <c:pt idx="0">
                  <c:v>26.8</c:v>
                </c:pt>
                <c:pt idx="1">
                  <c:v>22.7</c:v>
                </c:pt>
                <c:pt idx="2">
                  <c:v>16.100000000000001</c:v>
                </c:pt>
                <c:pt idx="3">
                  <c:v>14.5</c:v>
                </c:pt>
                <c:pt idx="4">
                  <c:v>9.9</c:v>
                </c:pt>
                <c:pt idx="5">
                  <c:v>5.8</c:v>
                </c:pt>
                <c:pt idx="6">
                  <c:v>3</c:v>
                </c:pt>
                <c:pt idx="7">
                  <c:v>0.99</c:v>
                </c:pt>
                <c:pt idx="8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14240"/>
        <c:axId val="154315776"/>
      </c:barChart>
      <c:catAx>
        <c:axId val="15431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315776"/>
        <c:crosses val="autoZero"/>
        <c:auto val="1"/>
        <c:lblAlgn val="ctr"/>
        <c:lblOffset val="100"/>
        <c:noMultiLvlLbl val="0"/>
      </c:catAx>
      <c:valAx>
        <c:axId val="15431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3142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Математика (8976уч</a:t>
            </a:r>
            <a:r>
              <a:rPr lang="ru-RU" dirty="0" smtClean="0"/>
              <a:t>.)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7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</c:numLit>
          </c:cat>
          <c:val>
            <c:numRef>
              <c:f>'[Ф10 Гистограмма баллов_Математика.xlsx]Лист1'!$C$15:$I$15</c:f>
              <c:numCache>
                <c:formatCode>General</c:formatCode>
                <c:ptCount val="7"/>
                <c:pt idx="0">
                  <c:v>24.2</c:v>
                </c:pt>
                <c:pt idx="1">
                  <c:v>29.7</c:v>
                </c:pt>
                <c:pt idx="2">
                  <c:v>9.7000000000000011</c:v>
                </c:pt>
                <c:pt idx="3">
                  <c:v>22.1</c:v>
                </c:pt>
                <c:pt idx="4">
                  <c:v>6.4</c:v>
                </c:pt>
                <c:pt idx="5">
                  <c:v>3.3</c:v>
                </c:pt>
                <c:pt idx="6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44064"/>
        <c:axId val="154354048"/>
      </c:barChart>
      <c:catAx>
        <c:axId val="1543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354048"/>
        <c:crosses val="autoZero"/>
        <c:auto val="1"/>
        <c:lblAlgn val="ctr"/>
        <c:lblOffset val="100"/>
        <c:noMultiLvlLbl val="0"/>
      </c:catAx>
      <c:valAx>
        <c:axId val="154354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3440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Математика НИКО 4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23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</c:numLit>
          </c:cat>
          <c:val>
            <c:numRef>
              <c:f>'[Ф10 Гистограмма баллов_Математика.xlsx]Лист1'!$C$15:$Y$15</c:f>
              <c:numCache>
                <c:formatCode>General</c:formatCode>
                <c:ptCount val="23"/>
                <c:pt idx="0">
                  <c:v>9.0000000000000024E-2</c:v>
                </c:pt>
                <c:pt idx="1">
                  <c:v>0.14000000000000001</c:v>
                </c:pt>
                <c:pt idx="2">
                  <c:v>0.27</c:v>
                </c:pt>
                <c:pt idx="3">
                  <c:v>0.53</c:v>
                </c:pt>
                <c:pt idx="4">
                  <c:v>0.99</c:v>
                </c:pt>
                <c:pt idx="5">
                  <c:v>1.71</c:v>
                </c:pt>
                <c:pt idx="6">
                  <c:v>2.1800000000000002</c:v>
                </c:pt>
                <c:pt idx="7">
                  <c:v>3.03</c:v>
                </c:pt>
                <c:pt idx="8">
                  <c:v>4.28</c:v>
                </c:pt>
                <c:pt idx="9">
                  <c:v>4.84</c:v>
                </c:pt>
                <c:pt idx="10">
                  <c:v>6.29</c:v>
                </c:pt>
                <c:pt idx="11">
                  <c:v>7.53</c:v>
                </c:pt>
                <c:pt idx="12">
                  <c:v>8.39</c:v>
                </c:pt>
                <c:pt idx="13">
                  <c:v>8.8500000000000068</c:v>
                </c:pt>
                <c:pt idx="14">
                  <c:v>9.67</c:v>
                </c:pt>
                <c:pt idx="15">
                  <c:v>9.48</c:v>
                </c:pt>
                <c:pt idx="16">
                  <c:v>9.2800000000000011</c:v>
                </c:pt>
                <c:pt idx="17">
                  <c:v>7.7700000000000014</c:v>
                </c:pt>
                <c:pt idx="18">
                  <c:v>6.22</c:v>
                </c:pt>
                <c:pt idx="19">
                  <c:v>4.7300000000000004</c:v>
                </c:pt>
                <c:pt idx="20">
                  <c:v>2.08</c:v>
                </c:pt>
                <c:pt idx="21">
                  <c:v>1.1599999999999984</c:v>
                </c:pt>
                <c:pt idx="22">
                  <c:v>0.49000000000000032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937792"/>
        <c:axId val="153939328"/>
      </c:barChart>
      <c:catAx>
        <c:axId val="1539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939328"/>
        <c:crosses val="autoZero"/>
        <c:auto val="1"/>
        <c:lblAlgn val="ctr"/>
        <c:lblOffset val="100"/>
        <c:noMultiLvlLbl val="0"/>
      </c:catAx>
      <c:valAx>
        <c:axId val="15393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9377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Русский язык </a:t>
            </a:r>
            <a:r>
              <a:rPr lang="ru-RU" dirty="0" smtClean="0"/>
              <a:t>НИКО. 4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39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  <c:pt idx="31">
                <c:v>31</c:v>
              </c:pt>
              <c:pt idx="32">
                <c:v>32</c:v>
              </c:pt>
              <c:pt idx="33">
                <c:v>33</c:v>
              </c:pt>
              <c:pt idx="34">
                <c:v>34</c:v>
              </c:pt>
              <c:pt idx="35">
                <c:v>35</c:v>
              </c:pt>
              <c:pt idx="36">
                <c:v>36</c:v>
              </c:pt>
              <c:pt idx="37">
                <c:v>37</c:v>
              </c:pt>
              <c:pt idx="38">
                <c:v>38</c:v>
              </c:pt>
            </c:numLit>
          </c:cat>
          <c:val>
            <c:numRef>
              <c:f>'[Ф10 Гистограмма баллов_Русский язык.xlsx]Лист1'!$C$15:$AO$15</c:f>
              <c:numCache>
                <c:formatCode>General</c:formatCode>
                <c:ptCount val="39"/>
                <c:pt idx="0">
                  <c:v>6.0000000000000032E-2</c:v>
                </c:pt>
                <c:pt idx="1">
                  <c:v>0.15000000000000019</c:v>
                </c:pt>
                <c:pt idx="2">
                  <c:v>0.26</c:v>
                </c:pt>
                <c:pt idx="3">
                  <c:v>0.44</c:v>
                </c:pt>
                <c:pt idx="4">
                  <c:v>0.52</c:v>
                </c:pt>
                <c:pt idx="5">
                  <c:v>0.83000000000000063</c:v>
                </c:pt>
                <c:pt idx="6">
                  <c:v>0.93</c:v>
                </c:pt>
                <c:pt idx="7">
                  <c:v>1.1599999999999984</c:v>
                </c:pt>
                <c:pt idx="8">
                  <c:v>1.4</c:v>
                </c:pt>
                <c:pt idx="9">
                  <c:v>1.6700000000000015</c:v>
                </c:pt>
                <c:pt idx="10">
                  <c:v>1.87</c:v>
                </c:pt>
                <c:pt idx="11">
                  <c:v>2.3499999999999988</c:v>
                </c:pt>
                <c:pt idx="12">
                  <c:v>2.3199999999999967</c:v>
                </c:pt>
                <c:pt idx="13">
                  <c:v>2.68</c:v>
                </c:pt>
                <c:pt idx="14">
                  <c:v>3.3</c:v>
                </c:pt>
                <c:pt idx="15">
                  <c:v>3.3899999999999997</c:v>
                </c:pt>
                <c:pt idx="16">
                  <c:v>3.72</c:v>
                </c:pt>
                <c:pt idx="17">
                  <c:v>4.13</c:v>
                </c:pt>
                <c:pt idx="18">
                  <c:v>4.59</c:v>
                </c:pt>
                <c:pt idx="19">
                  <c:v>4.78</c:v>
                </c:pt>
                <c:pt idx="20">
                  <c:v>4.72</c:v>
                </c:pt>
                <c:pt idx="21">
                  <c:v>5.45</c:v>
                </c:pt>
                <c:pt idx="22">
                  <c:v>5.51</c:v>
                </c:pt>
                <c:pt idx="23">
                  <c:v>5.45</c:v>
                </c:pt>
                <c:pt idx="24">
                  <c:v>5.6</c:v>
                </c:pt>
                <c:pt idx="25">
                  <c:v>5.74</c:v>
                </c:pt>
                <c:pt idx="26">
                  <c:v>5.13</c:v>
                </c:pt>
                <c:pt idx="27">
                  <c:v>4.92</c:v>
                </c:pt>
                <c:pt idx="28">
                  <c:v>4.21</c:v>
                </c:pt>
                <c:pt idx="29">
                  <c:v>3.4699999999999998</c:v>
                </c:pt>
                <c:pt idx="30">
                  <c:v>3.08</c:v>
                </c:pt>
                <c:pt idx="31">
                  <c:v>2.2000000000000002</c:v>
                </c:pt>
                <c:pt idx="32">
                  <c:v>1.53</c:v>
                </c:pt>
                <c:pt idx="33">
                  <c:v>1.1499999999999984</c:v>
                </c:pt>
                <c:pt idx="34">
                  <c:v>0.67000000000000104</c:v>
                </c:pt>
                <c:pt idx="35">
                  <c:v>0.34</c:v>
                </c:pt>
                <c:pt idx="36">
                  <c:v>0.16</c:v>
                </c:pt>
                <c:pt idx="37">
                  <c:v>8.0000000000000043E-2</c:v>
                </c:pt>
                <c:pt idx="38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16000"/>
        <c:axId val="154042368"/>
      </c:barChart>
      <c:catAx>
        <c:axId val="15401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042368"/>
        <c:crosses val="autoZero"/>
        <c:auto val="1"/>
        <c:lblAlgn val="ctr"/>
        <c:lblOffset val="100"/>
        <c:noMultiLvlLbl val="0"/>
      </c:catAx>
      <c:valAx>
        <c:axId val="15404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0160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Окружающий </a:t>
            </a:r>
            <a:r>
              <a:rPr lang="ru-RU" dirty="0" smtClean="0"/>
              <a:t>мир</a:t>
            </a:r>
            <a:r>
              <a:rPr lang="ru-RU" baseline="0" dirty="0" smtClean="0"/>
              <a:t> </a:t>
            </a:r>
            <a:r>
              <a:rPr lang="ru-RU" dirty="0" smtClean="0"/>
              <a:t>НИКО. 4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38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  <c:pt idx="31">
                <c:v>31</c:v>
              </c:pt>
              <c:pt idx="32">
                <c:v>32</c:v>
              </c:pt>
              <c:pt idx="33">
                <c:v>33</c:v>
              </c:pt>
              <c:pt idx="34">
                <c:v>34</c:v>
              </c:pt>
              <c:pt idx="35">
                <c:v>35</c:v>
              </c:pt>
              <c:pt idx="36">
                <c:v>36</c:v>
              </c:pt>
              <c:pt idx="37">
                <c:v>37</c:v>
              </c:pt>
            </c:numLit>
          </c:cat>
          <c:val>
            <c:numRef>
              <c:f>'[Ф10 Гистограмма баллов_Окружающий мир.xlsx]Лист1'!$C$15:$AN$15</c:f>
              <c:numCache>
                <c:formatCode>General</c:formatCode>
                <c:ptCount val="38"/>
                <c:pt idx="0">
                  <c:v>0.13</c:v>
                </c:pt>
                <c:pt idx="1">
                  <c:v>2.0000000000000011E-2</c:v>
                </c:pt>
                <c:pt idx="2">
                  <c:v>2.0000000000000011E-2</c:v>
                </c:pt>
                <c:pt idx="3">
                  <c:v>7.0000000000000021E-2</c:v>
                </c:pt>
                <c:pt idx="4">
                  <c:v>0.12000000000000002</c:v>
                </c:pt>
                <c:pt idx="5">
                  <c:v>0.11</c:v>
                </c:pt>
                <c:pt idx="6">
                  <c:v>0.28000000000000008</c:v>
                </c:pt>
                <c:pt idx="7">
                  <c:v>0.27</c:v>
                </c:pt>
                <c:pt idx="8">
                  <c:v>0.33000000000000052</c:v>
                </c:pt>
                <c:pt idx="9">
                  <c:v>0.44</c:v>
                </c:pt>
                <c:pt idx="10">
                  <c:v>0.63000000000000089</c:v>
                </c:pt>
                <c:pt idx="11">
                  <c:v>0.85000000000000064</c:v>
                </c:pt>
                <c:pt idx="12">
                  <c:v>1</c:v>
                </c:pt>
                <c:pt idx="13">
                  <c:v>1.33</c:v>
                </c:pt>
                <c:pt idx="14">
                  <c:v>1.45</c:v>
                </c:pt>
                <c:pt idx="15">
                  <c:v>1.75</c:v>
                </c:pt>
                <c:pt idx="16">
                  <c:v>1.9700000000000015</c:v>
                </c:pt>
                <c:pt idx="17">
                  <c:v>2.52</c:v>
                </c:pt>
                <c:pt idx="18">
                  <c:v>2.82</c:v>
                </c:pt>
                <c:pt idx="19">
                  <c:v>3.3499999999999988</c:v>
                </c:pt>
                <c:pt idx="20">
                  <c:v>3.9</c:v>
                </c:pt>
                <c:pt idx="21">
                  <c:v>4.4700000000000024</c:v>
                </c:pt>
                <c:pt idx="22">
                  <c:v>5.44</c:v>
                </c:pt>
                <c:pt idx="23">
                  <c:v>5.75</c:v>
                </c:pt>
                <c:pt idx="24">
                  <c:v>6.35</c:v>
                </c:pt>
                <c:pt idx="25">
                  <c:v>6.64</c:v>
                </c:pt>
                <c:pt idx="26">
                  <c:v>7.1099999999999985</c:v>
                </c:pt>
                <c:pt idx="27">
                  <c:v>7.44</c:v>
                </c:pt>
                <c:pt idx="28">
                  <c:v>6.78</c:v>
                </c:pt>
                <c:pt idx="29">
                  <c:v>6.6499999999999995</c:v>
                </c:pt>
                <c:pt idx="30">
                  <c:v>5.9300000000000024</c:v>
                </c:pt>
                <c:pt idx="31">
                  <c:v>4.92</c:v>
                </c:pt>
                <c:pt idx="32">
                  <c:v>3.77</c:v>
                </c:pt>
                <c:pt idx="33">
                  <c:v>2.72</c:v>
                </c:pt>
                <c:pt idx="34">
                  <c:v>1.6</c:v>
                </c:pt>
                <c:pt idx="35">
                  <c:v>0.7600000000000009</c:v>
                </c:pt>
                <c:pt idx="36">
                  <c:v>0.27</c:v>
                </c:pt>
                <c:pt idx="37">
                  <c:v>6.0000000000000032E-2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62208"/>
        <c:axId val="154064000"/>
      </c:barChart>
      <c:catAx>
        <c:axId val="15406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064000"/>
        <c:crosses val="autoZero"/>
        <c:auto val="1"/>
        <c:lblAlgn val="ctr"/>
        <c:lblOffset val="100"/>
        <c:noMultiLvlLbl val="0"/>
      </c:catAx>
      <c:valAx>
        <c:axId val="15406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0622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Русский язык (8888уч</a:t>
            </a:r>
            <a:r>
              <a:rPr lang="ru-RU" dirty="0" smtClean="0"/>
              <a:t>.)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7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</c:numLit>
          </c:cat>
          <c:val>
            <c:numRef>
              <c:f>'[Ф10 Гистограмма баллов_Русский язык.xlsx]Лист1'!$C$15:$I$15</c:f>
              <c:numCache>
                <c:formatCode>General</c:formatCode>
                <c:ptCount val="7"/>
                <c:pt idx="0">
                  <c:v>3.4</c:v>
                </c:pt>
                <c:pt idx="1">
                  <c:v>3.5</c:v>
                </c:pt>
                <c:pt idx="2">
                  <c:v>7.8</c:v>
                </c:pt>
                <c:pt idx="3">
                  <c:v>13.5</c:v>
                </c:pt>
                <c:pt idx="4">
                  <c:v>21.5</c:v>
                </c:pt>
                <c:pt idx="5">
                  <c:v>28.5</c:v>
                </c:pt>
                <c:pt idx="6">
                  <c:v>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09056"/>
        <c:axId val="154110592"/>
      </c:barChart>
      <c:catAx>
        <c:axId val="15410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110592"/>
        <c:crosses val="autoZero"/>
        <c:auto val="1"/>
        <c:lblAlgn val="ctr"/>
        <c:lblOffset val="100"/>
        <c:noMultiLvlLbl val="0"/>
      </c:catAx>
      <c:valAx>
        <c:axId val="15411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1090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/>
              <a:t>Русский язык (8888уч.)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20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</c:numLit>
          </c:cat>
          <c:val>
            <c:numRef>
              <c:f>'[Ф10 Гистограмма баллов_Русский язык.xlsx]Лист1'!$C$15:$V$15</c:f>
              <c:numCache>
                <c:formatCode>General</c:formatCode>
                <c:ptCount val="20"/>
                <c:pt idx="0">
                  <c:v>0.70000000000000062</c:v>
                </c:pt>
                <c:pt idx="1">
                  <c:v>1.1000000000000001</c:v>
                </c:pt>
                <c:pt idx="2">
                  <c:v>1.6</c:v>
                </c:pt>
                <c:pt idx="3">
                  <c:v>2.6</c:v>
                </c:pt>
                <c:pt idx="4">
                  <c:v>3.7</c:v>
                </c:pt>
                <c:pt idx="5">
                  <c:v>5.6</c:v>
                </c:pt>
                <c:pt idx="6">
                  <c:v>8.5</c:v>
                </c:pt>
                <c:pt idx="7">
                  <c:v>11.1</c:v>
                </c:pt>
                <c:pt idx="8">
                  <c:v>13.5</c:v>
                </c:pt>
                <c:pt idx="9">
                  <c:v>14.9</c:v>
                </c:pt>
                <c:pt idx="10">
                  <c:v>13.5</c:v>
                </c:pt>
                <c:pt idx="11">
                  <c:v>10.1</c:v>
                </c:pt>
                <c:pt idx="12">
                  <c:v>7</c:v>
                </c:pt>
                <c:pt idx="13">
                  <c:v>3.3</c:v>
                </c:pt>
                <c:pt idx="14">
                  <c:v>1.9000000000000001</c:v>
                </c:pt>
                <c:pt idx="15">
                  <c:v>0.67000000000000104</c:v>
                </c:pt>
                <c:pt idx="16">
                  <c:v>0.24000000000000019</c:v>
                </c:pt>
                <c:pt idx="17">
                  <c:v>8.0000000000000043E-2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42976"/>
        <c:axId val="154152960"/>
      </c:barChart>
      <c:catAx>
        <c:axId val="15414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152960"/>
        <c:crosses val="autoZero"/>
        <c:auto val="1"/>
        <c:lblAlgn val="ctr"/>
        <c:lblOffset val="100"/>
        <c:noMultiLvlLbl val="0"/>
      </c:catAx>
      <c:valAx>
        <c:axId val="15415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1429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Русский язык (8888уч</a:t>
            </a:r>
            <a:r>
              <a:rPr lang="ru-RU" dirty="0" smtClean="0"/>
              <a:t>.)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10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</c:numLit>
          </c:cat>
          <c:val>
            <c:numRef>
              <c:f>'[Ф10 Гистограмма баллов_Русский язык_13.xlsx]Лист1'!$C$15:$L$15</c:f>
              <c:numCache>
                <c:formatCode>General</c:formatCode>
                <c:ptCount val="10"/>
                <c:pt idx="0">
                  <c:v>23.7</c:v>
                </c:pt>
                <c:pt idx="1">
                  <c:v>0.39000000000000046</c:v>
                </c:pt>
                <c:pt idx="2">
                  <c:v>1.4</c:v>
                </c:pt>
                <c:pt idx="3">
                  <c:v>3.3</c:v>
                </c:pt>
                <c:pt idx="4">
                  <c:v>8.3000000000000007</c:v>
                </c:pt>
                <c:pt idx="5">
                  <c:v>14.5</c:v>
                </c:pt>
                <c:pt idx="6">
                  <c:v>17.5</c:v>
                </c:pt>
                <c:pt idx="7">
                  <c:v>16.3</c:v>
                </c:pt>
                <c:pt idx="8">
                  <c:v>10.6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60512"/>
        <c:axId val="154162304"/>
      </c:barChart>
      <c:catAx>
        <c:axId val="15416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162304"/>
        <c:crosses val="autoZero"/>
        <c:auto val="1"/>
        <c:lblAlgn val="ctr"/>
        <c:lblOffset val="100"/>
        <c:noMultiLvlLbl val="0"/>
      </c:catAx>
      <c:valAx>
        <c:axId val="15416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1605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35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  <c:pt idx="31">
                <c:v>31</c:v>
              </c:pt>
              <c:pt idx="32">
                <c:v>32</c:v>
              </c:pt>
              <c:pt idx="33">
                <c:v>33</c:v>
              </c:pt>
              <c:pt idx="34">
                <c:v>34</c:v>
              </c:pt>
            </c:numLit>
          </c:cat>
          <c:val>
            <c:numRef>
              <c:f>'[Ф10 Гистограмма баллов_Русский язык.xlsx]Лист1'!$C$15:$AK$15</c:f>
              <c:numCache>
                <c:formatCode>General</c:formatCode>
                <c:ptCount val="35"/>
                <c:pt idx="0">
                  <c:v>4.0000000000000022E-2</c:v>
                </c:pt>
                <c:pt idx="1">
                  <c:v>0.15000000000000019</c:v>
                </c:pt>
                <c:pt idx="2">
                  <c:v>0.21000000000000019</c:v>
                </c:pt>
                <c:pt idx="3">
                  <c:v>0.41000000000000031</c:v>
                </c:pt>
                <c:pt idx="4">
                  <c:v>0.53</c:v>
                </c:pt>
                <c:pt idx="5">
                  <c:v>0.6400000000000009</c:v>
                </c:pt>
                <c:pt idx="6">
                  <c:v>1</c:v>
                </c:pt>
                <c:pt idx="7">
                  <c:v>1.6</c:v>
                </c:pt>
                <c:pt idx="8">
                  <c:v>1.7</c:v>
                </c:pt>
                <c:pt idx="9">
                  <c:v>2.1</c:v>
                </c:pt>
                <c:pt idx="10">
                  <c:v>3</c:v>
                </c:pt>
                <c:pt idx="11">
                  <c:v>3.2</c:v>
                </c:pt>
                <c:pt idx="12">
                  <c:v>4.5</c:v>
                </c:pt>
                <c:pt idx="13">
                  <c:v>4.8</c:v>
                </c:pt>
                <c:pt idx="14">
                  <c:v>5.4</c:v>
                </c:pt>
                <c:pt idx="15">
                  <c:v>5.8</c:v>
                </c:pt>
                <c:pt idx="16">
                  <c:v>6.2</c:v>
                </c:pt>
                <c:pt idx="17">
                  <c:v>6.6</c:v>
                </c:pt>
                <c:pt idx="18">
                  <c:v>7.6</c:v>
                </c:pt>
                <c:pt idx="19">
                  <c:v>7.5</c:v>
                </c:pt>
                <c:pt idx="20">
                  <c:v>8.1</c:v>
                </c:pt>
                <c:pt idx="21">
                  <c:v>7.6</c:v>
                </c:pt>
                <c:pt idx="22">
                  <c:v>6.6</c:v>
                </c:pt>
                <c:pt idx="23">
                  <c:v>5.3</c:v>
                </c:pt>
                <c:pt idx="24">
                  <c:v>3.8</c:v>
                </c:pt>
                <c:pt idx="25">
                  <c:v>3</c:v>
                </c:pt>
                <c:pt idx="26">
                  <c:v>1.2</c:v>
                </c:pt>
                <c:pt idx="27">
                  <c:v>0.72000000000000064</c:v>
                </c:pt>
                <c:pt idx="28">
                  <c:v>0.36000000000000032</c:v>
                </c:pt>
                <c:pt idx="29">
                  <c:v>0.17</c:v>
                </c:pt>
                <c:pt idx="30">
                  <c:v>6.0000000000000032E-2</c:v>
                </c:pt>
                <c:pt idx="31">
                  <c:v>2.0000000000000011E-2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90592"/>
        <c:axId val="154192128"/>
      </c:barChart>
      <c:catAx>
        <c:axId val="15419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192128"/>
        <c:crosses val="autoZero"/>
        <c:auto val="1"/>
        <c:lblAlgn val="ctr"/>
        <c:lblOffset val="100"/>
        <c:noMultiLvlLbl val="0"/>
      </c:catAx>
      <c:valAx>
        <c:axId val="15419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1905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27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</c:numLit>
          </c:cat>
          <c:val>
            <c:numRef>
              <c:f>'[Ф10 Гистограмма баллов_Математика.xlsx]Лист1'!$C$15:$AC$15</c:f>
              <c:numCache>
                <c:formatCode>General</c:formatCode>
                <c:ptCount val="27"/>
                <c:pt idx="0">
                  <c:v>1.0000000000000005E-2</c:v>
                </c:pt>
                <c:pt idx="1">
                  <c:v>9.0000000000000024E-2</c:v>
                </c:pt>
                <c:pt idx="2">
                  <c:v>0.24000000000000019</c:v>
                </c:pt>
                <c:pt idx="3">
                  <c:v>0.52</c:v>
                </c:pt>
                <c:pt idx="4">
                  <c:v>1</c:v>
                </c:pt>
                <c:pt idx="5">
                  <c:v>1.7</c:v>
                </c:pt>
                <c:pt idx="6">
                  <c:v>4</c:v>
                </c:pt>
                <c:pt idx="7">
                  <c:v>4</c:v>
                </c:pt>
                <c:pt idx="8">
                  <c:v>5.9</c:v>
                </c:pt>
                <c:pt idx="9">
                  <c:v>6.7</c:v>
                </c:pt>
                <c:pt idx="10">
                  <c:v>7.9</c:v>
                </c:pt>
                <c:pt idx="11">
                  <c:v>8.5</c:v>
                </c:pt>
                <c:pt idx="12">
                  <c:v>8.8000000000000007</c:v>
                </c:pt>
                <c:pt idx="13">
                  <c:v>9.1</c:v>
                </c:pt>
                <c:pt idx="14">
                  <c:v>8.3000000000000007</c:v>
                </c:pt>
                <c:pt idx="15">
                  <c:v>7.4</c:v>
                </c:pt>
                <c:pt idx="16">
                  <c:v>7.1</c:v>
                </c:pt>
                <c:pt idx="17">
                  <c:v>5.6</c:v>
                </c:pt>
                <c:pt idx="18">
                  <c:v>4.3</c:v>
                </c:pt>
                <c:pt idx="19">
                  <c:v>3.4</c:v>
                </c:pt>
                <c:pt idx="20">
                  <c:v>2.2999999999999998</c:v>
                </c:pt>
                <c:pt idx="21">
                  <c:v>1.5</c:v>
                </c:pt>
                <c:pt idx="22">
                  <c:v>0.74000000000000077</c:v>
                </c:pt>
                <c:pt idx="23">
                  <c:v>0.55000000000000004</c:v>
                </c:pt>
                <c:pt idx="24">
                  <c:v>0.2</c:v>
                </c:pt>
                <c:pt idx="25">
                  <c:v>6.0000000000000032E-2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209664"/>
        <c:axId val="154252416"/>
      </c:barChart>
      <c:catAx>
        <c:axId val="15420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252416"/>
        <c:crosses val="autoZero"/>
        <c:auto val="1"/>
        <c:lblAlgn val="ctr"/>
        <c:lblOffset val="100"/>
        <c:noMultiLvlLbl val="0"/>
      </c:catAx>
      <c:valAx>
        <c:axId val="15425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2096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77FC1-4A36-4F8E-A8FC-B0C78332103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E46B6-E950-4C98-B072-A86C15D25CE6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 федеральном уровне 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00F37F8-54A8-4F35-8BFE-510D0927983C}" type="parTrans" cxnId="{5A63CAE3-971C-4EF7-A35A-DBD4EDF239E0}">
      <dgm:prSet/>
      <dgm:spPr/>
      <dgm:t>
        <a:bodyPr/>
        <a:lstStyle/>
        <a:p>
          <a:endParaRPr lang="ru-RU"/>
        </a:p>
      </dgm:t>
    </dgm:pt>
    <dgm:pt modelId="{F448E5D1-4669-4557-AF92-7E5BDA249AFB}" type="sibTrans" cxnId="{5A63CAE3-971C-4EF7-A35A-DBD4EDF239E0}">
      <dgm:prSet/>
      <dgm:spPr/>
      <dgm:t>
        <a:bodyPr/>
        <a:lstStyle/>
        <a:p>
          <a:endParaRPr lang="ru-RU"/>
        </a:p>
      </dgm:t>
    </dgm:pt>
    <dgm:pt modelId="{41B55F8B-CF5C-4EEA-B931-2A26E2453E20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mbria" pitchFamily="18" charset="0"/>
            </a:rPr>
            <a:t>для разработки конкретных мер по реализации сформированных направлений</a:t>
          </a:r>
          <a:endParaRPr lang="ru-RU" sz="1600" dirty="0">
            <a:solidFill>
              <a:schemeClr val="tx1"/>
            </a:solidFill>
            <a:latin typeface="Cambria" pitchFamily="18" charset="0"/>
          </a:endParaRPr>
        </a:p>
      </dgm:t>
    </dgm:pt>
    <dgm:pt modelId="{01E0E8FA-D756-40C9-B777-0D67260DAD13}" type="parTrans" cxnId="{BCA22BD7-5461-4B25-B069-2B8C788D3776}">
      <dgm:prSet/>
      <dgm:spPr/>
      <dgm:t>
        <a:bodyPr/>
        <a:lstStyle/>
        <a:p>
          <a:endParaRPr lang="ru-RU"/>
        </a:p>
      </dgm:t>
    </dgm:pt>
    <dgm:pt modelId="{1E6A92A3-682D-4C8C-B8BF-863967481A4F}" type="sibTrans" cxnId="{BCA22BD7-5461-4B25-B069-2B8C788D3776}">
      <dgm:prSet/>
      <dgm:spPr/>
      <dgm:t>
        <a:bodyPr/>
        <a:lstStyle/>
        <a:p>
          <a:endParaRPr lang="ru-RU"/>
        </a:p>
      </dgm:t>
    </dgm:pt>
    <dgm:pt modelId="{B73B1463-8CBF-43F5-9017-377AD5CD8B0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 региональном и муниципальном уровне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C1C7938-41F7-4ADF-9AE1-38027A846F3B}" type="parTrans" cxnId="{E332C6FF-9CCD-4E11-BEE4-C50053D4541B}">
      <dgm:prSet/>
      <dgm:spPr/>
      <dgm:t>
        <a:bodyPr/>
        <a:lstStyle/>
        <a:p>
          <a:endParaRPr lang="ru-RU"/>
        </a:p>
      </dgm:t>
    </dgm:pt>
    <dgm:pt modelId="{3B1414B9-285E-4DAD-9A28-AA10999C839A}" type="sibTrans" cxnId="{E332C6FF-9CCD-4E11-BEE4-C50053D4541B}">
      <dgm:prSet/>
      <dgm:spPr/>
      <dgm:t>
        <a:bodyPr/>
        <a:lstStyle/>
        <a:p>
          <a:endParaRPr lang="ru-RU"/>
        </a:p>
      </dgm:t>
    </dgm:pt>
    <dgm:pt modelId="{58809E00-2775-4BA2-B57F-4141F94D010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mbria" pitchFamily="18" charset="0"/>
            </a:rPr>
            <a:t>для совершенствованию преподавания учебных предметов, программ повышения квалификации учителей</a:t>
          </a:r>
          <a:endParaRPr lang="ru-RU" sz="1600" dirty="0">
            <a:solidFill>
              <a:schemeClr val="tx1"/>
            </a:solidFill>
            <a:latin typeface="Cambria" pitchFamily="18" charset="0"/>
          </a:endParaRPr>
        </a:p>
      </dgm:t>
    </dgm:pt>
    <dgm:pt modelId="{CDFD12F6-03A2-4AE5-8EA2-73E20B2015FF}" type="parTrans" cxnId="{B5F62CB2-7725-440E-9236-8F83D28B4B4F}">
      <dgm:prSet/>
      <dgm:spPr/>
      <dgm:t>
        <a:bodyPr/>
        <a:lstStyle/>
        <a:p>
          <a:endParaRPr lang="ru-RU"/>
        </a:p>
      </dgm:t>
    </dgm:pt>
    <dgm:pt modelId="{74F7DD1B-3613-4183-9E38-8B3ACC23DCE0}" type="sibTrans" cxnId="{B5F62CB2-7725-440E-9236-8F83D28B4B4F}">
      <dgm:prSet/>
      <dgm:spPr/>
      <dgm:t>
        <a:bodyPr/>
        <a:lstStyle/>
        <a:p>
          <a:endParaRPr lang="ru-RU"/>
        </a:p>
      </dgm:t>
    </dgm:pt>
    <dgm:pt modelId="{9AD1A6D2-386A-482A-9B10-88318412E3A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Образовательными организациями 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724048C-C4EB-4B68-9EA7-9E0DBA71BDB2}" type="parTrans" cxnId="{781C7724-D6A8-420F-8CCC-5FA5BE1EF1A9}">
      <dgm:prSet/>
      <dgm:spPr/>
      <dgm:t>
        <a:bodyPr/>
        <a:lstStyle/>
        <a:p>
          <a:endParaRPr lang="ru-RU"/>
        </a:p>
      </dgm:t>
    </dgm:pt>
    <dgm:pt modelId="{E63294FF-0130-4AAA-B4F2-901C6371E3F4}" type="sibTrans" cxnId="{781C7724-D6A8-420F-8CCC-5FA5BE1EF1A9}">
      <dgm:prSet/>
      <dgm:spPr/>
      <dgm:t>
        <a:bodyPr/>
        <a:lstStyle/>
        <a:p>
          <a:endParaRPr lang="ru-RU"/>
        </a:p>
      </dgm:t>
    </dgm:pt>
    <dgm:pt modelId="{2A4A8B72-5D5E-4625-9086-709D8EA45B1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ambria" pitchFamily="18" charset="0"/>
            </a:rPr>
            <a:t>для совершенствования преподавания учебных предметов</a:t>
          </a:r>
          <a:endParaRPr lang="ru-RU" sz="1600" dirty="0">
            <a:solidFill>
              <a:schemeClr val="tx1"/>
            </a:solidFill>
            <a:latin typeface="Cambria" pitchFamily="18" charset="0"/>
          </a:endParaRPr>
        </a:p>
      </dgm:t>
    </dgm:pt>
    <dgm:pt modelId="{013BB8EE-D3C9-4659-BEB5-1AF9620C1B28}" type="parTrans" cxnId="{6BD21E19-B375-4BF5-96AA-073BB385B6E4}">
      <dgm:prSet/>
      <dgm:spPr/>
      <dgm:t>
        <a:bodyPr/>
        <a:lstStyle/>
        <a:p>
          <a:endParaRPr lang="ru-RU"/>
        </a:p>
      </dgm:t>
    </dgm:pt>
    <dgm:pt modelId="{9F41AE99-F6CB-4DA7-917C-5980EEC7C893}" type="sibTrans" cxnId="{6BD21E19-B375-4BF5-96AA-073BB385B6E4}">
      <dgm:prSet/>
      <dgm:spPr/>
      <dgm:t>
        <a:bodyPr/>
        <a:lstStyle/>
        <a:p>
          <a:endParaRPr lang="ru-RU"/>
        </a:p>
      </dgm:t>
    </dgm:pt>
    <dgm:pt modelId="{9D282F0E-4466-4D29-8848-8843BEF4070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Родителями и детьми 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F83732-3551-4981-B91D-183B00C69B42}" type="parTrans" cxnId="{642E582C-D941-4C4B-9264-05AC80D2B8EF}">
      <dgm:prSet/>
      <dgm:spPr/>
      <dgm:t>
        <a:bodyPr/>
        <a:lstStyle/>
        <a:p>
          <a:endParaRPr lang="ru-RU"/>
        </a:p>
      </dgm:t>
    </dgm:pt>
    <dgm:pt modelId="{F872028A-C1C4-4153-BD64-11C90D6F1436}" type="sibTrans" cxnId="{642E582C-D941-4C4B-9264-05AC80D2B8EF}">
      <dgm:prSet/>
      <dgm:spPr/>
      <dgm:t>
        <a:bodyPr/>
        <a:lstStyle/>
        <a:p>
          <a:endParaRPr lang="ru-RU"/>
        </a:p>
      </dgm:t>
    </dgm:pt>
    <dgm:pt modelId="{F420164C-52D1-478D-A07F-C10BD9F5CC2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Cambria" pitchFamily="18" charset="0"/>
            </a:rPr>
            <a:t>для повышения информированности, развития моделей родительского оценивания, принятия обоснованных решений о выборе образовательной траектории ребенка</a:t>
          </a:r>
          <a:endParaRPr lang="ru-RU" sz="1400" dirty="0">
            <a:solidFill>
              <a:schemeClr val="tx1"/>
            </a:solidFill>
            <a:latin typeface="Cambria" pitchFamily="18" charset="0"/>
          </a:endParaRPr>
        </a:p>
      </dgm:t>
    </dgm:pt>
    <dgm:pt modelId="{5D47FCDA-5D1A-40C7-BB6B-2BF70CC7375D}" type="parTrans" cxnId="{88530EEC-3E80-458C-865D-EC332ABF2189}">
      <dgm:prSet/>
      <dgm:spPr/>
      <dgm:t>
        <a:bodyPr/>
        <a:lstStyle/>
        <a:p>
          <a:endParaRPr lang="ru-RU"/>
        </a:p>
      </dgm:t>
    </dgm:pt>
    <dgm:pt modelId="{746D6ACD-8D33-46BE-AE09-726A953642A2}" type="sibTrans" cxnId="{88530EEC-3E80-458C-865D-EC332ABF2189}">
      <dgm:prSet/>
      <dgm:spPr/>
      <dgm:t>
        <a:bodyPr/>
        <a:lstStyle/>
        <a:p>
          <a:endParaRPr lang="ru-RU"/>
        </a:p>
      </dgm:t>
    </dgm:pt>
    <dgm:pt modelId="{5469CEC2-7E81-487C-9B70-7AA44EACDF24}" type="pres">
      <dgm:prSet presAssocID="{F9777FC1-4A36-4F8E-A8FC-B0C7833210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B5F26-F4C7-40CC-90BE-F30C6947D805}" type="pres">
      <dgm:prSet presAssocID="{3C8E46B6-E950-4C98-B072-A86C15D25CE6}" presName="linNode" presStyleCnt="0"/>
      <dgm:spPr/>
    </dgm:pt>
    <dgm:pt modelId="{FAAB60DE-C0CF-490F-A17A-8E2DF871C367}" type="pres">
      <dgm:prSet presAssocID="{3C8E46B6-E950-4C98-B072-A86C15D25CE6}" presName="parentText" presStyleLbl="node1" presStyleIdx="0" presStyleCnt="4" custLinFactNeighborX="492" custLinFactNeighborY="-3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BB58E-E09E-4240-91E3-5CA929153A76}" type="pres">
      <dgm:prSet presAssocID="{3C8E46B6-E950-4C98-B072-A86C15D25CE6}" presName="descendantText" presStyleLbl="alignAccFollowNode1" presStyleIdx="0" presStyleCnt="4" custLinFactNeighborX="-2007" custLinFactNeighborY="-3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A9A72-70CB-4BCD-9706-5CCB924EC18A}" type="pres">
      <dgm:prSet presAssocID="{F448E5D1-4669-4557-AF92-7E5BDA249AFB}" presName="sp" presStyleCnt="0"/>
      <dgm:spPr/>
    </dgm:pt>
    <dgm:pt modelId="{A69322FA-C5DA-4674-8C55-84B76641BA59}" type="pres">
      <dgm:prSet presAssocID="{B73B1463-8CBF-43F5-9017-377AD5CD8B0F}" presName="linNode" presStyleCnt="0"/>
      <dgm:spPr/>
    </dgm:pt>
    <dgm:pt modelId="{5AD23A1B-67DA-4C0E-9870-1A1960199C13}" type="pres">
      <dgm:prSet presAssocID="{B73B1463-8CBF-43F5-9017-377AD5CD8B0F}" presName="parentText" presStyleLbl="node1" presStyleIdx="1" presStyleCnt="4" custLinFactNeighborX="492" custLinFactNeighborY="-2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E8555-E652-4269-9EE6-51209046C4AD}" type="pres">
      <dgm:prSet presAssocID="{B73B1463-8CBF-43F5-9017-377AD5CD8B0F}" presName="descendantText" presStyleLbl="alignAccFollowNode1" presStyleIdx="1" presStyleCnt="4" custLinFactNeighborX="-2007" custLinFactNeighborY="-3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7E70F-C3B5-45D5-9A1B-82AD5554134E}" type="pres">
      <dgm:prSet presAssocID="{3B1414B9-285E-4DAD-9A28-AA10999C839A}" presName="sp" presStyleCnt="0"/>
      <dgm:spPr/>
    </dgm:pt>
    <dgm:pt modelId="{36DD0F66-1197-4723-B5BA-FE4224FD90A4}" type="pres">
      <dgm:prSet presAssocID="{9AD1A6D2-386A-482A-9B10-88318412E3A4}" presName="linNode" presStyleCnt="0"/>
      <dgm:spPr/>
    </dgm:pt>
    <dgm:pt modelId="{FB6AF245-AF95-4EDF-B015-031DBB9A416D}" type="pres">
      <dgm:prSet presAssocID="{9AD1A6D2-386A-482A-9B10-88318412E3A4}" presName="parentText" presStyleLbl="node1" presStyleIdx="2" presStyleCnt="4" custLinFactNeighborX="492" custLinFactNeighborY="-2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62BF3-8041-43A5-A1DB-A2455CF19FAA}" type="pres">
      <dgm:prSet presAssocID="{9AD1A6D2-386A-482A-9B10-88318412E3A4}" presName="descendantText" presStyleLbl="alignAccFollowNode1" presStyleIdx="2" presStyleCnt="4" custLinFactNeighborX="-2007" custLinFactNeighborY="-3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4EDF9-563A-45D2-8E8D-646F0D2ADA0E}" type="pres">
      <dgm:prSet presAssocID="{E63294FF-0130-4AAA-B4F2-901C6371E3F4}" presName="sp" presStyleCnt="0"/>
      <dgm:spPr/>
    </dgm:pt>
    <dgm:pt modelId="{371AFA20-0F09-4008-BB19-92883CA109B5}" type="pres">
      <dgm:prSet presAssocID="{9D282F0E-4466-4D29-8848-8843BEF40700}" presName="linNode" presStyleCnt="0"/>
      <dgm:spPr/>
    </dgm:pt>
    <dgm:pt modelId="{8C1F2805-CCE4-49A9-89DF-E4AE4E281F83}" type="pres">
      <dgm:prSet presAssocID="{9D282F0E-4466-4D29-8848-8843BEF40700}" presName="parentText" presStyleLbl="node1" presStyleIdx="3" presStyleCnt="4" custLinFactNeighborX="492" custLinFactNeighborY="-1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AA170-A937-4D85-A682-B56EA1BFBB6F}" type="pres">
      <dgm:prSet presAssocID="{9D282F0E-4466-4D29-8848-8843BEF40700}" presName="descendantText" presStyleLbl="alignAccFollowNode1" presStyleIdx="3" presStyleCnt="4" custLinFactNeighborX="-2881" custLinFactNeighborY="-3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22BD7-5461-4B25-B069-2B8C788D3776}" srcId="{3C8E46B6-E950-4C98-B072-A86C15D25CE6}" destId="{41B55F8B-CF5C-4EEA-B931-2A26E2453E20}" srcOrd="0" destOrd="0" parTransId="{01E0E8FA-D756-40C9-B777-0D67260DAD13}" sibTransId="{1E6A92A3-682D-4C8C-B8BF-863967481A4F}"/>
    <dgm:cxn modelId="{E332C6FF-9CCD-4E11-BEE4-C50053D4541B}" srcId="{F9777FC1-4A36-4F8E-A8FC-B0C783321032}" destId="{B73B1463-8CBF-43F5-9017-377AD5CD8B0F}" srcOrd="1" destOrd="0" parTransId="{9C1C7938-41F7-4ADF-9AE1-38027A846F3B}" sibTransId="{3B1414B9-285E-4DAD-9A28-AA10999C839A}"/>
    <dgm:cxn modelId="{D62C796C-A421-4391-98F5-CF165B13A018}" type="presOf" srcId="{B73B1463-8CBF-43F5-9017-377AD5CD8B0F}" destId="{5AD23A1B-67DA-4C0E-9870-1A1960199C13}" srcOrd="0" destOrd="0" presId="urn:microsoft.com/office/officeart/2005/8/layout/vList5"/>
    <dgm:cxn modelId="{5C395EBB-3784-4F85-B7CD-99743FE31F1C}" type="presOf" srcId="{9D282F0E-4466-4D29-8848-8843BEF40700}" destId="{8C1F2805-CCE4-49A9-89DF-E4AE4E281F83}" srcOrd="0" destOrd="0" presId="urn:microsoft.com/office/officeart/2005/8/layout/vList5"/>
    <dgm:cxn modelId="{3644A79D-0F9E-4430-B759-93D39498BCE6}" type="presOf" srcId="{9AD1A6D2-386A-482A-9B10-88318412E3A4}" destId="{FB6AF245-AF95-4EDF-B015-031DBB9A416D}" srcOrd="0" destOrd="0" presId="urn:microsoft.com/office/officeart/2005/8/layout/vList5"/>
    <dgm:cxn modelId="{6A6F9C4F-3932-42E7-A272-7108DABD1C2E}" type="presOf" srcId="{3C8E46B6-E950-4C98-B072-A86C15D25CE6}" destId="{FAAB60DE-C0CF-490F-A17A-8E2DF871C367}" srcOrd="0" destOrd="0" presId="urn:microsoft.com/office/officeart/2005/8/layout/vList5"/>
    <dgm:cxn modelId="{8ACABBCE-84EC-47A4-AA19-64DFE2CEA430}" type="presOf" srcId="{F420164C-52D1-478D-A07F-C10BD9F5CC25}" destId="{242AA170-A937-4D85-A682-B56EA1BFBB6F}" srcOrd="0" destOrd="0" presId="urn:microsoft.com/office/officeart/2005/8/layout/vList5"/>
    <dgm:cxn modelId="{88530EEC-3E80-458C-865D-EC332ABF2189}" srcId="{9D282F0E-4466-4D29-8848-8843BEF40700}" destId="{F420164C-52D1-478D-A07F-C10BD9F5CC25}" srcOrd="0" destOrd="0" parTransId="{5D47FCDA-5D1A-40C7-BB6B-2BF70CC7375D}" sibTransId="{746D6ACD-8D33-46BE-AE09-726A953642A2}"/>
    <dgm:cxn modelId="{B5F62CB2-7725-440E-9236-8F83D28B4B4F}" srcId="{B73B1463-8CBF-43F5-9017-377AD5CD8B0F}" destId="{58809E00-2775-4BA2-B57F-4141F94D0105}" srcOrd="0" destOrd="0" parTransId="{CDFD12F6-03A2-4AE5-8EA2-73E20B2015FF}" sibTransId="{74F7DD1B-3613-4183-9E38-8B3ACC23DCE0}"/>
    <dgm:cxn modelId="{5A63CAE3-971C-4EF7-A35A-DBD4EDF239E0}" srcId="{F9777FC1-4A36-4F8E-A8FC-B0C783321032}" destId="{3C8E46B6-E950-4C98-B072-A86C15D25CE6}" srcOrd="0" destOrd="0" parTransId="{700F37F8-54A8-4F35-8BFE-510D0927983C}" sibTransId="{F448E5D1-4669-4557-AF92-7E5BDA249AFB}"/>
    <dgm:cxn modelId="{643C41F0-9E75-40A1-9697-EF3530664AE8}" type="presOf" srcId="{F9777FC1-4A36-4F8E-A8FC-B0C783321032}" destId="{5469CEC2-7E81-487C-9B70-7AA44EACDF24}" srcOrd="0" destOrd="0" presId="urn:microsoft.com/office/officeart/2005/8/layout/vList5"/>
    <dgm:cxn modelId="{781C7724-D6A8-420F-8CCC-5FA5BE1EF1A9}" srcId="{F9777FC1-4A36-4F8E-A8FC-B0C783321032}" destId="{9AD1A6D2-386A-482A-9B10-88318412E3A4}" srcOrd="2" destOrd="0" parTransId="{B724048C-C4EB-4B68-9EA7-9E0DBA71BDB2}" sibTransId="{E63294FF-0130-4AAA-B4F2-901C6371E3F4}"/>
    <dgm:cxn modelId="{2228A72A-745B-44C9-BCBF-B5F74657C7E2}" type="presOf" srcId="{58809E00-2775-4BA2-B57F-4141F94D0105}" destId="{168E8555-E652-4269-9EE6-51209046C4AD}" srcOrd="0" destOrd="0" presId="urn:microsoft.com/office/officeart/2005/8/layout/vList5"/>
    <dgm:cxn modelId="{642E582C-D941-4C4B-9264-05AC80D2B8EF}" srcId="{F9777FC1-4A36-4F8E-A8FC-B0C783321032}" destId="{9D282F0E-4466-4D29-8848-8843BEF40700}" srcOrd="3" destOrd="0" parTransId="{78F83732-3551-4981-B91D-183B00C69B42}" sibTransId="{F872028A-C1C4-4153-BD64-11C90D6F1436}"/>
    <dgm:cxn modelId="{6B4DE023-D609-41E7-A11F-8FFBBE95AB8D}" type="presOf" srcId="{41B55F8B-CF5C-4EEA-B931-2A26E2453E20}" destId="{F8DBB58E-E09E-4240-91E3-5CA929153A76}" srcOrd="0" destOrd="0" presId="urn:microsoft.com/office/officeart/2005/8/layout/vList5"/>
    <dgm:cxn modelId="{6BD21E19-B375-4BF5-96AA-073BB385B6E4}" srcId="{9AD1A6D2-386A-482A-9B10-88318412E3A4}" destId="{2A4A8B72-5D5E-4625-9086-709D8EA45B12}" srcOrd="0" destOrd="0" parTransId="{013BB8EE-D3C9-4659-BEB5-1AF9620C1B28}" sibTransId="{9F41AE99-F6CB-4DA7-917C-5980EEC7C893}"/>
    <dgm:cxn modelId="{8FC78A67-5090-4835-A1A9-26B225C96F31}" type="presOf" srcId="{2A4A8B72-5D5E-4625-9086-709D8EA45B12}" destId="{0F262BF3-8041-43A5-A1DB-A2455CF19FAA}" srcOrd="0" destOrd="0" presId="urn:microsoft.com/office/officeart/2005/8/layout/vList5"/>
    <dgm:cxn modelId="{34B00CA2-A36A-4F10-8166-A703369220DF}" type="presParOf" srcId="{5469CEC2-7E81-487C-9B70-7AA44EACDF24}" destId="{075B5F26-F4C7-40CC-90BE-F30C6947D805}" srcOrd="0" destOrd="0" presId="urn:microsoft.com/office/officeart/2005/8/layout/vList5"/>
    <dgm:cxn modelId="{33A628D4-2557-4BCD-8B18-F73BD0964D4F}" type="presParOf" srcId="{075B5F26-F4C7-40CC-90BE-F30C6947D805}" destId="{FAAB60DE-C0CF-490F-A17A-8E2DF871C367}" srcOrd="0" destOrd="0" presId="urn:microsoft.com/office/officeart/2005/8/layout/vList5"/>
    <dgm:cxn modelId="{004153A9-FDC7-4259-9C02-B8B47893523C}" type="presParOf" srcId="{075B5F26-F4C7-40CC-90BE-F30C6947D805}" destId="{F8DBB58E-E09E-4240-91E3-5CA929153A76}" srcOrd="1" destOrd="0" presId="urn:microsoft.com/office/officeart/2005/8/layout/vList5"/>
    <dgm:cxn modelId="{C75DBB2D-A6A7-4543-9BCC-07173E5FCE15}" type="presParOf" srcId="{5469CEC2-7E81-487C-9B70-7AA44EACDF24}" destId="{752A9A72-70CB-4BCD-9706-5CCB924EC18A}" srcOrd="1" destOrd="0" presId="urn:microsoft.com/office/officeart/2005/8/layout/vList5"/>
    <dgm:cxn modelId="{F81DCB02-8227-4F18-AD74-7407C33A84ED}" type="presParOf" srcId="{5469CEC2-7E81-487C-9B70-7AA44EACDF24}" destId="{A69322FA-C5DA-4674-8C55-84B76641BA59}" srcOrd="2" destOrd="0" presId="urn:microsoft.com/office/officeart/2005/8/layout/vList5"/>
    <dgm:cxn modelId="{CFF0003E-5D97-4EB5-A053-76EFD303C9B6}" type="presParOf" srcId="{A69322FA-C5DA-4674-8C55-84B76641BA59}" destId="{5AD23A1B-67DA-4C0E-9870-1A1960199C13}" srcOrd="0" destOrd="0" presId="urn:microsoft.com/office/officeart/2005/8/layout/vList5"/>
    <dgm:cxn modelId="{172FB718-8485-45E6-B14A-36ECA37BAD0D}" type="presParOf" srcId="{A69322FA-C5DA-4674-8C55-84B76641BA59}" destId="{168E8555-E652-4269-9EE6-51209046C4AD}" srcOrd="1" destOrd="0" presId="urn:microsoft.com/office/officeart/2005/8/layout/vList5"/>
    <dgm:cxn modelId="{7FA6F6F1-CD44-4E56-9829-79043E3087BC}" type="presParOf" srcId="{5469CEC2-7E81-487C-9B70-7AA44EACDF24}" destId="{2187E70F-C3B5-45D5-9A1B-82AD5554134E}" srcOrd="3" destOrd="0" presId="urn:microsoft.com/office/officeart/2005/8/layout/vList5"/>
    <dgm:cxn modelId="{601D5DB0-9D36-4E74-819C-438F6A159E09}" type="presParOf" srcId="{5469CEC2-7E81-487C-9B70-7AA44EACDF24}" destId="{36DD0F66-1197-4723-B5BA-FE4224FD90A4}" srcOrd="4" destOrd="0" presId="urn:microsoft.com/office/officeart/2005/8/layout/vList5"/>
    <dgm:cxn modelId="{8EF2B46B-1239-4C04-A4F3-BD345A659D31}" type="presParOf" srcId="{36DD0F66-1197-4723-B5BA-FE4224FD90A4}" destId="{FB6AF245-AF95-4EDF-B015-031DBB9A416D}" srcOrd="0" destOrd="0" presId="urn:microsoft.com/office/officeart/2005/8/layout/vList5"/>
    <dgm:cxn modelId="{1B7BB414-DBFA-49C7-9777-D53C2FE3B8CE}" type="presParOf" srcId="{36DD0F66-1197-4723-B5BA-FE4224FD90A4}" destId="{0F262BF3-8041-43A5-A1DB-A2455CF19FAA}" srcOrd="1" destOrd="0" presId="urn:microsoft.com/office/officeart/2005/8/layout/vList5"/>
    <dgm:cxn modelId="{57D4D554-7061-4AAF-89FB-F3C22443221C}" type="presParOf" srcId="{5469CEC2-7E81-487C-9B70-7AA44EACDF24}" destId="{DF54EDF9-563A-45D2-8E8D-646F0D2ADA0E}" srcOrd="5" destOrd="0" presId="urn:microsoft.com/office/officeart/2005/8/layout/vList5"/>
    <dgm:cxn modelId="{3EB0205F-0940-4A18-A8D9-01D01C041B35}" type="presParOf" srcId="{5469CEC2-7E81-487C-9B70-7AA44EACDF24}" destId="{371AFA20-0F09-4008-BB19-92883CA109B5}" srcOrd="6" destOrd="0" presId="urn:microsoft.com/office/officeart/2005/8/layout/vList5"/>
    <dgm:cxn modelId="{F342BB75-C59E-4877-A914-9F9BDD4947DA}" type="presParOf" srcId="{371AFA20-0F09-4008-BB19-92883CA109B5}" destId="{8C1F2805-CCE4-49A9-89DF-E4AE4E281F83}" srcOrd="0" destOrd="0" presId="urn:microsoft.com/office/officeart/2005/8/layout/vList5"/>
    <dgm:cxn modelId="{F74686A4-DCDB-4008-A4C0-8D635A496254}" type="presParOf" srcId="{371AFA20-0F09-4008-BB19-92883CA109B5}" destId="{242AA170-A937-4D85-A682-B56EA1BFBB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72F77-4F28-4DE7-B6D0-4B7CFE17EFC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C23CF3-A86D-44A7-ACE5-58987BC2D034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Cambria" panose="02040503050406030204" pitchFamily="18" charset="0"/>
            </a:rPr>
            <a:t>Формы общественного наблюдения</a:t>
          </a:r>
          <a:endParaRPr lang="ru-RU" sz="1800" b="1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694A449D-432D-497F-A362-FA209B0A570F}" type="parTrans" cxnId="{DE92EE80-B266-4FE9-9A08-B4103A468628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DF2F3511-CA8E-4F41-A171-1ED850C70837}" type="sibTrans" cxnId="{DE92EE80-B266-4FE9-9A08-B4103A468628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7A8CB93F-9A1C-44CD-A2BF-1CAE4CB9C3C4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Cambria" panose="02040503050406030204" pitchFamily="18" charset="0"/>
            </a:rPr>
            <a:t>Сведения, указываемые в заявлении (исключены конкретные ППЭ)</a:t>
          </a:r>
          <a:endParaRPr lang="ru-RU" sz="1800" b="1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EA734C97-9159-416B-8188-86D727811D0A}" type="parTrans" cxnId="{9DC1A3F3-FF6E-4772-84AD-D014F91E62B9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FCEA9754-BB88-46AF-8E32-4EE302CF31E9}" type="sibTrans" cxnId="{9DC1A3F3-FF6E-4772-84AD-D014F91E62B9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D3DCC1A2-3431-49D8-AED0-D5E190D2DC4C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Cambria" panose="02040503050406030204" pitchFamily="18" charset="0"/>
            </a:rPr>
            <a:t>Сроки подачи заявления (не ранее 1 февраля и не позднее, чем за 3 рабочих дня до начала экзаменов по соответствующим учебным предметам)</a:t>
          </a:r>
          <a:endParaRPr lang="ru-RU" sz="1800" b="1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23F29BA3-F563-49C3-922F-82193C296285}" type="parTrans" cxnId="{60A14149-146F-4C99-909A-2A901126D7EF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B4045CAF-3CE5-4B53-BB73-6906CCB18679}" type="sibTrans" cxnId="{60A14149-146F-4C99-909A-2A901126D7EF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2199A003-57DE-47A8-9BD5-E5074D3B132F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Cambria" panose="02040503050406030204" pitchFamily="18" charset="0"/>
            </a:rPr>
            <a:t>Обязательная подготовка с выдачей соответствующего документа</a:t>
          </a:r>
          <a:endParaRPr lang="ru-RU" sz="1800" b="1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AA604CCA-B17A-417C-A3A6-E5F74000FF76}" type="parTrans" cxnId="{16EEBC64-B5A1-488D-9799-2AA541B2840E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3F45FD22-6FF1-4B6A-9A56-7AD5BEA994DC}" type="sibTrans" cxnId="{16EEBC64-B5A1-488D-9799-2AA541B2840E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A8184952-5191-4478-BC04-D58B62D8669F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Cambria" panose="02040503050406030204" pitchFamily="18" charset="0"/>
            </a:rPr>
            <a:t>Распределение общественных наблюдателей </a:t>
          </a:r>
          <a:r>
            <a:rPr lang="ru-RU" sz="1800" b="1" dirty="0" err="1" smtClean="0">
              <a:solidFill>
                <a:srgbClr val="000099"/>
              </a:solidFill>
              <a:latin typeface="Cambria" panose="02040503050406030204" pitchFamily="18" charset="0"/>
            </a:rPr>
            <a:t>ОИВом</a:t>
          </a:r>
          <a:r>
            <a:rPr lang="ru-RU" sz="1800" b="1" dirty="0" smtClean="0">
              <a:solidFill>
                <a:srgbClr val="000099"/>
              </a:solidFill>
              <a:latin typeface="Cambria" panose="02040503050406030204" pitchFamily="18" charset="0"/>
            </a:rPr>
            <a:t> по местам проведения ГИА</a:t>
          </a:r>
          <a:endParaRPr lang="ru-RU" sz="1800" b="1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6E6C2609-AE08-497A-8DC8-965BC9A9BF26}" type="parTrans" cxnId="{51466F90-1EE7-4398-8569-104366D4D633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E492BCB8-8F55-4DA0-87D1-CD5A854AF047}" type="sibTrans" cxnId="{51466F90-1EE7-4398-8569-104366D4D633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60F79A6C-286F-4791-8617-8B10107A1B86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Cambria" panose="02040503050406030204" pitchFamily="18" charset="0"/>
            </a:rPr>
            <a:t>Выдача удостоверений с приложением графика мест наблюдения</a:t>
          </a:r>
          <a:endParaRPr lang="ru-RU" sz="1800" b="1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0C7B3EBE-DA60-4186-AED6-FA6835703B4C}" type="parTrans" cxnId="{60716976-AA98-4E29-80D0-F144072F1EF4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F6BFDDC8-3956-405F-A123-923B19D5191A}" type="sibTrans" cxnId="{60716976-AA98-4E29-80D0-F144072F1EF4}">
      <dgm:prSet/>
      <dgm:spPr/>
      <dgm:t>
        <a:bodyPr/>
        <a:lstStyle/>
        <a:p>
          <a:endParaRPr lang="ru-RU" sz="1400" b="1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9D8F65A7-D399-449D-954E-EC86539197D5}" type="pres">
      <dgm:prSet presAssocID="{47972F77-4F28-4DE7-B6D0-4B7CFE17EF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75C4D-D944-4706-AE46-1A7C28035723}" type="pres">
      <dgm:prSet presAssocID="{51C23CF3-A86D-44A7-ACE5-58987BC2D03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108FB-212B-4736-B1D4-F23BA06A3552}" type="pres">
      <dgm:prSet presAssocID="{DF2F3511-CA8E-4F41-A171-1ED850C70837}" presName="spacer" presStyleCnt="0"/>
      <dgm:spPr/>
    </dgm:pt>
    <dgm:pt modelId="{C4FFB372-CE46-46C0-BE24-FCE88915AD20}" type="pres">
      <dgm:prSet presAssocID="{7A8CB93F-9A1C-44CD-A2BF-1CAE4CB9C3C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9C8D1-5532-4231-AE9D-AD61F2C001EE}" type="pres">
      <dgm:prSet presAssocID="{FCEA9754-BB88-46AF-8E32-4EE302CF31E9}" presName="spacer" presStyleCnt="0"/>
      <dgm:spPr/>
    </dgm:pt>
    <dgm:pt modelId="{16BC6F7F-6E15-4CD9-A139-DEF9D96A886E}" type="pres">
      <dgm:prSet presAssocID="{D3DCC1A2-3431-49D8-AED0-D5E190D2DC4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DD7CE-3C45-499E-AD62-484553940234}" type="pres">
      <dgm:prSet presAssocID="{B4045CAF-3CE5-4B53-BB73-6906CCB18679}" presName="spacer" presStyleCnt="0"/>
      <dgm:spPr/>
    </dgm:pt>
    <dgm:pt modelId="{666DC479-E49F-44A3-BF53-AC062DAC7A2F}" type="pres">
      <dgm:prSet presAssocID="{2199A003-57DE-47A8-9BD5-E5074D3B132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E3276-D591-4DA2-89AB-DE8904D63BC1}" type="pres">
      <dgm:prSet presAssocID="{3F45FD22-6FF1-4B6A-9A56-7AD5BEA994DC}" presName="spacer" presStyleCnt="0"/>
      <dgm:spPr/>
    </dgm:pt>
    <dgm:pt modelId="{A8683018-8C43-45DC-9039-E826C27B1F10}" type="pres">
      <dgm:prSet presAssocID="{A8184952-5191-4478-BC04-D58B62D8669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11745-8320-4B57-86F3-9BC42D479E79}" type="pres">
      <dgm:prSet presAssocID="{E492BCB8-8F55-4DA0-87D1-CD5A854AF047}" presName="spacer" presStyleCnt="0"/>
      <dgm:spPr/>
    </dgm:pt>
    <dgm:pt modelId="{4257FFA3-F945-453A-814A-A259933E48BB}" type="pres">
      <dgm:prSet presAssocID="{60F79A6C-286F-4791-8617-8B10107A1B8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8842B0-F306-4EBD-A322-99B1CF65F744}" type="presOf" srcId="{47972F77-4F28-4DE7-B6D0-4B7CFE17EFC6}" destId="{9D8F65A7-D399-449D-954E-EC86539197D5}" srcOrd="0" destOrd="0" presId="urn:microsoft.com/office/officeart/2005/8/layout/vList2"/>
    <dgm:cxn modelId="{DE92EE80-B266-4FE9-9A08-B4103A468628}" srcId="{47972F77-4F28-4DE7-B6D0-4B7CFE17EFC6}" destId="{51C23CF3-A86D-44A7-ACE5-58987BC2D034}" srcOrd="0" destOrd="0" parTransId="{694A449D-432D-497F-A362-FA209B0A570F}" sibTransId="{DF2F3511-CA8E-4F41-A171-1ED850C70837}"/>
    <dgm:cxn modelId="{EE5E2BD8-87D7-4323-9A52-FE1633F3DA10}" type="presOf" srcId="{A8184952-5191-4478-BC04-D58B62D8669F}" destId="{A8683018-8C43-45DC-9039-E826C27B1F10}" srcOrd="0" destOrd="0" presId="urn:microsoft.com/office/officeart/2005/8/layout/vList2"/>
    <dgm:cxn modelId="{ED6A2C78-C365-435D-957F-31BEFF114379}" type="presOf" srcId="{7A8CB93F-9A1C-44CD-A2BF-1CAE4CB9C3C4}" destId="{C4FFB372-CE46-46C0-BE24-FCE88915AD20}" srcOrd="0" destOrd="0" presId="urn:microsoft.com/office/officeart/2005/8/layout/vList2"/>
    <dgm:cxn modelId="{60716976-AA98-4E29-80D0-F144072F1EF4}" srcId="{47972F77-4F28-4DE7-B6D0-4B7CFE17EFC6}" destId="{60F79A6C-286F-4791-8617-8B10107A1B86}" srcOrd="5" destOrd="0" parTransId="{0C7B3EBE-DA60-4186-AED6-FA6835703B4C}" sibTransId="{F6BFDDC8-3956-405F-A123-923B19D5191A}"/>
    <dgm:cxn modelId="{EDA15B29-0853-4A2E-A637-3E5ADBA7E133}" type="presOf" srcId="{2199A003-57DE-47A8-9BD5-E5074D3B132F}" destId="{666DC479-E49F-44A3-BF53-AC062DAC7A2F}" srcOrd="0" destOrd="0" presId="urn:microsoft.com/office/officeart/2005/8/layout/vList2"/>
    <dgm:cxn modelId="{51466F90-1EE7-4398-8569-104366D4D633}" srcId="{47972F77-4F28-4DE7-B6D0-4B7CFE17EFC6}" destId="{A8184952-5191-4478-BC04-D58B62D8669F}" srcOrd="4" destOrd="0" parTransId="{6E6C2609-AE08-497A-8DC8-965BC9A9BF26}" sibTransId="{E492BCB8-8F55-4DA0-87D1-CD5A854AF047}"/>
    <dgm:cxn modelId="{16EEBC64-B5A1-488D-9799-2AA541B2840E}" srcId="{47972F77-4F28-4DE7-B6D0-4B7CFE17EFC6}" destId="{2199A003-57DE-47A8-9BD5-E5074D3B132F}" srcOrd="3" destOrd="0" parTransId="{AA604CCA-B17A-417C-A3A6-E5F74000FF76}" sibTransId="{3F45FD22-6FF1-4B6A-9A56-7AD5BEA994DC}"/>
    <dgm:cxn modelId="{B44C25FB-0583-4E14-AA60-88EDC8B40154}" type="presOf" srcId="{51C23CF3-A86D-44A7-ACE5-58987BC2D034}" destId="{B9575C4D-D944-4706-AE46-1A7C28035723}" srcOrd="0" destOrd="0" presId="urn:microsoft.com/office/officeart/2005/8/layout/vList2"/>
    <dgm:cxn modelId="{F2A3E560-B190-4EBE-9F3D-D9CDE1E93D21}" type="presOf" srcId="{60F79A6C-286F-4791-8617-8B10107A1B86}" destId="{4257FFA3-F945-453A-814A-A259933E48BB}" srcOrd="0" destOrd="0" presId="urn:microsoft.com/office/officeart/2005/8/layout/vList2"/>
    <dgm:cxn modelId="{2FD0DA0B-39EE-4D5C-A2F9-7AAA590AD068}" type="presOf" srcId="{D3DCC1A2-3431-49D8-AED0-D5E190D2DC4C}" destId="{16BC6F7F-6E15-4CD9-A139-DEF9D96A886E}" srcOrd="0" destOrd="0" presId="urn:microsoft.com/office/officeart/2005/8/layout/vList2"/>
    <dgm:cxn modelId="{60A14149-146F-4C99-909A-2A901126D7EF}" srcId="{47972F77-4F28-4DE7-B6D0-4B7CFE17EFC6}" destId="{D3DCC1A2-3431-49D8-AED0-D5E190D2DC4C}" srcOrd="2" destOrd="0" parTransId="{23F29BA3-F563-49C3-922F-82193C296285}" sibTransId="{B4045CAF-3CE5-4B53-BB73-6906CCB18679}"/>
    <dgm:cxn modelId="{9DC1A3F3-FF6E-4772-84AD-D014F91E62B9}" srcId="{47972F77-4F28-4DE7-B6D0-4B7CFE17EFC6}" destId="{7A8CB93F-9A1C-44CD-A2BF-1CAE4CB9C3C4}" srcOrd="1" destOrd="0" parTransId="{EA734C97-9159-416B-8188-86D727811D0A}" sibTransId="{FCEA9754-BB88-46AF-8E32-4EE302CF31E9}"/>
    <dgm:cxn modelId="{18724D5D-4842-4E49-9C4D-F62CEBCF974C}" type="presParOf" srcId="{9D8F65A7-D399-449D-954E-EC86539197D5}" destId="{B9575C4D-D944-4706-AE46-1A7C28035723}" srcOrd="0" destOrd="0" presId="urn:microsoft.com/office/officeart/2005/8/layout/vList2"/>
    <dgm:cxn modelId="{C7FE5F60-BDCB-4976-B4B2-3F350D33E87A}" type="presParOf" srcId="{9D8F65A7-D399-449D-954E-EC86539197D5}" destId="{808108FB-212B-4736-B1D4-F23BA06A3552}" srcOrd="1" destOrd="0" presId="urn:microsoft.com/office/officeart/2005/8/layout/vList2"/>
    <dgm:cxn modelId="{DB1AD658-8375-4627-A871-C508F01B613E}" type="presParOf" srcId="{9D8F65A7-D399-449D-954E-EC86539197D5}" destId="{C4FFB372-CE46-46C0-BE24-FCE88915AD20}" srcOrd="2" destOrd="0" presId="urn:microsoft.com/office/officeart/2005/8/layout/vList2"/>
    <dgm:cxn modelId="{CEA177B2-A5DB-4FF4-B95A-C537C2C8FEB3}" type="presParOf" srcId="{9D8F65A7-D399-449D-954E-EC86539197D5}" destId="{4199C8D1-5532-4231-AE9D-AD61F2C001EE}" srcOrd="3" destOrd="0" presId="urn:microsoft.com/office/officeart/2005/8/layout/vList2"/>
    <dgm:cxn modelId="{C9185B74-86CB-426C-9952-0CC22820E5D9}" type="presParOf" srcId="{9D8F65A7-D399-449D-954E-EC86539197D5}" destId="{16BC6F7F-6E15-4CD9-A139-DEF9D96A886E}" srcOrd="4" destOrd="0" presId="urn:microsoft.com/office/officeart/2005/8/layout/vList2"/>
    <dgm:cxn modelId="{2ECA7179-DCB0-4C8C-93D6-93F4661375B5}" type="presParOf" srcId="{9D8F65A7-D399-449D-954E-EC86539197D5}" destId="{4BFDD7CE-3C45-499E-AD62-484553940234}" srcOrd="5" destOrd="0" presId="urn:microsoft.com/office/officeart/2005/8/layout/vList2"/>
    <dgm:cxn modelId="{178EBAE2-8033-45CA-B9AD-EA01443E56D8}" type="presParOf" srcId="{9D8F65A7-D399-449D-954E-EC86539197D5}" destId="{666DC479-E49F-44A3-BF53-AC062DAC7A2F}" srcOrd="6" destOrd="0" presId="urn:microsoft.com/office/officeart/2005/8/layout/vList2"/>
    <dgm:cxn modelId="{6F0F5A15-F292-41B4-B858-0E6E41BB2DC7}" type="presParOf" srcId="{9D8F65A7-D399-449D-954E-EC86539197D5}" destId="{941E3276-D591-4DA2-89AB-DE8904D63BC1}" srcOrd="7" destOrd="0" presId="urn:microsoft.com/office/officeart/2005/8/layout/vList2"/>
    <dgm:cxn modelId="{4B100883-B943-4D7F-AD68-08DF72038A08}" type="presParOf" srcId="{9D8F65A7-D399-449D-954E-EC86539197D5}" destId="{A8683018-8C43-45DC-9039-E826C27B1F10}" srcOrd="8" destOrd="0" presId="urn:microsoft.com/office/officeart/2005/8/layout/vList2"/>
    <dgm:cxn modelId="{B6A6A8F4-3BDA-47F6-B49C-D112C647D10E}" type="presParOf" srcId="{9D8F65A7-D399-449D-954E-EC86539197D5}" destId="{DA411745-8320-4B57-86F3-9BC42D479E79}" srcOrd="9" destOrd="0" presId="urn:microsoft.com/office/officeart/2005/8/layout/vList2"/>
    <dgm:cxn modelId="{778F09EE-0B7B-4B90-97D6-F424202963D2}" type="presParOf" srcId="{9D8F65A7-D399-449D-954E-EC86539197D5}" destId="{4257FFA3-F945-453A-814A-A259933E48B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72F77-4F28-4DE7-B6D0-4B7CFE17EFC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D5EC3-6B7F-4E45-A265-9837D0E3661C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Очередность </a:t>
          </a:r>
          <a:r>
            <a:rPr lang="ru-RU" sz="1400" b="1" dirty="0">
              <a:solidFill>
                <a:srgbClr val="2E3192"/>
              </a:solidFill>
              <a:latin typeface="Cambria" panose="02040503050406030204" pitchFamily="18" charset="0"/>
            </a:rPr>
            <a:t>проведения </a:t>
          </a: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ЕГЭ </a:t>
          </a:r>
          <a:r>
            <a:rPr lang="ru-RU" sz="1400" b="1" dirty="0">
              <a:solidFill>
                <a:srgbClr val="2E3192"/>
              </a:solidFill>
              <a:latin typeface="Cambria" panose="02040503050406030204" pitchFamily="18" charset="0"/>
            </a:rPr>
            <a:t>по математике: </a:t>
          </a:r>
          <a:r>
            <a:rPr lang="ru-RU" sz="1400" b="0" dirty="0">
              <a:solidFill>
                <a:srgbClr val="2E3192"/>
              </a:solidFill>
              <a:latin typeface="Cambria" panose="02040503050406030204" pitchFamily="18" charset="0"/>
            </a:rPr>
            <a:t>базовый уровень, 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 профильный уровень</a:t>
          </a:r>
          <a:endParaRPr lang="ru-RU" sz="1400" b="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C03BBB7F-5D1B-4F46-AB22-6C90ABE851E0}" type="parTrans" cxnId="{23422837-CF2A-4465-B4E9-24A7D4578E0B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24194A0C-FFB7-406D-8F89-1E3960E98A97}" type="sibTrans" cxnId="{23422837-CF2A-4465-B4E9-24A7D4578E0B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A14E2F6B-C60B-4696-8425-6F1B8DA7A106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Очередность </a:t>
          </a:r>
          <a:r>
            <a:rPr lang="ru-RU" sz="1400" b="1" dirty="0">
              <a:solidFill>
                <a:srgbClr val="2E3192"/>
              </a:solidFill>
              <a:latin typeface="Cambria" panose="02040503050406030204" pitchFamily="18" charset="0"/>
            </a:rPr>
            <a:t>проведения ЕГЭ по </a:t>
          </a: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иностранным языкам: </a:t>
          </a:r>
          <a:r>
            <a:rPr lang="ru-RU" sz="1400" b="0" dirty="0">
              <a:solidFill>
                <a:srgbClr val="2E3192"/>
              </a:solidFill>
              <a:latin typeface="Cambria" panose="02040503050406030204" pitchFamily="18" charset="0"/>
            </a:rPr>
            <a:t>письменный экзамен, устный экзамен (2 дня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)</a:t>
          </a:r>
          <a:endParaRPr lang="ru-RU" sz="1400" b="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1C41BBB4-379D-47D9-B34A-37149194CC63}" type="parTrans" cxnId="{62D98ACB-2DCD-47A0-AF54-E39D7E20184A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A2BAD810-AE88-4952-8DC4-4F9E5FE7C187}" type="sibTrans" cxnId="{62D98ACB-2DCD-47A0-AF54-E39D7E20184A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58F6D23A-4F6F-42CE-94E6-F036E848E591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Начало </a:t>
          </a:r>
          <a:r>
            <a:rPr lang="ru-RU" sz="1400" b="1" dirty="0">
              <a:solidFill>
                <a:srgbClr val="2E3192"/>
              </a:solidFill>
              <a:latin typeface="Cambria" panose="02040503050406030204" pitchFamily="18" charset="0"/>
            </a:rPr>
            <a:t>проведения основного этапа </a:t>
          </a:r>
          <a:endParaRPr lang="ru-RU" sz="1400" b="1" dirty="0" smtClean="0">
            <a:solidFill>
              <a:srgbClr val="2E3192"/>
            </a:solidFill>
            <a:latin typeface="Cambria" panose="02040503050406030204" pitchFamily="18" charset="0"/>
          </a:endParaRPr>
        </a:p>
        <a:p>
          <a:pPr algn="ctr"/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ЕГЭ </a:t>
          </a:r>
          <a:r>
            <a:rPr lang="ru-RU" sz="1400" b="0" dirty="0">
              <a:solidFill>
                <a:srgbClr val="2E3192"/>
              </a:solidFill>
              <a:latin typeface="Cambria" panose="02040503050406030204" pitchFamily="18" charset="0"/>
            </a:rPr>
            <a:t>с учебных предметов «География» и «Информатика 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и ИКТ»</a:t>
          </a:r>
          <a:endParaRPr lang="ru-RU" sz="1400" b="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B17DCB04-AC3A-4DB9-8697-8E5D2339ECDF}" type="parTrans" cxnId="{D8146C21-75D8-4D2F-BB27-23C4D23D8B6B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3A761DBC-0D62-410F-8991-33CD90A17570}" type="sibTrans" cxnId="{D8146C21-75D8-4D2F-BB27-23C4D23D8B6B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931A12DA-BAA6-41A6-B341-8DA49801B4C1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Начало </a:t>
          </a:r>
          <a:r>
            <a:rPr lang="ru-RU" sz="1400" b="1" dirty="0">
              <a:solidFill>
                <a:srgbClr val="2E3192"/>
              </a:solidFill>
              <a:latin typeface="Cambria" panose="02040503050406030204" pitchFamily="18" charset="0"/>
            </a:rPr>
            <a:t>проведения основного этапа </a:t>
          </a:r>
          <a:endParaRPr lang="ru-RU" sz="1400" b="1" dirty="0" smtClean="0">
            <a:solidFill>
              <a:srgbClr val="2E3192"/>
            </a:solidFill>
            <a:latin typeface="Cambria" panose="02040503050406030204" pitchFamily="18" charset="0"/>
          </a:endParaRPr>
        </a:p>
        <a:p>
          <a:pPr algn="ctr"/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ОГЭ </a:t>
          </a:r>
          <a:r>
            <a:rPr lang="ru-RU" sz="1400" b="0" dirty="0">
              <a:solidFill>
                <a:srgbClr val="2E3192"/>
              </a:solidFill>
              <a:latin typeface="Cambria" panose="02040503050406030204" pitchFamily="18" charset="0"/>
            </a:rPr>
            <a:t>с учебного предмета «Иностранные языки» (26 и 27 мая 2017 года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)</a:t>
          </a:r>
          <a:endParaRPr lang="ru-RU" sz="1400" b="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02290273-8B72-4793-B46C-436432D3CA31}" type="parTrans" cxnId="{889004AA-F52E-4713-B819-476F79F1AD88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15837EF5-4466-42BB-9BA1-DFED6C4CD97D}" type="sibTrans" cxnId="{889004AA-F52E-4713-B819-476F79F1AD88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9D8F65A7-D399-449D-954E-EC86539197D5}" type="pres">
      <dgm:prSet presAssocID="{47972F77-4F28-4DE7-B6D0-4B7CFE17EF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79EC3E-881F-4BB4-BDF1-ECDB28D6CD35}" type="pres">
      <dgm:prSet presAssocID="{FF4D5EC3-6B7F-4E45-A265-9837D0E3661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624A-137B-48E3-BCE8-AD702756DC36}" type="pres">
      <dgm:prSet presAssocID="{24194A0C-FFB7-406D-8F89-1E3960E98A97}" presName="spacer" presStyleCnt="0"/>
      <dgm:spPr/>
    </dgm:pt>
    <dgm:pt modelId="{A28B71B2-90E6-498B-83FF-5E687776DF94}" type="pres">
      <dgm:prSet presAssocID="{A14E2F6B-C60B-4696-8425-6F1B8DA7A10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3EDB9-4935-4F67-88D9-63D0A31A52DD}" type="pres">
      <dgm:prSet presAssocID="{A2BAD810-AE88-4952-8DC4-4F9E5FE7C187}" presName="spacer" presStyleCnt="0"/>
      <dgm:spPr/>
    </dgm:pt>
    <dgm:pt modelId="{B4322032-B0B1-4418-BEA1-15CD24DC57A7}" type="pres">
      <dgm:prSet presAssocID="{58F6D23A-4F6F-42CE-94E6-F036E848E59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8CA7F-BD4D-4CEA-9634-6B6DF849F736}" type="pres">
      <dgm:prSet presAssocID="{3A761DBC-0D62-410F-8991-33CD90A17570}" presName="spacer" presStyleCnt="0"/>
      <dgm:spPr/>
    </dgm:pt>
    <dgm:pt modelId="{0BFADD11-9938-44C8-A4F2-2F6B2F9FCAAD}" type="pres">
      <dgm:prSet presAssocID="{931A12DA-BAA6-41A6-B341-8DA49801B4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22837-CF2A-4465-B4E9-24A7D4578E0B}" srcId="{47972F77-4F28-4DE7-B6D0-4B7CFE17EFC6}" destId="{FF4D5EC3-6B7F-4E45-A265-9837D0E3661C}" srcOrd="0" destOrd="0" parTransId="{C03BBB7F-5D1B-4F46-AB22-6C90ABE851E0}" sibTransId="{24194A0C-FFB7-406D-8F89-1E3960E98A97}"/>
    <dgm:cxn modelId="{4972A8F5-2254-40BC-A9E7-907F5152CA52}" type="presOf" srcId="{A14E2F6B-C60B-4696-8425-6F1B8DA7A106}" destId="{A28B71B2-90E6-498B-83FF-5E687776DF94}" srcOrd="0" destOrd="0" presId="urn:microsoft.com/office/officeart/2005/8/layout/vList2"/>
    <dgm:cxn modelId="{889004AA-F52E-4713-B819-476F79F1AD88}" srcId="{47972F77-4F28-4DE7-B6D0-4B7CFE17EFC6}" destId="{931A12DA-BAA6-41A6-B341-8DA49801B4C1}" srcOrd="3" destOrd="0" parTransId="{02290273-8B72-4793-B46C-436432D3CA31}" sibTransId="{15837EF5-4466-42BB-9BA1-DFED6C4CD97D}"/>
    <dgm:cxn modelId="{D77D250F-3201-43D2-9112-EFBF952A9CD1}" type="presOf" srcId="{931A12DA-BAA6-41A6-B341-8DA49801B4C1}" destId="{0BFADD11-9938-44C8-A4F2-2F6B2F9FCAAD}" srcOrd="0" destOrd="0" presId="urn:microsoft.com/office/officeart/2005/8/layout/vList2"/>
    <dgm:cxn modelId="{82F4824F-754D-4E1D-A9E6-B32BFAFC4A00}" type="presOf" srcId="{58F6D23A-4F6F-42CE-94E6-F036E848E591}" destId="{B4322032-B0B1-4418-BEA1-15CD24DC57A7}" srcOrd="0" destOrd="0" presId="urn:microsoft.com/office/officeart/2005/8/layout/vList2"/>
    <dgm:cxn modelId="{A3924763-0D73-450A-A3A5-FE6869D1BD71}" type="presOf" srcId="{47972F77-4F28-4DE7-B6D0-4B7CFE17EFC6}" destId="{9D8F65A7-D399-449D-954E-EC86539197D5}" srcOrd="0" destOrd="0" presId="urn:microsoft.com/office/officeart/2005/8/layout/vList2"/>
    <dgm:cxn modelId="{D8146C21-75D8-4D2F-BB27-23C4D23D8B6B}" srcId="{47972F77-4F28-4DE7-B6D0-4B7CFE17EFC6}" destId="{58F6D23A-4F6F-42CE-94E6-F036E848E591}" srcOrd="2" destOrd="0" parTransId="{B17DCB04-AC3A-4DB9-8697-8E5D2339ECDF}" sibTransId="{3A761DBC-0D62-410F-8991-33CD90A17570}"/>
    <dgm:cxn modelId="{F30FDAE6-3800-48DF-B14F-F5C790E8D448}" type="presOf" srcId="{FF4D5EC3-6B7F-4E45-A265-9837D0E3661C}" destId="{E379EC3E-881F-4BB4-BDF1-ECDB28D6CD35}" srcOrd="0" destOrd="0" presId="urn:microsoft.com/office/officeart/2005/8/layout/vList2"/>
    <dgm:cxn modelId="{62D98ACB-2DCD-47A0-AF54-E39D7E20184A}" srcId="{47972F77-4F28-4DE7-B6D0-4B7CFE17EFC6}" destId="{A14E2F6B-C60B-4696-8425-6F1B8DA7A106}" srcOrd="1" destOrd="0" parTransId="{1C41BBB4-379D-47D9-B34A-37149194CC63}" sibTransId="{A2BAD810-AE88-4952-8DC4-4F9E5FE7C187}"/>
    <dgm:cxn modelId="{F783ACF4-9DBC-4870-A07B-BB64D0C76C7A}" type="presParOf" srcId="{9D8F65A7-D399-449D-954E-EC86539197D5}" destId="{E379EC3E-881F-4BB4-BDF1-ECDB28D6CD35}" srcOrd="0" destOrd="0" presId="urn:microsoft.com/office/officeart/2005/8/layout/vList2"/>
    <dgm:cxn modelId="{D0079CBE-BB53-4493-8C67-36C2EC16607D}" type="presParOf" srcId="{9D8F65A7-D399-449D-954E-EC86539197D5}" destId="{2158624A-137B-48E3-BCE8-AD702756DC36}" srcOrd="1" destOrd="0" presId="urn:microsoft.com/office/officeart/2005/8/layout/vList2"/>
    <dgm:cxn modelId="{74B3E06F-3E0E-47B2-B7EE-EAD8D94A0F5E}" type="presParOf" srcId="{9D8F65A7-D399-449D-954E-EC86539197D5}" destId="{A28B71B2-90E6-498B-83FF-5E687776DF94}" srcOrd="2" destOrd="0" presId="urn:microsoft.com/office/officeart/2005/8/layout/vList2"/>
    <dgm:cxn modelId="{4F339892-96DC-45FF-9136-078EA0FD0442}" type="presParOf" srcId="{9D8F65A7-D399-449D-954E-EC86539197D5}" destId="{3783EDB9-4935-4F67-88D9-63D0A31A52DD}" srcOrd="3" destOrd="0" presId="urn:microsoft.com/office/officeart/2005/8/layout/vList2"/>
    <dgm:cxn modelId="{5023A864-1AEA-42A0-86B5-7C7DD0C92E55}" type="presParOf" srcId="{9D8F65A7-D399-449D-954E-EC86539197D5}" destId="{B4322032-B0B1-4418-BEA1-15CD24DC57A7}" srcOrd="4" destOrd="0" presId="urn:microsoft.com/office/officeart/2005/8/layout/vList2"/>
    <dgm:cxn modelId="{E409ACDE-AFCC-4DB4-9FDF-0781374528D6}" type="presParOf" srcId="{9D8F65A7-D399-449D-954E-EC86539197D5}" destId="{F4C8CA7F-BD4D-4CEA-9634-6B6DF849F736}" srcOrd="5" destOrd="0" presId="urn:microsoft.com/office/officeart/2005/8/layout/vList2"/>
    <dgm:cxn modelId="{37EC3D61-249B-48D5-83BA-A7AC06FC0D5B}" type="presParOf" srcId="{9D8F65A7-D399-449D-954E-EC86539197D5}" destId="{0BFADD11-9938-44C8-A4F2-2F6B2F9FCA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7A7242-4E7F-49EB-AA9C-E7E49EB86B02}" type="doc">
      <dgm:prSet loTypeId="urn:microsoft.com/office/officeart/2005/8/layout/vList2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CC1BAA0-20E6-40BE-A65F-8C2701EDB10F}">
      <dgm:prSet custT="1"/>
      <dgm:spPr/>
      <dgm:t>
        <a:bodyPr anchor="ctr"/>
        <a:lstStyle/>
        <a:p>
          <a:pPr algn="ctr" rtl="0"/>
          <a:r>
            <a:rPr lang="ru-RU" sz="2800" b="1" dirty="0" smtClean="0">
              <a:latin typeface="Cambria" panose="02040503050406030204" pitchFamily="18" charset="0"/>
            </a:rPr>
            <a:t>ЕГЭ и ГВЭ-11</a:t>
          </a:r>
          <a:endParaRPr lang="ru-RU" sz="2800" dirty="0">
            <a:latin typeface="Cambria" panose="02040503050406030204" pitchFamily="18" charset="0"/>
          </a:endParaRPr>
        </a:p>
      </dgm:t>
    </dgm:pt>
    <dgm:pt modelId="{019D7758-32E9-418E-B3D9-FF85DD9B7238}" type="parTrans" cxnId="{CE8EE253-30FB-4905-B07B-BD37A1B615C4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E2FE00C1-D711-47F8-A819-63F6C23EA5B3}" type="sibTrans" cxnId="{CE8EE253-30FB-4905-B07B-BD37A1B615C4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5CD95BE1-DB7B-4FDC-9654-474C4F814B6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Досрочный этап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с 23 марта по 14 апреля 2016 года</a:t>
          </a: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AB916E78-F152-4782-865E-0363533FB32A}" type="parTrans" cxnId="{BD7880E6-E751-4038-876E-2A24A654AA2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6FB917CC-0FCB-440E-878C-652227C34E17}" type="sibTrans" cxnId="{BD7880E6-E751-4038-876E-2A24A654AA2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A9C0C91-A351-449C-A6E4-15E7B098B27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Основной этап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с 29 мая по 1 июля 2016 года</a:t>
          </a: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63C3C1AD-4DA5-4759-B872-9A93547F4311}" type="parTrans" cxnId="{B944BFF2-DA39-4D54-9500-AC98B522D46F}">
      <dgm:prSet/>
      <dgm:spPr/>
      <dgm:t>
        <a:bodyPr/>
        <a:lstStyle/>
        <a:p>
          <a:endParaRPr lang="ru-RU"/>
        </a:p>
      </dgm:t>
    </dgm:pt>
    <dgm:pt modelId="{47701A16-C3D6-450C-8379-EF038F6CCB49}" type="sibTrans" cxnId="{B944BFF2-DA39-4D54-9500-AC98B522D46F}">
      <dgm:prSet/>
      <dgm:spPr/>
      <dgm:t>
        <a:bodyPr/>
        <a:lstStyle/>
        <a:p>
          <a:endParaRPr lang="ru-RU"/>
        </a:p>
      </dgm:t>
    </dgm:pt>
    <dgm:pt modelId="{3D721EC2-99C5-4620-AB1B-ED18B2FCEA9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Дополнительный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  с 5 по 16 сентября 2016 года</a:t>
          </a: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F012C856-1D90-4028-B176-48E77D66A8DA}" type="parTrans" cxnId="{85B6ECDA-37F6-407B-B0C9-4B896953EAD7}">
      <dgm:prSet/>
      <dgm:spPr/>
      <dgm:t>
        <a:bodyPr/>
        <a:lstStyle/>
        <a:p>
          <a:endParaRPr lang="ru-RU"/>
        </a:p>
      </dgm:t>
    </dgm:pt>
    <dgm:pt modelId="{21DE02E6-BEE8-4DD9-9F5D-0E14683FDB26}" type="sibTrans" cxnId="{85B6ECDA-37F6-407B-B0C9-4B896953EAD7}">
      <dgm:prSet/>
      <dgm:spPr/>
      <dgm:t>
        <a:bodyPr/>
        <a:lstStyle/>
        <a:p>
          <a:endParaRPr lang="ru-RU"/>
        </a:p>
      </dgm:t>
    </dgm:pt>
    <dgm:pt modelId="{D3F4D5FC-AB82-49EC-A1CD-F22A050387C9}" type="pres">
      <dgm:prSet presAssocID="{4C7A7242-4E7F-49EB-AA9C-E7E49EB86B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6C59BA-4ED5-4500-80F4-2638684F61B3}" type="pres">
      <dgm:prSet presAssocID="{1CC1BAA0-20E6-40BE-A65F-8C2701EDB10F}" presName="parentText" presStyleLbl="node1" presStyleIdx="0" presStyleCnt="1" custScaleY="39134" custLinFactNeighborY="-211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26C99-9F16-48D8-8F35-31AD5D29819C}" type="pres">
      <dgm:prSet presAssocID="{1CC1BAA0-20E6-40BE-A65F-8C2701EDB10F}" presName="childText" presStyleLbl="revTx" presStyleIdx="0" presStyleCnt="1" custScaleY="68972" custLinFactNeighborY="-3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EE253-30FB-4905-B07B-BD37A1B615C4}" srcId="{4C7A7242-4E7F-49EB-AA9C-E7E49EB86B02}" destId="{1CC1BAA0-20E6-40BE-A65F-8C2701EDB10F}" srcOrd="0" destOrd="0" parTransId="{019D7758-32E9-418E-B3D9-FF85DD9B7238}" sibTransId="{E2FE00C1-D711-47F8-A819-63F6C23EA5B3}"/>
    <dgm:cxn modelId="{85B6ECDA-37F6-407B-B0C9-4B896953EAD7}" srcId="{1CC1BAA0-20E6-40BE-A65F-8C2701EDB10F}" destId="{3D721EC2-99C5-4620-AB1B-ED18B2FCEA97}" srcOrd="2" destOrd="0" parTransId="{F012C856-1D90-4028-B176-48E77D66A8DA}" sibTransId="{21DE02E6-BEE8-4DD9-9F5D-0E14683FDB26}"/>
    <dgm:cxn modelId="{166DE4DE-BB8A-438F-8D09-C9E7BD6E1C2B}" type="presOf" srcId="{1CC1BAA0-20E6-40BE-A65F-8C2701EDB10F}" destId="{B26C59BA-4ED5-4500-80F4-2638684F61B3}" srcOrd="0" destOrd="0" presId="urn:microsoft.com/office/officeart/2005/8/layout/vList2"/>
    <dgm:cxn modelId="{4E2EF5D4-3C4E-49BA-9BDF-62CF9A408B14}" type="presOf" srcId="{9A9C0C91-A351-449C-A6E4-15E7B098B272}" destId="{14A26C99-9F16-48D8-8F35-31AD5D29819C}" srcOrd="0" destOrd="1" presId="urn:microsoft.com/office/officeart/2005/8/layout/vList2"/>
    <dgm:cxn modelId="{D96A0610-6370-40F8-BD7C-938D6A79DDFB}" type="presOf" srcId="{4C7A7242-4E7F-49EB-AA9C-E7E49EB86B02}" destId="{D3F4D5FC-AB82-49EC-A1CD-F22A050387C9}" srcOrd="0" destOrd="0" presId="urn:microsoft.com/office/officeart/2005/8/layout/vList2"/>
    <dgm:cxn modelId="{B944BFF2-DA39-4D54-9500-AC98B522D46F}" srcId="{1CC1BAA0-20E6-40BE-A65F-8C2701EDB10F}" destId="{9A9C0C91-A351-449C-A6E4-15E7B098B272}" srcOrd="1" destOrd="0" parTransId="{63C3C1AD-4DA5-4759-B872-9A93547F4311}" sibTransId="{47701A16-C3D6-450C-8379-EF038F6CCB49}"/>
    <dgm:cxn modelId="{BD7880E6-E751-4038-876E-2A24A654AA2D}" srcId="{1CC1BAA0-20E6-40BE-A65F-8C2701EDB10F}" destId="{5CD95BE1-DB7B-4FDC-9654-474C4F814B6D}" srcOrd="0" destOrd="0" parTransId="{AB916E78-F152-4782-865E-0363533FB32A}" sibTransId="{6FB917CC-0FCB-440E-878C-652227C34E17}"/>
    <dgm:cxn modelId="{49B4E410-62DA-4322-9EE0-930E90913856}" type="presOf" srcId="{3D721EC2-99C5-4620-AB1B-ED18B2FCEA97}" destId="{14A26C99-9F16-48D8-8F35-31AD5D29819C}" srcOrd="0" destOrd="2" presId="urn:microsoft.com/office/officeart/2005/8/layout/vList2"/>
    <dgm:cxn modelId="{4554F627-06A2-4AA7-B46C-31CE085924EB}" type="presOf" srcId="{5CD95BE1-DB7B-4FDC-9654-474C4F814B6D}" destId="{14A26C99-9F16-48D8-8F35-31AD5D29819C}" srcOrd="0" destOrd="0" presId="urn:microsoft.com/office/officeart/2005/8/layout/vList2"/>
    <dgm:cxn modelId="{19F4B0E1-8AB0-41EC-B7D0-6D72DB38DEBC}" type="presParOf" srcId="{D3F4D5FC-AB82-49EC-A1CD-F22A050387C9}" destId="{B26C59BA-4ED5-4500-80F4-2638684F61B3}" srcOrd="0" destOrd="0" presId="urn:microsoft.com/office/officeart/2005/8/layout/vList2"/>
    <dgm:cxn modelId="{FA9D4FD8-45BF-4869-85F1-64E481068896}" type="presParOf" srcId="{D3F4D5FC-AB82-49EC-A1CD-F22A050387C9}" destId="{14A26C99-9F16-48D8-8F35-31AD5D29819C}" srcOrd="1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7A7242-4E7F-49EB-AA9C-E7E49EB86B02}" type="doc">
      <dgm:prSet loTypeId="urn:microsoft.com/office/officeart/2005/8/layout/vList2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CC1BAA0-20E6-40BE-A65F-8C2701EDB10F}">
      <dgm:prSet custT="1"/>
      <dgm:spPr/>
      <dgm:t>
        <a:bodyPr anchor="ctr"/>
        <a:lstStyle/>
        <a:p>
          <a:pPr algn="ctr" rtl="0"/>
          <a:r>
            <a:rPr lang="ru-RU" sz="2800" b="1" dirty="0" smtClean="0">
              <a:latin typeface="Cambria" panose="02040503050406030204" pitchFamily="18" charset="0"/>
            </a:rPr>
            <a:t>ОГЭ и ГВЭ-9</a:t>
          </a:r>
          <a:endParaRPr lang="ru-RU" sz="2800" dirty="0">
            <a:latin typeface="Cambria" panose="02040503050406030204" pitchFamily="18" charset="0"/>
          </a:endParaRPr>
        </a:p>
      </dgm:t>
    </dgm:pt>
    <dgm:pt modelId="{019D7758-32E9-418E-B3D9-FF85DD9B7238}" type="parTrans" cxnId="{CE8EE253-30FB-4905-B07B-BD37A1B615C4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E2FE00C1-D711-47F8-A819-63F6C23EA5B3}" type="sibTrans" cxnId="{CE8EE253-30FB-4905-B07B-BD37A1B615C4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7A6636F1-248F-4B72-A3A2-0AAD81488510}">
      <dgm:prSet custT="1"/>
      <dgm:spPr/>
      <dgm:t>
        <a:bodyPr/>
        <a:lstStyle/>
        <a:p>
          <a:pPr marL="114300" indent="0" defTabSz="6223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62EB3291-A071-4AD5-AB3E-728E3482E546}" type="parTrans" cxnId="{736E742E-5EA6-47F4-BA52-DDC20310B2B6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545B214E-3315-4888-A780-88D12530237F}" type="sibTrans" cxnId="{736E742E-5EA6-47F4-BA52-DDC20310B2B6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5CD95BE1-DB7B-4FDC-9654-474C4F814B6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Досрочный этап 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с 20 апреля по 6 мая 2016 года</a:t>
          </a: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AB916E78-F152-4782-865E-0363533FB32A}" type="parTrans" cxnId="{BD7880E6-E751-4038-876E-2A24A654AA2D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6FB917CC-0FCB-440E-878C-652227C34E17}" type="sibTrans" cxnId="{BD7880E6-E751-4038-876E-2A24A654AA2D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B1160023-0DBC-4CF9-8A21-2E96B81A950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Основной этап 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с 26 мая по 24 июня 2016 года</a:t>
          </a: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9DA3879A-23F4-428A-B321-3B69E9E24DA4}" type="parTrans" cxnId="{F349AC11-2CC7-467F-85B6-1DD4E4D10D8A}">
      <dgm:prSet/>
      <dgm:spPr/>
      <dgm:t>
        <a:bodyPr/>
        <a:lstStyle/>
        <a:p>
          <a:endParaRPr lang="ru-RU"/>
        </a:p>
      </dgm:t>
    </dgm:pt>
    <dgm:pt modelId="{CEF8E6BC-EB17-48A3-A7D7-11DE8CECD5DD}" type="sibTrans" cxnId="{F349AC11-2CC7-467F-85B6-1DD4E4D10D8A}">
      <dgm:prSet/>
      <dgm:spPr/>
      <dgm:t>
        <a:bodyPr/>
        <a:lstStyle/>
        <a:p>
          <a:endParaRPr lang="ru-RU"/>
        </a:p>
      </dgm:t>
    </dgm:pt>
    <dgm:pt modelId="{FA090ED8-D836-4AF3-BEF6-02B3D9AF731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Дополнительный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с 5 по 22 сентября 2016 года</a:t>
          </a: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5CC63864-73AB-4732-B857-FE68A04EA1D2}" type="parTrans" cxnId="{83DEBD71-2822-4208-BB91-4AF7D983717C}">
      <dgm:prSet/>
      <dgm:spPr/>
      <dgm:t>
        <a:bodyPr/>
        <a:lstStyle/>
        <a:p>
          <a:endParaRPr lang="ru-RU"/>
        </a:p>
      </dgm:t>
    </dgm:pt>
    <dgm:pt modelId="{5438518E-F2D2-411F-B869-A44F9BF299D8}" type="sibTrans" cxnId="{83DEBD71-2822-4208-BB91-4AF7D983717C}">
      <dgm:prSet/>
      <dgm:spPr/>
      <dgm:t>
        <a:bodyPr/>
        <a:lstStyle/>
        <a:p>
          <a:endParaRPr lang="ru-RU"/>
        </a:p>
      </dgm:t>
    </dgm:pt>
    <dgm:pt modelId="{7998F567-A619-47F1-ACC3-46BC67FD384C}" type="pres">
      <dgm:prSet presAssocID="{4C7A7242-4E7F-49EB-AA9C-E7E49EB86B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9C623-ADA3-4B98-942B-34912B2D1D89}" type="pres">
      <dgm:prSet presAssocID="{1CC1BAA0-20E6-40BE-A65F-8C2701EDB10F}" presName="parentText" presStyleLbl="node1" presStyleIdx="0" presStyleCnt="1" custScaleY="40379" custLinFactNeighborY="-135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26544-F9B2-442B-97A9-B629FFB9D597}" type="pres">
      <dgm:prSet presAssocID="{1CC1BAA0-20E6-40BE-A65F-8C2701EDB10F}" presName="childText" presStyleLbl="revTx" presStyleIdx="0" presStyleCnt="1" custScaleY="57424" custLinFactNeighborY="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EBD71-2822-4208-BB91-4AF7D983717C}" srcId="{1CC1BAA0-20E6-40BE-A65F-8C2701EDB10F}" destId="{FA090ED8-D836-4AF3-BEF6-02B3D9AF7316}" srcOrd="2" destOrd="0" parTransId="{5CC63864-73AB-4732-B857-FE68A04EA1D2}" sibTransId="{5438518E-F2D2-411F-B869-A44F9BF299D8}"/>
    <dgm:cxn modelId="{12E140FE-782C-46BC-8037-841BC00A85C1}" type="presOf" srcId="{5CD95BE1-DB7B-4FDC-9654-474C4F814B6D}" destId="{B9D26544-F9B2-442B-97A9-B629FFB9D597}" srcOrd="0" destOrd="0" presId="urn:microsoft.com/office/officeart/2005/8/layout/vList2"/>
    <dgm:cxn modelId="{C8E3EFE0-239D-43B5-B87D-5825DDB08FFB}" type="presOf" srcId="{7A6636F1-248F-4B72-A3A2-0AAD81488510}" destId="{B9D26544-F9B2-442B-97A9-B629FFB9D597}" srcOrd="0" destOrd="3" presId="urn:microsoft.com/office/officeart/2005/8/layout/vList2"/>
    <dgm:cxn modelId="{CE8EE253-30FB-4905-B07B-BD37A1B615C4}" srcId="{4C7A7242-4E7F-49EB-AA9C-E7E49EB86B02}" destId="{1CC1BAA0-20E6-40BE-A65F-8C2701EDB10F}" srcOrd="0" destOrd="0" parTransId="{019D7758-32E9-418E-B3D9-FF85DD9B7238}" sibTransId="{E2FE00C1-D711-47F8-A819-63F6C23EA5B3}"/>
    <dgm:cxn modelId="{F349AC11-2CC7-467F-85B6-1DD4E4D10D8A}" srcId="{1CC1BAA0-20E6-40BE-A65F-8C2701EDB10F}" destId="{B1160023-0DBC-4CF9-8A21-2E96B81A9504}" srcOrd="1" destOrd="0" parTransId="{9DA3879A-23F4-428A-B321-3B69E9E24DA4}" sibTransId="{CEF8E6BC-EB17-48A3-A7D7-11DE8CECD5DD}"/>
    <dgm:cxn modelId="{C1BED254-B0F5-4662-81E0-31E689550117}" type="presOf" srcId="{4C7A7242-4E7F-49EB-AA9C-E7E49EB86B02}" destId="{7998F567-A619-47F1-ACC3-46BC67FD384C}" srcOrd="0" destOrd="0" presId="urn:microsoft.com/office/officeart/2005/8/layout/vList2"/>
    <dgm:cxn modelId="{7876A71B-A4B3-4576-8540-F80183F232E5}" type="presOf" srcId="{1CC1BAA0-20E6-40BE-A65F-8C2701EDB10F}" destId="{7DF9C623-ADA3-4B98-942B-34912B2D1D89}" srcOrd="0" destOrd="0" presId="urn:microsoft.com/office/officeart/2005/8/layout/vList2"/>
    <dgm:cxn modelId="{B3407BB5-C054-4460-95B4-4DCEC38D3FBB}" type="presOf" srcId="{FA090ED8-D836-4AF3-BEF6-02B3D9AF7316}" destId="{B9D26544-F9B2-442B-97A9-B629FFB9D597}" srcOrd="0" destOrd="2" presId="urn:microsoft.com/office/officeart/2005/8/layout/vList2"/>
    <dgm:cxn modelId="{BD7880E6-E751-4038-876E-2A24A654AA2D}" srcId="{1CC1BAA0-20E6-40BE-A65F-8C2701EDB10F}" destId="{5CD95BE1-DB7B-4FDC-9654-474C4F814B6D}" srcOrd="0" destOrd="0" parTransId="{AB916E78-F152-4782-865E-0363533FB32A}" sibTransId="{6FB917CC-0FCB-440E-878C-652227C34E17}"/>
    <dgm:cxn modelId="{736E742E-5EA6-47F4-BA52-DDC20310B2B6}" srcId="{1CC1BAA0-20E6-40BE-A65F-8C2701EDB10F}" destId="{7A6636F1-248F-4B72-A3A2-0AAD81488510}" srcOrd="3" destOrd="0" parTransId="{62EB3291-A071-4AD5-AB3E-728E3482E546}" sibTransId="{545B214E-3315-4888-A780-88D12530237F}"/>
    <dgm:cxn modelId="{ECC27024-D8F2-4C9A-AA1C-B2957D00EC36}" type="presOf" srcId="{B1160023-0DBC-4CF9-8A21-2E96B81A9504}" destId="{B9D26544-F9B2-442B-97A9-B629FFB9D597}" srcOrd="0" destOrd="1" presId="urn:microsoft.com/office/officeart/2005/8/layout/vList2"/>
    <dgm:cxn modelId="{FCBC621A-7B55-4FD8-B8D8-C95A30BA881C}" type="presParOf" srcId="{7998F567-A619-47F1-ACC3-46BC67FD384C}" destId="{7DF9C623-ADA3-4B98-942B-34912B2D1D89}" srcOrd="0" destOrd="0" presId="urn:microsoft.com/office/officeart/2005/8/layout/vList2"/>
    <dgm:cxn modelId="{83B6C585-638B-40FB-B661-3293D749572C}" type="presParOf" srcId="{7998F567-A619-47F1-ACC3-46BC67FD384C}" destId="{B9D26544-F9B2-442B-97A9-B629FFB9D59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25443D-2151-402F-845B-9B4CBC353F0F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49FB1F8-2E0E-4404-AC4A-D141CBE6C8D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слепые </a:t>
          </a:r>
          <a:endParaRPr lang="ru-RU" sz="14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00100230-772A-43AC-ACC8-BCEA6F6550FB}" type="parTrans" cxnId="{F53453BA-A321-4EA9-9107-B16A4614B356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648CB70C-C414-4562-BB15-1541BD287C60}" type="sibTrans" cxnId="{F53453BA-A321-4EA9-9107-B16A4614B356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8E88EEF6-CD24-4DEF-A0DD-97D92ACEF24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слабовидящие и </a:t>
          </a:r>
          <a:r>
            <a:rPr lang="ru-RU" sz="1400" b="1" dirty="0" err="1" smtClean="0">
              <a:solidFill>
                <a:srgbClr val="2E3192"/>
              </a:solidFill>
              <a:latin typeface="Cambria" panose="02040503050406030204" pitchFamily="18" charset="0"/>
            </a:rPr>
            <a:t>поздноослепшие</a:t>
          </a: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 </a:t>
          </a:r>
          <a:endParaRPr lang="ru-RU" sz="14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D7B9937D-9A8A-4721-8CC8-3CAB41CE90D9}" type="parTrans" cxnId="{8FDFE606-0725-4DD8-8D2B-A7A94ADA8D0F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156BC62A-0FC6-4861-AAC9-F25611CD934A}" type="sibTrans" cxnId="{8FDFE606-0725-4DD8-8D2B-A7A94ADA8D0F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624ACB99-3CC1-4FE1-9ED1-B44369BE4A63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обучающиеся, не владеющие рельефно-точечным шрифтом Брайля </a:t>
          </a:r>
          <a:endParaRPr lang="ru-RU" sz="14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D6961FA6-BDAA-4C26-AA37-2635356B280F}" type="parTrans" cxnId="{5294A8EC-E58C-409A-ADEA-B61A5553FF06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83CDA9BF-D5C2-4E66-AB8F-2CBD9CCCE709}" type="sibTrans" cxnId="{5294A8EC-E58C-409A-ADEA-B61A5553FF06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0F45FC86-0470-4267-BF2E-27B750D7A014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обучающиеся с нарушениями опорно-двигательного аппарата</a:t>
          </a:r>
          <a:endParaRPr lang="ru-RU" sz="14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C4B50830-E37A-4A2F-8099-56750A2A598C}" type="parTrans" cxnId="{94FC9542-F1A1-4B4A-9BAB-2C8EF30E9BF0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9DB6B9B3-A294-467D-977F-6BEE8C4AE5E2}" type="sibTrans" cxnId="{94FC9542-F1A1-4B4A-9BAB-2C8EF30E9BF0}">
      <dgm:prSet/>
      <dgm:spPr/>
      <dgm:t>
        <a:bodyPr/>
        <a:lstStyle/>
        <a:p>
          <a:endParaRPr lang="ru-RU" sz="12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3EA99892-5DEC-41AF-8A89-11FA4822068D}" type="pres">
      <dgm:prSet presAssocID="{F525443D-2151-402F-845B-9B4CBC353F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A38ED2-2307-4D7E-AB92-EA88C1258AD0}" type="pres">
      <dgm:prSet presAssocID="{A49FB1F8-2E0E-4404-AC4A-D141CBE6C8D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593F5-62EF-4FA5-8E84-12343B2149EA}" type="pres">
      <dgm:prSet presAssocID="{648CB70C-C414-4562-BB15-1541BD287C60}" presName="spacer" presStyleCnt="0"/>
      <dgm:spPr/>
    </dgm:pt>
    <dgm:pt modelId="{6537A32C-1526-4B80-9073-86FB1F7AD2D2}" type="pres">
      <dgm:prSet presAssocID="{8E88EEF6-CD24-4DEF-A0DD-97D92ACEF24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84992-3990-4606-9183-8A96C6AC1D57}" type="pres">
      <dgm:prSet presAssocID="{156BC62A-0FC6-4861-AAC9-F25611CD934A}" presName="spacer" presStyleCnt="0"/>
      <dgm:spPr/>
    </dgm:pt>
    <dgm:pt modelId="{F9398FF9-F718-4F36-B524-6A2C0D7B65DC}" type="pres">
      <dgm:prSet presAssocID="{624ACB99-3CC1-4FE1-9ED1-B44369BE4A6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1625-F77A-42FC-BC02-742E30BAD290}" type="pres">
      <dgm:prSet presAssocID="{83CDA9BF-D5C2-4E66-AB8F-2CBD9CCCE709}" presName="spacer" presStyleCnt="0"/>
      <dgm:spPr/>
    </dgm:pt>
    <dgm:pt modelId="{F9E107A1-3CAC-44A0-9371-E18AF9A0FC31}" type="pres">
      <dgm:prSet presAssocID="{0F45FC86-0470-4267-BF2E-27B750D7A0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21CC0F-BD15-4253-81CC-E84B31389B88}" type="presOf" srcId="{624ACB99-3CC1-4FE1-9ED1-B44369BE4A63}" destId="{F9398FF9-F718-4F36-B524-6A2C0D7B65DC}" srcOrd="0" destOrd="0" presId="urn:microsoft.com/office/officeart/2005/8/layout/vList2"/>
    <dgm:cxn modelId="{03202CE6-315F-4ED7-8644-76C735A65B9F}" type="presOf" srcId="{0F45FC86-0470-4267-BF2E-27B750D7A014}" destId="{F9E107A1-3CAC-44A0-9371-E18AF9A0FC31}" srcOrd="0" destOrd="0" presId="urn:microsoft.com/office/officeart/2005/8/layout/vList2"/>
    <dgm:cxn modelId="{DE56842E-7E43-42E4-B190-9F0198F9BB33}" type="presOf" srcId="{F525443D-2151-402F-845B-9B4CBC353F0F}" destId="{3EA99892-5DEC-41AF-8A89-11FA4822068D}" srcOrd="0" destOrd="0" presId="urn:microsoft.com/office/officeart/2005/8/layout/vList2"/>
    <dgm:cxn modelId="{088CB2E1-5E5F-4742-8C8B-8A8C5E2D25D3}" type="presOf" srcId="{8E88EEF6-CD24-4DEF-A0DD-97D92ACEF247}" destId="{6537A32C-1526-4B80-9073-86FB1F7AD2D2}" srcOrd="0" destOrd="0" presId="urn:microsoft.com/office/officeart/2005/8/layout/vList2"/>
    <dgm:cxn modelId="{5294A8EC-E58C-409A-ADEA-B61A5553FF06}" srcId="{F525443D-2151-402F-845B-9B4CBC353F0F}" destId="{624ACB99-3CC1-4FE1-9ED1-B44369BE4A63}" srcOrd="2" destOrd="0" parTransId="{D6961FA6-BDAA-4C26-AA37-2635356B280F}" sibTransId="{83CDA9BF-D5C2-4E66-AB8F-2CBD9CCCE709}"/>
    <dgm:cxn modelId="{8FDFE606-0725-4DD8-8D2B-A7A94ADA8D0F}" srcId="{F525443D-2151-402F-845B-9B4CBC353F0F}" destId="{8E88EEF6-CD24-4DEF-A0DD-97D92ACEF247}" srcOrd="1" destOrd="0" parTransId="{D7B9937D-9A8A-4721-8CC8-3CAB41CE90D9}" sibTransId="{156BC62A-0FC6-4861-AAC9-F25611CD934A}"/>
    <dgm:cxn modelId="{FB5A59CE-8028-40D0-8B8B-90BCB6E0439D}" type="presOf" srcId="{A49FB1F8-2E0E-4404-AC4A-D141CBE6C8D6}" destId="{C0A38ED2-2307-4D7E-AB92-EA88C1258AD0}" srcOrd="0" destOrd="0" presId="urn:microsoft.com/office/officeart/2005/8/layout/vList2"/>
    <dgm:cxn modelId="{94FC9542-F1A1-4B4A-9BAB-2C8EF30E9BF0}" srcId="{F525443D-2151-402F-845B-9B4CBC353F0F}" destId="{0F45FC86-0470-4267-BF2E-27B750D7A014}" srcOrd="3" destOrd="0" parTransId="{C4B50830-E37A-4A2F-8099-56750A2A598C}" sibTransId="{9DB6B9B3-A294-467D-977F-6BEE8C4AE5E2}"/>
    <dgm:cxn modelId="{F53453BA-A321-4EA9-9107-B16A4614B356}" srcId="{F525443D-2151-402F-845B-9B4CBC353F0F}" destId="{A49FB1F8-2E0E-4404-AC4A-D141CBE6C8D6}" srcOrd="0" destOrd="0" parTransId="{00100230-772A-43AC-ACC8-BCEA6F6550FB}" sibTransId="{648CB70C-C414-4562-BB15-1541BD287C60}"/>
    <dgm:cxn modelId="{F803A98B-BA7B-4294-B3A2-24D308A7BCC5}" type="presParOf" srcId="{3EA99892-5DEC-41AF-8A89-11FA4822068D}" destId="{C0A38ED2-2307-4D7E-AB92-EA88C1258AD0}" srcOrd="0" destOrd="0" presId="urn:microsoft.com/office/officeart/2005/8/layout/vList2"/>
    <dgm:cxn modelId="{8346FFD3-001C-462E-9943-5F787C1052A2}" type="presParOf" srcId="{3EA99892-5DEC-41AF-8A89-11FA4822068D}" destId="{235593F5-62EF-4FA5-8E84-12343B2149EA}" srcOrd="1" destOrd="0" presId="urn:microsoft.com/office/officeart/2005/8/layout/vList2"/>
    <dgm:cxn modelId="{27E4EA08-BCB2-42AC-B3E1-17B9D644C81B}" type="presParOf" srcId="{3EA99892-5DEC-41AF-8A89-11FA4822068D}" destId="{6537A32C-1526-4B80-9073-86FB1F7AD2D2}" srcOrd="2" destOrd="0" presId="urn:microsoft.com/office/officeart/2005/8/layout/vList2"/>
    <dgm:cxn modelId="{DC71C372-2D41-4428-BCF4-4D028C081128}" type="presParOf" srcId="{3EA99892-5DEC-41AF-8A89-11FA4822068D}" destId="{CB784992-3990-4606-9183-8A96C6AC1D57}" srcOrd="3" destOrd="0" presId="urn:microsoft.com/office/officeart/2005/8/layout/vList2"/>
    <dgm:cxn modelId="{E20F4106-0E9A-49EA-8349-108BC4EF15E1}" type="presParOf" srcId="{3EA99892-5DEC-41AF-8A89-11FA4822068D}" destId="{F9398FF9-F718-4F36-B524-6A2C0D7B65DC}" srcOrd="4" destOrd="0" presId="urn:microsoft.com/office/officeart/2005/8/layout/vList2"/>
    <dgm:cxn modelId="{6BC255B9-C446-4F8F-BB9E-528AF45F5B7F}" type="presParOf" srcId="{3EA99892-5DEC-41AF-8A89-11FA4822068D}" destId="{1BB21625-F77A-42FC-BC02-742E30BAD290}" srcOrd="5" destOrd="0" presId="urn:microsoft.com/office/officeart/2005/8/layout/vList2"/>
    <dgm:cxn modelId="{750B340B-299D-48AF-92D6-08F5B324040C}" type="presParOf" srcId="{3EA99892-5DEC-41AF-8A89-11FA4822068D}" destId="{F9E107A1-3CAC-44A0-9371-E18AF9A0FC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BB58E-E09E-4240-91E3-5CA929153A76}">
      <dsp:nvSpPr>
        <dsp:cNvPr id="0" name=""/>
        <dsp:cNvSpPr/>
      </dsp:nvSpPr>
      <dsp:spPr>
        <a:xfrm rot="5400000">
          <a:off x="5264334" y="-2162113"/>
          <a:ext cx="965507" cy="5467114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mbria" pitchFamily="18" charset="0"/>
            </a:rPr>
            <a:t>для разработки конкретных мер по реализации сформированных направлений</a:t>
          </a:r>
          <a:endParaRPr lang="ru-RU" sz="1600" kern="1200" dirty="0">
            <a:solidFill>
              <a:schemeClr val="tx1"/>
            </a:solidFill>
            <a:latin typeface="Cambria" pitchFamily="18" charset="0"/>
          </a:endParaRPr>
        </a:p>
      </dsp:txBody>
      <dsp:txXfrm rot="-5400000">
        <a:off x="3013531" y="135822"/>
        <a:ext cx="5419982" cy="871243"/>
      </dsp:txXfrm>
    </dsp:sp>
    <dsp:sp modelId="{FAAB60DE-C0CF-490F-A17A-8E2DF871C367}">
      <dsp:nvSpPr>
        <dsp:cNvPr id="0" name=""/>
        <dsp:cNvSpPr/>
      </dsp:nvSpPr>
      <dsp:spPr>
        <a:xfrm>
          <a:off x="26898" y="0"/>
          <a:ext cx="3075251" cy="120688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 федеральном уровне </a:t>
          </a:r>
          <a:endParaRPr lang="ru-RU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85813" y="58915"/>
        <a:ext cx="2957421" cy="1089054"/>
      </dsp:txXfrm>
    </dsp:sp>
    <dsp:sp modelId="{168E8555-E652-4269-9EE6-51209046C4AD}">
      <dsp:nvSpPr>
        <dsp:cNvPr id="0" name=""/>
        <dsp:cNvSpPr/>
      </dsp:nvSpPr>
      <dsp:spPr>
        <a:xfrm rot="5400000">
          <a:off x="5264334" y="-894884"/>
          <a:ext cx="965507" cy="5467114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mbria" pitchFamily="18" charset="0"/>
            </a:rPr>
            <a:t>для совершенствованию преподавания учебных предметов, программ повышения квалификации учителей</a:t>
          </a:r>
          <a:endParaRPr lang="ru-RU" sz="1600" kern="1200" dirty="0">
            <a:solidFill>
              <a:schemeClr val="tx1"/>
            </a:solidFill>
            <a:latin typeface="Cambria" pitchFamily="18" charset="0"/>
          </a:endParaRPr>
        </a:p>
      </dsp:txBody>
      <dsp:txXfrm rot="-5400000">
        <a:off x="3013531" y="1403051"/>
        <a:ext cx="5419982" cy="871243"/>
      </dsp:txXfrm>
    </dsp:sp>
    <dsp:sp modelId="{5AD23A1B-67DA-4C0E-9870-1A1960199C13}">
      <dsp:nvSpPr>
        <dsp:cNvPr id="0" name=""/>
        <dsp:cNvSpPr/>
      </dsp:nvSpPr>
      <dsp:spPr>
        <a:xfrm>
          <a:off x="26898" y="1235232"/>
          <a:ext cx="3075251" cy="120688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 региональном и муниципальном уровне </a:t>
          </a:r>
          <a:endParaRPr lang="ru-RU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85813" y="1294147"/>
        <a:ext cx="2957421" cy="1089054"/>
      </dsp:txXfrm>
    </dsp:sp>
    <dsp:sp modelId="{0F262BF3-8041-43A5-A1DB-A2455CF19FAA}">
      <dsp:nvSpPr>
        <dsp:cNvPr id="0" name=""/>
        <dsp:cNvSpPr/>
      </dsp:nvSpPr>
      <dsp:spPr>
        <a:xfrm rot="5400000">
          <a:off x="5264334" y="372343"/>
          <a:ext cx="965507" cy="5467114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mbria" pitchFamily="18" charset="0"/>
            </a:rPr>
            <a:t>для совершенствования преподавания учебных предметов</a:t>
          </a:r>
          <a:endParaRPr lang="ru-RU" sz="1600" kern="1200" dirty="0">
            <a:solidFill>
              <a:schemeClr val="tx1"/>
            </a:solidFill>
            <a:latin typeface="Cambria" pitchFamily="18" charset="0"/>
          </a:endParaRPr>
        </a:p>
      </dsp:txBody>
      <dsp:txXfrm rot="-5400000">
        <a:off x="3013531" y="2670278"/>
        <a:ext cx="5419982" cy="871243"/>
      </dsp:txXfrm>
    </dsp:sp>
    <dsp:sp modelId="{FB6AF245-AF95-4EDF-B015-031DBB9A416D}">
      <dsp:nvSpPr>
        <dsp:cNvPr id="0" name=""/>
        <dsp:cNvSpPr/>
      </dsp:nvSpPr>
      <dsp:spPr>
        <a:xfrm>
          <a:off x="26898" y="2502461"/>
          <a:ext cx="3075251" cy="120688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Образовательными организациями </a:t>
          </a:r>
          <a:endParaRPr lang="ru-RU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85813" y="2561376"/>
        <a:ext cx="2957421" cy="1089054"/>
      </dsp:txXfrm>
    </dsp:sp>
    <dsp:sp modelId="{242AA170-A937-4D85-A682-B56EA1BFBB6F}">
      <dsp:nvSpPr>
        <dsp:cNvPr id="0" name=""/>
        <dsp:cNvSpPr/>
      </dsp:nvSpPr>
      <dsp:spPr>
        <a:xfrm rot="5400000">
          <a:off x="5237457" y="1641763"/>
          <a:ext cx="965507" cy="5467114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Cambria" pitchFamily="18" charset="0"/>
            </a:rPr>
            <a:t>для повышения информированности, развития моделей родительского оценивания, принятия обоснованных решений о выборе образовательной траектории ребенка</a:t>
          </a:r>
          <a:endParaRPr lang="ru-RU" sz="1400" kern="1200" dirty="0">
            <a:solidFill>
              <a:schemeClr val="tx1"/>
            </a:solidFill>
            <a:latin typeface="Cambria" pitchFamily="18" charset="0"/>
          </a:endParaRPr>
        </a:p>
      </dsp:txBody>
      <dsp:txXfrm rot="-5400000">
        <a:off x="2986654" y="3939698"/>
        <a:ext cx="5419982" cy="871243"/>
      </dsp:txXfrm>
    </dsp:sp>
    <dsp:sp modelId="{8C1F2805-CCE4-49A9-89DF-E4AE4E281F83}">
      <dsp:nvSpPr>
        <dsp:cNvPr id="0" name=""/>
        <dsp:cNvSpPr/>
      </dsp:nvSpPr>
      <dsp:spPr>
        <a:xfrm>
          <a:off x="26898" y="3802010"/>
          <a:ext cx="3075251" cy="120688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Родителями и детьми </a:t>
          </a:r>
          <a:endParaRPr lang="ru-RU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85813" y="3860925"/>
        <a:ext cx="2957421" cy="1089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75C4D-D944-4706-AE46-1A7C28035723}">
      <dsp:nvSpPr>
        <dsp:cNvPr id="0" name=""/>
        <dsp:cNvSpPr/>
      </dsp:nvSpPr>
      <dsp:spPr>
        <a:xfrm>
          <a:off x="0" y="761"/>
          <a:ext cx="8217224" cy="863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Формы общественного наблюдения</a:t>
          </a:r>
          <a:endParaRPr lang="ru-RU" sz="1800" b="1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42162" y="42923"/>
        <a:ext cx="8132900" cy="779362"/>
      </dsp:txXfrm>
    </dsp:sp>
    <dsp:sp modelId="{C4FFB372-CE46-46C0-BE24-FCE88915AD20}">
      <dsp:nvSpPr>
        <dsp:cNvPr id="0" name=""/>
        <dsp:cNvSpPr/>
      </dsp:nvSpPr>
      <dsp:spPr>
        <a:xfrm>
          <a:off x="0" y="877216"/>
          <a:ext cx="8217224" cy="863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Сведения, указываемые в заявлении (исключены конкретные ППЭ)</a:t>
          </a:r>
          <a:endParaRPr lang="ru-RU" sz="1800" b="1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42162" y="919378"/>
        <a:ext cx="8132900" cy="779362"/>
      </dsp:txXfrm>
    </dsp:sp>
    <dsp:sp modelId="{16BC6F7F-6E15-4CD9-A139-DEF9D96A886E}">
      <dsp:nvSpPr>
        <dsp:cNvPr id="0" name=""/>
        <dsp:cNvSpPr/>
      </dsp:nvSpPr>
      <dsp:spPr>
        <a:xfrm>
          <a:off x="0" y="1753671"/>
          <a:ext cx="8217224" cy="863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Сроки подачи заявления (не ранее 1 февраля и не позднее, чем за 3 рабочих дня до начала экзаменов по соответствующим учебным предметам)</a:t>
          </a:r>
          <a:endParaRPr lang="ru-RU" sz="1800" b="1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42162" y="1795833"/>
        <a:ext cx="8132900" cy="779362"/>
      </dsp:txXfrm>
    </dsp:sp>
    <dsp:sp modelId="{666DC479-E49F-44A3-BF53-AC062DAC7A2F}">
      <dsp:nvSpPr>
        <dsp:cNvPr id="0" name=""/>
        <dsp:cNvSpPr/>
      </dsp:nvSpPr>
      <dsp:spPr>
        <a:xfrm>
          <a:off x="0" y="2630126"/>
          <a:ext cx="8217224" cy="863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Обязательная подготовка с выдачей соответствующего документа</a:t>
          </a:r>
          <a:endParaRPr lang="ru-RU" sz="1800" b="1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42162" y="2672288"/>
        <a:ext cx="8132900" cy="779362"/>
      </dsp:txXfrm>
    </dsp:sp>
    <dsp:sp modelId="{A8683018-8C43-45DC-9039-E826C27B1F10}">
      <dsp:nvSpPr>
        <dsp:cNvPr id="0" name=""/>
        <dsp:cNvSpPr/>
      </dsp:nvSpPr>
      <dsp:spPr>
        <a:xfrm>
          <a:off x="0" y="3506581"/>
          <a:ext cx="8217224" cy="863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Распределение общественных наблюдателей </a:t>
          </a:r>
          <a:r>
            <a:rPr lang="ru-RU" sz="1800" b="1" kern="1200" dirty="0" err="1" smtClean="0">
              <a:solidFill>
                <a:srgbClr val="000099"/>
              </a:solidFill>
              <a:latin typeface="Cambria" panose="02040503050406030204" pitchFamily="18" charset="0"/>
            </a:rPr>
            <a:t>ОИВом</a:t>
          </a:r>
          <a:r>
            <a:rPr lang="ru-RU" sz="18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 по местам проведения ГИА</a:t>
          </a:r>
          <a:endParaRPr lang="ru-RU" sz="1800" b="1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42162" y="3548743"/>
        <a:ext cx="8132900" cy="779362"/>
      </dsp:txXfrm>
    </dsp:sp>
    <dsp:sp modelId="{4257FFA3-F945-453A-814A-A259933E48BB}">
      <dsp:nvSpPr>
        <dsp:cNvPr id="0" name=""/>
        <dsp:cNvSpPr/>
      </dsp:nvSpPr>
      <dsp:spPr>
        <a:xfrm>
          <a:off x="0" y="4383036"/>
          <a:ext cx="8217224" cy="863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Cambria" panose="02040503050406030204" pitchFamily="18" charset="0"/>
            </a:rPr>
            <a:t>Выдача удостоверений с приложением графика мест наблюдения</a:t>
          </a:r>
          <a:endParaRPr lang="ru-RU" sz="1800" b="1" kern="1200" dirty="0">
            <a:solidFill>
              <a:srgbClr val="000099"/>
            </a:solidFill>
            <a:latin typeface="Cambria" panose="02040503050406030204" pitchFamily="18" charset="0"/>
          </a:endParaRPr>
        </a:p>
      </dsp:txBody>
      <dsp:txXfrm>
        <a:off x="42162" y="4425198"/>
        <a:ext cx="8132900" cy="779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9EC3E-881F-4BB4-BDF1-ECDB28D6CD35}">
      <dsp:nvSpPr>
        <dsp:cNvPr id="0" name=""/>
        <dsp:cNvSpPr/>
      </dsp:nvSpPr>
      <dsp:spPr>
        <a:xfrm>
          <a:off x="0" y="34621"/>
          <a:ext cx="3856086" cy="11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Очередность </a:t>
          </a:r>
          <a:r>
            <a:rPr lang="ru-RU" sz="1400" b="1" kern="1200" dirty="0">
              <a:solidFill>
                <a:srgbClr val="2E3192"/>
              </a:solidFill>
              <a:latin typeface="Cambria" panose="02040503050406030204" pitchFamily="18" charset="0"/>
            </a:rPr>
            <a:t>проведения </a:t>
          </a: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ЕГЭ </a:t>
          </a:r>
          <a:r>
            <a:rPr lang="ru-RU" sz="1400" b="1" kern="1200" dirty="0">
              <a:solidFill>
                <a:srgbClr val="2E3192"/>
              </a:solidFill>
              <a:latin typeface="Cambria" panose="02040503050406030204" pitchFamily="18" charset="0"/>
            </a:rPr>
            <a:t>по математике: </a:t>
          </a:r>
          <a:r>
            <a:rPr lang="ru-RU" sz="1400" b="0" kern="1200" dirty="0">
              <a:solidFill>
                <a:srgbClr val="2E3192"/>
              </a:solidFill>
              <a:latin typeface="Cambria" panose="02040503050406030204" pitchFamily="18" charset="0"/>
            </a:rPr>
            <a:t>базовый уровень, 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 профильный уровень</a:t>
          </a:r>
          <a:endParaRPr lang="ru-RU" sz="1400" b="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56658" y="91279"/>
        <a:ext cx="3742770" cy="1047324"/>
      </dsp:txXfrm>
    </dsp:sp>
    <dsp:sp modelId="{A28B71B2-90E6-498B-83FF-5E687776DF94}">
      <dsp:nvSpPr>
        <dsp:cNvPr id="0" name=""/>
        <dsp:cNvSpPr/>
      </dsp:nvSpPr>
      <dsp:spPr>
        <a:xfrm>
          <a:off x="0" y="1373821"/>
          <a:ext cx="3856086" cy="11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Очередность </a:t>
          </a:r>
          <a:r>
            <a:rPr lang="ru-RU" sz="1400" b="1" kern="1200" dirty="0">
              <a:solidFill>
                <a:srgbClr val="2E3192"/>
              </a:solidFill>
              <a:latin typeface="Cambria" panose="02040503050406030204" pitchFamily="18" charset="0"/>
            </a:rPr>
            <a:t>проведения ЕГЭ по </a:t>
          </a: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иностранным языкам: </a:t>
          </a:r>
          <a:r>
            <a:rPr lang="ru-RU" sz="1400" b="0" kern="1200" dirty="0">
              <a:solidFill>
                <a:srgbClr val="2E3192"/>
              </a:solidFill>
              <a:latin typeface="Cambria" panose="02040503050406030204" pitchFamily="18" charset="0"/>
            </a:rPr>
            <a:t>письменный экзамен, устный экзамен (2 дня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)</a:t>
          </a:r>
          <a:endParaRPr lang="ru-RU" sz="1400" b="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56658" y="1430479"/>
        <a:ext cx="3742770" cy="1047324"/>
      </dsp:txXfrm>
    </dsp:sp>
    <dsp:sp modelId="{B4322032-B0B1-4418-BEA1-15CD24DC57A7}">
      <dsp:nvSpPr>
        <dsp:cNvPr id="0" name=""/>
        <dsp:cNvSpPr/>
      </dsp:nvSpPr>
      <dsp:spPr>
        <a:xfrm>
          <a:off x="0" y="2713021"/>
          <a:ext cx="3856086" cy="11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Начало </a:t>
          </a:r>
          <a:r>
            <a:rPr lang="ru-RU" sz="1400" b="1" kern="1200" dirty="0">
              <a:solidFill>
                <a:srgbClr val="2E3192"/>
              </a:solidFill>
              <a:latin typeface="Cambria" panose="02040503050406030204" pitchFamily="18" charset="0"/>
            </a:rPr>
            <a:t>проведения основного этапа </a:t>
          </a:r>
          <a:endParaRPr lang="ru-RU" sz="1400" b="1" kern="1200" dirty="0" smtClean="0">
            <a:solidFill>
              <a:srgbClr val="2E3192"/>
            </a:solidFill>
            <a:latin typeface="Cambria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ЕГЭ </a:t>
          </a:r>
          <a:r>
            <a:rPr lang="ru-RU" sz="1400" b="0" kern="1200" dirty="0">
              <a:solidFill>
                <a:srgbClr val="2E3192"/>
              </a:solidFill>
              <a:latin typeface="Cambria" panose="02040503050406030204" pitchFamily="18" charset="0"/>
            </a:rPr>
            <a:t>с учебных предметов «География» и «Информатика 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и ИКТ»</a:t>
          </a:r>
          <a:endParaRPr lang="ru-RU" sz="1400" b="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56658" y="2769679"/>
        <a:ext cx="3742770" cy="1047324"/>
      </dsp:txXfrm>
    </dsp:sp>
    <dsp:sp modelId="{0BFADD11-9938-44C8-A4F2-2F6B2F9FCAAD}">
      <dsp:nvSpPr>
        <dsp:cNvPr id="0" name=""/>
        <dsp:cNvSpPr/>
      </dsp:nvSpPr>
      <dsp:spPr>
        <a:xfrm>
          <a:off x="0" y="4052222"/>
          <a:ext cx="3856086" cy="11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Начало </a:t>
          </a:r>
          <a:r>
            <a:rPr lang="ru-RU" sz="1400" b="1" kern="1200" dirty="0">
              <a:solidFill>
                <a:srgbClr val="2E3192"/>
              </a:solidFill>
              <a:latin typeface="Cambria" panose="02040503050406030204" pitchFamily="18" charset="0"/>
            </a:rPr>
            <a:t>проведения основного этапа </a:t>
          </a:r>
          <a:endParaRPr lang="ru-RU" sz="1400" b="1" kern="1200" dirty="0" smtClean="0">
            <a:solidFill>
              <a:srgbClr val="2E3192"/>
            </a:solidFill>
            <a:latin typeface="Cambria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ОГЭ </a:t>
          </a:r>
          <a:r>
            <a:rPr lang="ru-RU" sz="1400" b="0" kern="1200" dirty="0">
              <a:solidFill>
                <a:srgbClr val="2E3192"/>
              </a:solidFill>
              <a:latin typeface="Cambria" panose="02040503050406030204" pitchFamily="18" charset="0"/>
            </a:rPr>
            <a:t>с учебного предмета «Иностранные языки» (26 и 27 мая 2017 года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)</a:t>
          </a:r>
          <a:endParaRPr lang="ru-RU" sz="1400" b="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56658" y="4108880"/>
        <a:ext cx="3742770" cy="1047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C59BA-4ED5-4500-80F4-2638684F61B3}">
      <dsp:nvSpPr>
        <dsp:cNvPr id="0" name=""/>
        <dsp:cNvSpPr/>
      </dsp:nvSpPr>
      <dsp:spPr>
        <a:xfrm>
          <a:off x="0" y="122606"/>
          <a:ext cx="4788023" cy="4688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mbria" panose="02040503050406030204" pitchFamily="18" charset="0"/>
            </a:rPr>
            <a:t>ЕГЭ и ГВЭ-11</a:t>
          </a:r>
          <a:endParaRPr lang="ru-RU" sz="2800" kern="1200" dirty="0">
            <a:latin typeface="Cambria" panose="02040503050406030204" pitchFamily="18" charset="0"/>
          </a:endParaRPr>
        </a:p>
      </dsp:txBody>
      <dsp:txXfrm>
        <a:off x="22888" y="145494"/>
        <a:ext cx="4742247" cy="423080"/>
      </dsp:txXfrm>
    </dsp:sp>
    <dsp:sp modelId="{14A26C99-9F16-48D8-8F35-31AD5D29819C}">
      <dsp:nvSpPr>
        <dsp:cNvPr id="0" name=""/>
        <dsp:cNvSpPr/>
      </dsp:nvSpPr>
      <dsp:spPr>
        <a:xfrm>
          <a:off x="0" y="768733"/>
          <a:ext cx="4788023" cy="73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20" tIns="17780" rIns="99568" bIns="1778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Досрочный этап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 23 марта по 14 апреля 2016 года</a:t>
          </a: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Основной этап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 29 мая по 1 июля 2016 года</a:t>
          </a: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Дополнительный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  с 5 по 16 сентября 2016 года</a:t>
          </a: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0" y="768733"/>
        <a:ext cx="4788023" cy="730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9C623-ADA3-4B98-942B-34912B2D1D89}">
      <dsp:nvSpPr>
        <dsp:cNvPr id="0" name=""/>
        <dsp:cNvSpPr/>
      </dsp:nvSpPr>
      <dsp:spPr>
        <a:xfrm>
          <a:off x="0" y="323073"/>
          <a:ext cx="4752528" cy="483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mbria" panose="02040503050406030204" pitchFamily="18" charset="0"/>
            </a:rPr>
            <a:t>ОГЭ и ГВЭ-9</a:t>
          </a:r>
          <a:endParaRPr lang="ru-RU" sz="2800" kern="1200" dirty="0">
            <a:latin typeface="Cambria" panose="02040503050406030204" pitchFamily="18" charset="0"/>
          </a:endParaRPr>
        </a:p>
      </dsp:txBody>
      <dsp:txXfrm>
        <a:off x="23593" y="346666"/>
        <a:ext cx="4705342" cy="436114"/>
      </dsp:txXfrm>
    </dsp:sp>
    <dsp:sp modelId="{B9D26544-F9B2-442B-97A9-B629FFB9D597}">
      <dsp:nvSpPr>
        <dsp:cNvPr id="0" name=""/>
        <dsp:cNvSpPr/>
      </dsp:nvSpPr>
      <dsp:spPr>
        <a:xfrm>
          <a:off x="0" y="980732"/>
          <a:ext cx="4752528" cy="60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93" tIns="17780" rIns="99568" bIns="1778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Досрочный этап 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 20 апреля по 6 мая 2016 года</a:t>
          </a: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Основной этап 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 26 мая по 24 июня 2016 года</a:t>
          </a: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Дополнительный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 5 по 22 сентября 2016 года</a:t>
          </a: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  <a:p>
          <a:pPr marL="114300" lvl="1" indent="0" algn="l" defTabSz="6223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0" y="980732"/>
        <a:ext cx="4752528" cy="608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38ED2-2307-4D7E-AB92-EA88C1258AD0}">
      <dsp:nvSpPr>
        <dsp:cNvPr id="0" name=""/>
        <dsp:cNvSpPr/>
      </dsp:nvSpPr>
      <dsp:spPr>
        <a:xfrm>
          <a:off x="0" y="262"/>
          <a:ext cx="3048899" cy="7110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слепые </a:t>
          </a:r>
          <a:endParaRPr lang="ru-RU" sz="14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34712" y="34974"/>
        <a:ext cx="2979475" cy="641662"/>
      </dsp:txXfrm>
    </dsp:sp>
    <dsp:sp modelId="{6537A32C-1526-4B80-9073-86FB1F7AD2D2}">
      <dsp:nvSpPr>
        <dsp:cNvPr id="0" name=""/>
        <dsp:cNvSpPr/>
      </dsp:nvSpPr>
      <dsp:spPr>
        <a:xfrm>
          <a:off x="0" y="725073"/>
          <a:ext cx="3048899" cy="7110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слабовидящие и </a:t>
          </a:r>
          <a:r>
            <a:rPr lang="ru-RU" sz="1400" b="1" kern="1200" dirty="0" err="1" smtClean="0">
              <a:solidFill>
                <a:srgbClr val="2E3192"/>
              </a:solidFill>
              <a:latin typeface="Cambria" panose="02040503050406030204" pitchFamily="18" charset="0"/>
            </a:rPr>
            <a:t>поздноослепшие</a:t>
          </a: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 </a:t>
          </a:r>
          <a:endParaRPr lang="ru-RU" sz="14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34712" y="759785"/>
        <a:ext cx="2979475" cy="641662"/>
      </dsp:txXfrm>
    </dsp:sp>
    <dsp:sp modelId="{F9398FF9-F718-4F36-B524-6A2C0D7B65DC}">
      <dsp:nvSpPr>
        <dsp:cNvPr id="0" name=""/>
        <dsp:cNvSpPr/>
      </dsp:nvSpPr>
      <dsp:spPr>
        <a:xfrm>
          <a:off x="0" y="1449884"/>
          <a:ext cx="3048899" cy="7110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обучающиеся, не владеющие рельефно-точечным шрифтом Брайля </a:t>
          </a:r>
          <a:endParaRPr lang="ru-RU" sz="14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34712" y="1484596"/>
        <a:ext cx="2979475" cy="641662"/>
      </dsp:txXfrm>
    </dsp:sp>
    <dsp:sp modelId="{F9E107A1-3CAC-44A0-9371-E18AF9A0FC31}">
      <dsp:nvSpPr>
        <dsp:cNvPr id="0" name=""/>
        <dsp:cNvSpPr/>
      </dsp:nvSpPr>
      <dsp:spPr>
        <a:xfrm>
          <a:off x="0" y="2174696"/>
          <a:ext cx="3048899" cy="7110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обучающиеся с нарушениями опорно-двигательного аппарата</a:t>
          </a:r>
          <a:endParaRPr lang="ru-RU" sz="14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34712" y="2209408"/>
        <a:ext cx="2979475" cy="641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49FCD-ACD9-4164-9696-7CB7AC29B74D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1B16A-2B3E-473C-8686-F53E0675D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4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4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5F0700-423F-4787-AF18-1A35B3F81D7B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1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1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1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1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1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7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FB09DD-1845-4437-9791-BF4300815076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23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47FDF0-94A7-4DBA-87CE-DBA69B6CA07B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19B0A-212C-4296-9F91-676291E47D8A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08DA0B-BB66-45DF-8335-5D8C7128BA70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0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1A9DFA-5A6C-4C78-807C-25478CA7D4ED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ADF8-8FF9-4B40-9F61-783EF4EC4136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224D-106B-4E42-8222-0B13483A2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ADF8-8FF9-4B40-9F61-783EF4EC4136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224D-106B-4E42-8222-0B13483A2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ADF8-8FF9-4B40-9F61-783EF4EC4136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224D-106B-4E42-8222-0B13483A2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Владелец\Desktop\фон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151606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8372"/>
            <a:ext cx="6779096" cy="103942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90800" y="1988840"/>
            <a:ext cx="6096000" cy="1944217"/>
          </a:xfrm>
        </p:spPr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617730" y="4077072"/>
            <a:ext cx="6096000" cy="1944217"/>
          </a:xfrm>
        </p:spPr>
        <p:txBody>
          <a:bodyPr/>
          <a:lstStyle>
            <a:lvl1pPr>
              <a:buClr>
                <a:srgbClr val="00206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4DF40B-EDDE-43F1-8DDB-B82977FACCA8}" type="datetimeFigureOut">
              <a:rPr lang="ru-RU"/>
              <a:pPr>
                <a:defRPr/>
              </a:pPr>
              <a:t>03.11.2016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AEBD59-B7A0-4D61-BB10-F8D8AE832A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ADF8-8FF9-4B40-9F61-783EF4EC4136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224D-106B-4E42-8222-0B13483A2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ADF8-8FF9-4B40-9F61-783EF4EC4136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224D-106B-4E42-8222-0B13483A2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ADF8-8FF9-4B40-9F61-783EF4EC4136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224D-106B-4E42-8222-0B13483A2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ADF8-8FF9-4B40-9F61-783EF4EC4136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224D-106B-4E42-8222-0B13483A2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ADF8-8FF9-4B40-9F61-783EF4EC4136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224D-106B-4E42-8222-0B13483A2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ADF8-8FF9-4B40-9F61-783EF4EC4136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224D-106B-4E42-8222-0B13483A2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ADF8-8FF9-4B40-9F61-783EF4EC4136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224D-106B-4E42-8222-0B13483A2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ADF8-8FF9-4B40-9F61-783EF4EC4136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224D-106B-4E42-8222-0B13483A2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ADF8-8FF9-4B40-9F61-783EF4EC4136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8224D-106B-4E42-8222-0B13483A2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результатов оценочных процедур для развития региональной и муниципальных систем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857760"/>
            <a:ext cx="497204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Колпачков Н.Н.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первый заместитель начальника Департамента Смоленской области по образованию, науке и делам молодежи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5918" y="285728"/>
            <a:ext cx="614366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3192"/>
                </a:solidFill>
                <a:latin typeface="Cambria" pitchFamily="18" charset="0"/>
              </a:defRPr>
            </a:lvl1pPr>
          </a:lstStyle>
          <a:p>
            <a:pPr algn="ctr" eaLnBrk="1" hangingPunct="1">
              <a:defRPr/>
            </a:pPr>
            <a:r>
              <a:rPr lang="ru-RU" dirty="0" smtClean="0">
                <a:solidFill>
                  <a:srgbClr val="2D3E93"/>
                </a:solidFill>
                <a:cs typeface="Arial" panose="020B0604020202020204" pitchFamily="34" charset="0"/>
              </a:rPr>
              <a:t>График проведения ВПР в 2017 году</a:t>
            </a:r>
            <a:endParaRPr lang="ru-RU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9203" name="Прямоугольник 1"/>
          <p:cNvSpPr>
            <a:spLocks noChangeArrowheads="1"/>
          </p:cNvSpPr>
          <p:nvPr/>
        </p:nvSpPr>
        <p:spPr bwMode="auto">
          <a:xfrm>
            <a:off x="2051050" y="43243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b="1">
              <a:solidFill>
                <a:srgbClr val="2E3192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978622"/>
              </p:ext>
            </p:extLst>
          </p:nvPr>
        </p:nvGraphicFramePr>
        <p:xfrm>
          <a:off x="0" y="928670"/>
          <a:ext cx="9144000" cy="53450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4564">
                  <a:extLst>
                    <a:ext uri="{9D8B030D-6E8A-4147-A177-3AD203B41FA5}"/>
                  </a:extLst>
                </a:gridCol>
                <a:gridCol w="1014792">
                  <a:extLst>
                    <a:ext uri="{9D8B030D-6E8A-4147-A177-3AD203B41FA5}"/>
                  </a:extLst>
                </a:gridCol>
                <a:gridCol w="5051489">
                  <a:extLst>
                    <a:ext uri="{9D8B030D-6E8A-4147-A177-3AD203B41FA5}"/>
                  </a:extLst>
                </a:gridCol>
                <a:gridCol w="2313155">
                  <a:extLst>
                    <a:ext uri="{9D8B030D-6E8A-4147-A177-3AD203B41FA5}"/>
                  </a:extLst>
                </a:gridCol>
              </a:tblGrid>
              <a:tr h="4461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Дата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Учебный предмет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Обучающиеся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29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67415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18,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апрель</a:t>
                      </a:r>
                      <a:endParaRPr lang="ru-RU" sz="27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"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русский язык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</a:t>
                      </a:r>
                      <a:r>
                        <a:rPr lang="ru-RU" sz="27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27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классы</a:t>
                      </a:r>
                      <a:endParaRPr lang="ru-RU" sz="27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29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20, </a:t>
                      </a:r>
                    </a:p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математика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физика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 классы</a:t>
                      </a:r>
                      <a:endParaRPr lang="ru-RU" sz="27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29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2920">
                <a:tc rowSpan="3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27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окружающий мир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 классы</a:t>
                      </a:r>
                      <a:endParaRPr lang="ru-RU" sz="27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29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биология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классы</a:t>
                      </a:r>
                      <a:endParaRPr lang="ru-RU" sz="27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29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lumMod val="60000"/>
                        <a:lumOff val="40000"/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химия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 классы</a:t>
                      </a:r>
                      <a:endParaRPr lang="ru-RU" sz="27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6836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май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"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биология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27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 классы</a:t>
                      </a:r>
                      <a:endParaRPr lang="ru-RU" sz="27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29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24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16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география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34290" marB="34290" anchor="ctr">
                    <a:solidFill>
                      <a:schemeClr val="accent1">
                        <a:alpha val="29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24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6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история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14290"/>
            <a:ext cx="6465911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92075" indent="1588" algn="ctr" fontAlgn="auto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ru-RU" b="1" dirty="0" smtClean="0">
                <a:solidFill>
                  <a:srgbClr val="2E319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ИСПОЛЬЗОВАНИЕ РЕЗУЛЬТАТОВ  НИКО </a:t>
            </a:r>
            <a:endParaRPr lang="ru-RU" dirty="0">
              <a:solidFill>
                <a:srgbClr val="2E3192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463675" y="279400"/>
            <a:ext cx="6400800" cy="673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endParaRPr lang="ru-RU" sz="2600" b="1" spc="110" dirty="0" smtClean="0">
              <a:solidFill>
                <a:srgbClr val="C00000"/>
              </a:solidFill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20974681"/>
              </p:ext>
            </p:extLst>
          </p:nvPr>
        </p:nvGraphicFramePr>
        <p:xfrm>
          <a:off x="601634" y="857232"/>
          <a:ext cx="8542366" cy="501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5786454"/>
            <a:ext cx="9036050" cy="808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rgbClr val="FF0000"/>
                </a:solidFill>
                <a:latin typeface="Cambria" pitchFamily="18" charset="0"/>
              </a:rPr>
              <a:t>Не допускается </a:t>
            </a: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использование результатов НИКО для оценки деятельности образовательных организаций, учителей, муниципальных и региональных органов исполнительной власти, осуществляющих государственное управление в сфере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3825" y="363538"/>
            <a:ext cx="702945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  <a:cs typeface="Arial" panose="020B0604020202020204" pitchFamily="34" charset="0"/>
              </a:rPr>
              <a:t>Использование результатов ВПР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71472" y="1220788"/>
            <a:ext cx="8393141" cy="4416425"/>
            <a:chOff x="1547813" y="1220788"/>
            <a:chExt cx="7416800" cy="44164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47813" y="1220788"/>
              <a:ext cx="7416800" cy="124777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b="1" dirty="0" smtClean="0">
                  <a:latin typeface="Cambria" panose="02040503050406030204" pitchFamily="18" charset="0"/>
                </a:rPr>
                <a:t>На федеральном уровне:</a:t>
              </a:r>
            </a:p>
            <a:p>
              <a:pPr algn="just" eaLnBrk="1" hangingPunct="1">
                <a:buFontTx/>
                <a:buChar char="-"/>
                <a:defRPr/>
              </a:pPr>
              <a:r>
                <a:rPr lang="ru-RU" altLang="ru-RU" sz="1600" dirty="0" smtClean="0">
                  <a:latin typeface="Cambria" panose="02040503050406030204" pitchFamily="18" charset="0"/>
                </a:rPr>
                <a:t>мониторинг результатов введения ФГОС;</a:t>
              </a:r>
            </a:p>
            <a:p>
              <a:pPr algn="just" eaLnBrk="1" hangingPunct="1">
                <a:buFontTx/>
                <a:buChar char="-"/>
                <a:defRPr/>
              </a:pPr>
              <a:r>
                <a:rPr lang="ru-RU" altLang="ru-RU" sz="1600" dirty="0" smtClean="0">
                  <a:latin typeface="Cambria" panose="02040503050406030204" pitchFamily="18" charset="0"/>
                </a:rPr>
                <a:t>формирование базы результатов обучающихся, в перспективе – обеспечение возможности учета результатов в качестве портфолио</a:t>
              </a:r>
            </a:p>
          </p:txBody>
        </p:sp>
        <p:sp>
          <p:nvSpPr>
            <p:cNvPr id="2" name="Прямоугольник 5"/>
            <p:cNvSpPr/>
            <p:nvPr/>
          </p:nvSpPr>
          <p:spPr>
            <a:xfrm>
              <a:off x="1547813" y="2755900"/>
              <a:ext cx="7416800" cy="144145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b="1" dirty="0" smtClean="0">
                  <a:latin typeface="Cambria" panose="02040503050406030204" pitchFamily="18" charset="0"/>
                </a:rPr>
                <a:t>На региональном уровне: </a:t>
              </a:r>
            </a:p>
            <a:p>
              <a:pPr algn="just" eaLnBrk="1" hangingPunct="1">
                <a:buFontTx/>
                <a:buChar char="-"/>
                <a:defRPr/>
              </a:pPr>
              <a:r>
                <a:rPr lang="ru-RU" altLang="ru-RU" sz="1600" dirty="0" smtClean="0">
                  <a:latin typeface="Cambria" panose="02040503050406030204" pitchFamily="18" charset="0"/>
                </a:rPr>
                <a:t>своевременная корректировка отдельных аспектов в системе общего образования;</a:t>
              </a:r>
            </a:p>
            <a:p>
              <a:pPr algn="just" eaLnBrk="1" hangingPunct="1">
                <a:buFontTx/>
                <a:buChar char="-"/>
                <a:defRPr/>
              </a:pPr>
              <a:r>
                <a:rPr lang="ru-RU" altLang="ru-RU" sz="1600" dirty="0" smtClean="0">
                  <a:latin typeface="Cambria" panose="02040503050406030204" pitchFamily="18" charset="0"/>
                </a:rPr>
                <a:t>основание для планирования контрольно-надзорной деятельности</a:t>
              </a:r>
            </a:p>
          </p:txBody>
        </p:sp>
        <p:sp>
          <p:nvSpPr>
            <p:cNvPr id="3" name="Прямоугольник 5"/>
            <p:cNvSpPr/>
            <p:nvPr/>
          </p:nvSpPr>
          <p:spPr>
            <a:xfrm>
              <a:off x="1547813" y="4389438"/>
              <a:ext cx="7416800" cy="124777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b="1" dirty="0" smtClean="0">
                  <a:latin typeface="Cambria" panose="02040503050406030204" pitchFamily="18" charset="0"/>
                </a:rPr>
                <a:t>На уровне образовательной организации:</a:t>
              </a:r>
            </a:p>
            <a:p>
              <a:pPr algn="just" eaLnBrk="1" hangingPunct="1">
                <a:buFontTx/>
                <a:buChar char="-"/>
                <a:defRPr/>
              </a:pPr>
              <a:r>
                <a:rPr lang="ru-RU" altLang="ru-RU" sz="1600" dirty="0" smtClean="0">
                  <a:latin typeface="Cambria" panose="02040503050406030204" pitchFamily="18" charset="0"/>
                </a:rPr>
                <a:t>корректировка образовательного процесса;</a:t>
              </a:r>
            </a:p>
            <a:p>
              <a:pPr algn="just" eaLnBrk="1" hangingPunct="1">
                <a:buFontTx/>
                <a:buChar char="-"/>
                <a:defRPr/>
              </a:pPr>
              <a:r>
                <a:rPr lang="ru-RU" altLang="ru-RU" sz="1600" dirty="0" smtClean="0">
                  <a:latin typeface="Cambria" panose="02040503050406030204" pitchFamily="18" charset="0"/>
                </a:rPr>
                <a:t>учет результатов ВПР при выставлении годовых отметок по предмету.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14480" y="500042"/>
            <a:ext cx="631192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Исследование компетенций </a:t>
            </a:r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учителей</a:t>
            </a:r>
            <a:endParaRPr lang="ru-RU" sz="2400" b="1" dirty="0">
              <a:solidFill>
                <a:srgbClr val="2E319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37013" y="4941888"/>
            <a:ext cx="1620837" cy="5715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214950"/>
            <a:ext cx="8102600" cy="1484312"/>
          </a:xfrm>
          <a:prstGeom prst="rect">
            <a:avLst/>
          </a:prstGeom>
          <a:solidFill>
            <a:srgbClr val="B9CDE5">
              <a:alpha val="29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Совместно с </a:t>
            </a:r>
            <a:r>
              <a:rPr lang="ru-RU" sz="2200" b="1" dirty="0" err="1">
                <a:solidFill>
                  <a:srgbClr val="2E3192"/>
                </a:solidFill>
                <a:latin typeface="Cambria" pitchFamily="18" charset="0"/>
                <a:cs typeface="Arial" charset="0"/>
              </a:rPr>
              <a:t>Минобрнауки</a:t>
            </a:r>
            <a:r>
              <a:rPr lang="ru-RU" sz="2200" b="1" dirty="0">
                <a:solidFill>
                  <a:srgbClr val="2E3192"/>
                </a:solidFill>
                <a:latin typeface="Cambria" pitchFamily="18" charset="0"/>
                <a:cs typeface="Arial" charset="0"/>
              </a:rPr>
              <a:t> России работа по формированию национальной системы учительского роста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09480"/>
              </p:ext>
            </p:extLst>
          </p:nvPr>
        </p:nvGraphicFramePr>
        <p:xfrm>
          <a:off x="642910" y="1285860"/>
          <a:ext cx="8105801" cy="3608915"/>
        </p:xfrm>
        <a:graphic>
          <a:graphicData uri="http://schemas.openxmlformats.org/drawingml/2006/table">
            <a:tbl>
              <a:tblPr/>
              <a:tblGrid>
                <a:gridCol w="2701934"/>
                <a:gridCol w="2701934"/>
                <a:gridCol w="2701933"/>
              </a:tblGrid>
              <a:tr h="867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Апрель-май 2015 года</a:t>
                      </a: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Ноябрь 2015 года</a:t>
                      </a: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Апрель-май 2016 года </a:t>
                      </a: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6000"/>
                      </a:schemeClr>
                    </a:solidFill>
                  </a:tcPr>
                </a:tc>
              </a:tr>
              <a:tr h="1672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Исследование портрета учителя истории</a:t>
                      </a: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Апробация исследования учителей русского языка и математики</a:t>
                      </a: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Основной этап исследования компетенций учителей русского языка и математики</a:t>
                      </a: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6000"/>
                      </a:schemeClr>
                    </a:solidFill>
                  </a:tcPr>
                </a:tc>
              </a:tr>
              <a:tr h="10693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80 субъектов РФ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6000 учителей</a:t>
                      </a: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27 субъектов РФ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2000 учителей </a:t>
                      </a: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kern="1200" dirty="0" smtClean="0"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67 субъекта РФ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kern="1200" dirty="0" smtClean="0"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10 342 учителя</a:t>
                      </a:r>
                    </a:p>
                  </a:txBody>
                  <a:tcPr marL="91437" marR="91437" marT="45739" marB="457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6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285720" y="142852"/>
            <a:ext cx="8569325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solidFill>
                  <a:srgbClr val="2E3192"/>
                </a:solidFill>
                <a:latin typeface="Cambria" pitchFamily="18" charset="0"/>
              </a:rPr>
              <a:t>Исследование компетенций учителей, апрель-май 2016 года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1030818"/>
            <a:ext cx="8820150" cy="5630333"/>
            <a:chOff x="0" y="773113"/>
            <a:chExt cx="8820150" cy="4222750"/>
          </a:xfrm>
        </p:grpSpPr>
        <p:pic>
          <p:nvPicPr>
            <p:cNvPr id="9220" name="Диаграмма 1"/>
            <p:cNvPicPr>
              <a:picLocks noChangeArrowheads="1"/>
            </p:cNvPicPr>
            <p:nvPr/>
          </p:nvPicPr>
          <p:blipFill>
            <a:blip r:embed="rId3"/>
            <a:srcRect r="-44"/>
            <a:stretch>
              <a:fillRect/>
            </a:stretch>
          </p:blipFill>
          <p:spPr bwMode="auto">
            <a:xfrm>
              <a:off x="0" y="858838"/>
              <a:ext cx="3995738" cy="215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Диаграмма 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7538" y="773113"/>
              <a:ext cx="4392612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Диаграмма 1"/>
            <p:cNvPicPr>
              <a:picLocks noChangeArrowheads="1"/>
            </p:cNvPicPr>
            <p:nvPr/>
          </p:nvPicPr>
          <p:blipFill>
            <a:blip r:embed="rId5"/>
            <a:srcRect l="-198" t="-4178" r="-824" b="-3400"/>
            <a:stretch>
              <a:fillRect/>
            </a:stretch>
          </p:blipFill>
          <p:spPr bwMode="auto">
            <a:xfrm>
              <a:off x="2195513" y="3103563"/>
              <a:ext cx="4578350" cy="189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03350" y="155575"/>
            <a:ext cx="7740650" cy="83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Результаты исследования компетенций учителей по русскому языку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950" y="4652963"/>
            <a:ext cx="2808288" cy="3381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Предметная подготовка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8038" y="4652963"/>
            <a:ext cx="2808287" cy="3381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Методика преподавания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7050" y="4589463"/>
            <a:ext cx="1727200" cy="3381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Оценивание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107507" y="4869161"/>
          <a:ext cx="2448271" cy="168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3203866" y="4941169"/>
          <a:ext cx="2952327" cy="170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6328197" y="5085184"/>
          <a:ext cx="270584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107504" y="1124745"/>
          <a:ext cx="9036496" cy="346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03350" y="155575"/>
            <a:ext cx="7740650" cy="83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Результаты исследования компетенций учителей по математике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250" y="3960813"/>
            <a:ext cx="2870200" cy="3381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Предметная подготовка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338" y="3960813"/>
            <a:ext cx="2870200" cy="3381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Методика преподавания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5325" y="3938588"/>
            <a:ext cx="1914525" cy="3397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Оценивание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7504" y="986070"/>
          <a:ext cx="8852478" cy="287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07504" y="4235687"/>
          <a:ext cx="2849556" cy="262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987954" y="4173724"/>
          <a:ext cx="3005873" cy="268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009012" y="4299935"/>
          <a:ext cx="3134988" cy="262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357166"/>
            <a:ext cx="6500858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Cambria" pitchFamily="18" charset="0"/>
                <a:cs typeface="Arial" panose="020B0604020202020204" pitchFamily="34" charset="0"/>
              </a:rPr>
              <a:t>Предметная компетентность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9779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4929191" y="2285992"/>
            <a:ext cx="39290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/>
              <a:t>37,2 %</a:t>
            </a:r>
            <a:r>
              <a:rPr lang="ru-RU" altLang="ru-RU" dirty="0"/>
              <a:t> учителей русского языка выбрали вариант</a:t>
            </a:r>
          </a:p>
          <a:p>
            <a:r>
              <a:rPr lang="ru-RU" altLang="ru-RU" i="1" dirty="0"/>
              <a:t>«Вот уже несколько минут Иван напряженно всматривался </a:t>
            </a:r>
            <a:r>
              <a:rPr lang="ru-RU" altLang="ru-RU" b="1" i="1" dirty="0"/>
              <a:t>в </a:t>
            </a:r>
            <a:r>
              <a:rPr lang="ru-RU" altLang="ru-RU" b="1" i="1" dirty="0" smtClean="0"/>
              <a:t>даль</a:t>
            </a:r>
            <a:r>
              <a:rPr lang="ru-RU" altLang="ru-RU" i="1" dirty="0"/>
              <a:t>, </a:t>
            </a:r>
            <a:endParaRPr lang="ru-RU" altLang="ru-RU" i="1" dirty="0" smtClean="0"/>
          </a:p>
          <a:p>
            <a:r>
              <a:rPr lang="ru-RU" altLang="ru-RU" i="1" dirty="0" smtClean="0"/>
              <a:t>надеясь </a:t>
            </a:r>
            <a:r>
              <a:rPr lang="ru-RU" altLang="ru-RU" i="1" dirty="0"/>
              <a:t>разглядеть на горизонте пароходный дым</a:t>
            </a:r>
            <a:r>
              <a:rPr lang="ru-RU" altLang="ru-RU" dirty="0"/>
              <a:t>»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428596" y="1214422"/>
            <a:ext cx="8569396" cy="5068741"/>
            <a:chOff x="382588" y="915988"/>
            <a:chExt cx="8028198" cy="3801556"/>
          </a:xfrm>
        </p:grpSpPr>
        <p:pic>
          <p:nvPicPr>
            <p:cNvPr id="1024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2175" y="915988"/>
              <a:ext cx="191135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4649788" y="933450"/>
              <a:ext cx="3200400" cy="4847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altLang="ru-RU" b="1" dirty="0" smtClean="0"/>
                <a:t>24,2%</a:t>
              </a:r>
              <a:r>
                <a:rPr lang="ru-RU" altLang="ru-RU" dirty="0" smtClean="0"/>
                <a:t> </a:t>
              </a:r>
              <a:r>
                <a:rPr lang="ru-RU" altLang="ru-RU" dirty="0"/>
                <a:t>учителей математики </a:t>
              </a:r>
              <a:br>
                <a:rPr lang="ru-RU" altLang="ru-RU" dirty="0"/>
              </a:br>
              <a:r>
                <a:rPr lang="ru-RU" altLang="ru-RU" dirty="0"/>
                <a:t>не справились с заданием</a:t>
              </a:r>
            </a:p>
          </p:txBody>
        </p:sp>
        <p:sp>
          <p:nvSpPr>
            <p:cNvPr id="10248" name="TextBox 5"/>
            <p:cNvSpPr txBox="1">
              <a:spLocks noChangeArrowheads="1"/>
            </p:cNvSpPr>
            <p:nvPr/>
          </p:nvSpPr>
          <p:spPr bwMode="auto">
            <a:xfrm>
              <a:off x="395288" y="995363"/>
              <a:ext cx="201478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dirty="0"/>
                <a:t>Решите уравнение</a:t>
              </a:r>
            </a:p>
          </p:txBody>
        </p:sp>
        <p:sp>
          <p:nvSpPr>
            <p:cNvPr id="10249" name="TextBox 10"/>
            <p:cNvSpPr txBox="1">
              <a:spLocks noChangeArrowheads="1"/>
            </p:cNvSpPr>
            <p:nvPr/>
          </p:nvSpPr>
          <p:spPr bwMode="auto">
            <a:xfrm>
              <a:off x="382588" y="1754188"/>
              <a:ext cx="4076700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/>
                <a:t>В каком предложении выделенное слово пишется слитно?</a:t>
              </a:r>
            </a:p>
          </p:txBody>
        </p:sp>
        <p:sp>
          <p:nvSpPr>
            <p:cNvPr id="10250" name="TextBox 12"/>
            <p:cNvSpPr txBox="1">
              <a:spLocks noChangeArrowheads="1"/>
            </p:cNvSpPr>
            <p:nvPr/>
          </p:nvSpPr>
          <p:spPr bwMode="auto">
            <a:xfrm>
              <a:off x="439738" y="3194050"/>
              <a:ext cx="3960812" cy="152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dirty="0"/>
                <a:t>Дана цитата из письма: </a:t>
              </a:r>
              <a:r>
                <a:rPr lang="ru-RU" altLang="ru-RU" b="1" i="1" dirty="0"/>
                <a:t>«девушка сама неглупая предпочитает </a:t>
              </a:r>
              <a:r>
                <a:rPr lang="ru-RU" altLang="ru-RU" b="1" i="1" dirty="0" err="1"/>
                <a:t>дурака</a:t>
              </a:r>
              <a:r>
                <a:rPr lang="ru-RU" altLang="ru-RU" b="1" i="1" dirty="0"/>
                <a:t> умному человеку; и этот </a:t>
              </a:r>
              <a:r>
                <a:rPr lang="ru-RU" altLang="ru-RU" b="1" i="1" dirty="0" smtClean="0"/>
                <a:t>человек</a:t>
              </a:r>
              <a:r>
                <a:rPr lang="ru-RU" altLang="ru-RU" b="1" i="1" dirty="0"/>
                <a:t>, </a:t>
              </a:r>
              <a:r>
                <a:rPr lang="ru-RU" altLang="ru-RU" b="1" i="1" dirty="0" smtClean="0"/>
                <a:t> </a:t>
              </a:r>
            </a:p>
            <a:p>
              <a:r>
                <a:rPr lang="ru-RU" altLang="ru-RU" b="1" i="1" dirty="0" smtClean="0"/>
                <a:t>разумеется</a:t>
              </a:r>
              <a:r>
                <a:rPr lang="ru-RU" altLang="ru-RU" b="1" i="1" dirty="0"/>
                <a:t>, в </a:t>
              </a:r>
              <a:r>
                <a:rPr lang="ru-RU" altLang="ru-RU" b="1" i="1" dirty="0" err="1"/>
                <a:t>противуречии</a:t>
              </a:r>
              <a:r>
                <a:rPr lang="ru-RU" altLang="ru-RU" b="1" i="1" dirty="0"/>
                <a:t> </a:t>
              </a:r>
              <a:r>
                <a:rPr lang="ru-RU" altLang="ru-RU" b="1" i="1" dirty="0" smtClean="0"/>
                <a:t> с </a:t>
              </a:r>
              <a:r>
                <a:rPr lang="ru-RU" altLang="ru-RU" b="1" i="1" dirty="0"/>
                <a:t>обществом его окружающим». </a:t>
              </a:r>
              <a:r>
                <a:rPr lang="ru-RU" altLang="ru-RU" dirty="0"/>
                <a:t>Назовите произведение, о котором идет речь и его автора.</a:t>
              </a:r>
            </a:p>
          </p:txBody>
        </p:sp>
        <p:sp>
          <p:nvSpPr>
            <p:cNvPr id="10251" name="TextBox 13"/>
            <p:cNvSpPr txBox="1">
              <a:spLocks noChangeArrowheads="1"/>
            </p:cNvSpPr>
            <p:nvPr/>
          </p:nvSpPr>
          <p:spPr bwMode="auto">
            <a:xfrm>
              <a:off x="4665874" y="3327021"/>
              <a:ext cx="3744912" cy="69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b="1" dirty="0"/>
                <a:t>18,3%</a:t>
              </a:r>
              <a:r>
                <a:rPr lang="ru-RU" altLang="ru-RU" dirty="0"/>
                <a:t> учителей литературы не узнали комедию </a:t>
              </a:r>
              <a:r>
                <a:rPr lang="ru-RU" altLang="ru-RU" b="1" dirty="0"/>
                <a:t>«Горе от ума» </a:t>
              </a:r>
              <a:r>
                <a:rPr lang="ru-RU" altLang="ru-RU" dirty="0"/>
                <a:t>по приведенной цитате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5786" y="214290"/>
            <a:ext cx="7948612" cy="83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mbria" panose="02040503050406030204" pitchFamily="18" charset="0"/>
                <a:cs typeface="Arial" panose="020B0604020202020204" pitchFamily="34" charset="0"/>
              </a:rPr>
              <a:t>Проблемы, выявленные Всероссийским исследованием компетенций учителей</a:t>
            </a:r>
          </a:p>
        </p:txBody>
      </p:sp>
      <p:sp>
        <p:nvSpPr>
          <p:cNvPr id="208899" name="Прямоугольник 1"/>
          <p:cNvSpPr>
            <a:spLocks noChangeArrowheads="1"/>
          </p:cNvSpPr>
          <p:nvPr/>
        </p:nvSpPr>
        <p:spPr bwMode="auto">
          <a:xfrm>
            <a:off x="428596" y="1557338"/>
            <a:ext cx="853601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ru-RU" altLang="ru-RU" dirty="0">
                <a:latin typeface="Cambria" pitchFamily="18" charset="0"/>
              </a:rPr>
              <a:t>В целом учителя </a:t>
            </a:r>
            <a:r>
              <a:rPr lang="ru-RU" altLang="ru-RU" dirty="0" smtClean="0">
                <a:latin typeface="Cambria" pitchFamily="18" charset="0"/>
              </a:rPr>
              <a:t>показали </a:t>
            </a:r>
            <a:r>
              <a:rPr lang="ru-RU" altLang="ru-RU" dirty="0">
                <a:latin typeface="Cambria" pitchFamily="18" charset="0"/>
              </a:rPr>
              <a:t>сравнительно </a:t>
            </a:r>
            <a:r>
              <a:rPr lang="ru-RU" altLang="ru-RU" b="1" dirty="0">
                <a:solidFill>
                  <a:srgbClr val="FF0000"/>
                </a:solidFill>
                <a:latin typeface="Cambria" pitchFamily="18" charset="0"/>
              </a:rPr>
              <a:t>высокий уровень предметной подготовки</a:t>
            </a:r>
          </a:p>
          <a:p>
            <a:pPr marL="285750" indent="-28575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ru-RU" altLang="ru-RU" dirty="0">
                <a:latin typeface="Cambria" pitchFamily="18" charset="0"/>
              </a:rPr>
              <a:t>Продемонстрирован достаточно </a:t>
            </a:r>
            <a:r>
              <a:rPr lang="ru-RU" altLang="ru-RU" b="1" dirty="0">
                <a:solidFill>
                  <a:srgbClr val="FF0000"/>
                </a:solidFill>
                <a:latin typeface="Cambria" pitchFamily="18" charset="0"/>
              </a:rPr>
              <a:t>низкий уровень методической подготовки</a:t>
            </a:r>
            <a:r>
              <a:rPr lang="ru-RU" altLang="ru-RU" dirty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ru-RU" altLang="ru-RU" dirty="0">
                <a:latin typeface="Cambria" pitchFamily="18" charset="0"/>
              </a:rPr>
              <a:t>неумение дать объяснения по методическим вопросам, касающимся как конкретных приемов и методов </a:t>
            </a:r>
            <a:r>
              <a:rPr lang="ru-RU" altLang="ru-RU" dirty="0" smtClean="0">
                <a:latin typeface="Cambria" pitchFamily="18" charset="0"/>
              </a:rPr>
              <a:t>обучения, </a:t>
            </a:r>
            <a:r>
              <a:rPr lang="ru-RU" altLang="ru-RU" dirty="0">
                <a:latin typeface="Cambria" pitchFamily="18" charset="0"/>
              </a:rPr>
              <a:t>так и вопросов формирования учебного плана, отбора учебных материалов и т.п.</a:t>
            </a:r>
          </a:p>
          <a:p>
            <a:pPr marL="285750" indent="-28575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ru-RU" altLang="ru-RU" dirty="0">
                <a:latin typeface="Cambria" pitchFamily="18" charset="0"/>
              </a:rPr>
              <a:t>При этом значительный процент </a:t>
            </a:r>
            <a:r>
              <a:rPr lang="ru-RU" altLang="ru-RU" b="1" dirty="0">
                <a:solidFill>
                  <a:srgbClr val="FF0000"/>
                </a:solidFill>
                <a:latin typeface="Cambria" pitchFamily="18" charset="0"/>
              </a:rPr>
              <a:t>(около 10%) </a:t>
            </a:r>
            <a:r>
              <a:rPr lang="ru-RU" altLang="ru-RU" dirty="0">
                <a:latin typeface="Cambria" pitchFamily="18" charset="0"/>
              </a:rPr>
              <a:t>показали и весьма </a:t>
            </a:r>
            <a:r>
              <a:rPr lang="ru-RU" altLang="ru-RU" b="1" dirty="0">
                <a:solidFill>
                  <a:srgbClr val="FF0000"/>
                </a:solidFill>
                <a:latin typeface="Cambria" pitchFamily="18" charset="0"/>
              </a:rPr>
              <a:t>низкий уровень предметной подготовки</a:t>
            </a:r>
            <a:r>
              <a:rPr lang="ru-RU" altLang="ru-RU" dirty="0">
                <a:latin typeface="Cambria" pitchFamily="18" charset="0"/>
              </a:rPr>
              <a:t>, не выполнив простейшие базовые задания, что говорит о необходимости их серьезной переподготовки.</a:t>
            </a:r>
          </a:p>
          <a:p>
            <a:pPr marL="285750" indent="-28575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ru-RU" altLang="ru-RU" dirty="0">
                <a:latin typeface="Cambria" pitchFamily="18" charset="0"/>
              </a:rPr>
              <a:t>Выявлен </a:t>
            </a:r>
            <a:r>
              <a:rPr lang="ru-RU" altLang="ru-RU" b="1" dirty="0">
                <a:solidFill>
                  <a:srgbClr val="FF0000"/>
                </a:solidFill>
                <a:latin typeface="Cambria" pitchFamily="18" charset="0"/>
              </a:rPr>
              <a:t>недостаточный уровень владения приемами объективного  стандартизированного оценивания результатов обучения</a:t>
            </a:r>
            <a:r>
              <a:rPr lang="ru-RU" altLang="ru-RU" dirty="0">
                <a:latin typeface="Cambria" pitchFamily="18" charset="0"/>
              </a:rPr>
              <a:t>, что может препятствовать эффективной оценке учителями результатов их деятельности.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50" y="2660650"/>
            <a:ext cx="288925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197635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Cambria" pitchFamily="18" charset="0"/>
              </a:rPr>
              <a:t>Использование результатов исследования компетенций учителей</a:t>
            </a:r>
            <a:endParaRPr lang="ru-RU" sz="4000" b="1" dirty="0" smtClean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263" y="1527175"/>
            <a:ext cx="3378200" cy="3698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Cambria" pitchFamily="18" charset="0"/>
                <a:cs typeface="Arial" panose="020B0604020202020204" pitchFamily="34" charset="0"/>
              </a:rPr>
              <a:t>Федеральный</a:t>
            </a:r>
            <a:r>
              <a:rPr lang="ru-RU" dirty="0">
                <a:latin typeface="Cambria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Cambria" pitchFamily="18" charset="0"/>
                <a:cs typeface="Arial" panose="020B0604020202020204" pitchFamily="34" charset="0"/>
              </a:rPr>
              <a:t>уровень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2925" y="1511300"/>
            <a:ext cx="3390900" cy="3698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Cambria" pitchFamily="18" charset="0"/>
                <a:cs typeface="Arial" panose="020B0604020202020204" pitchFamily="34" charset="0"/>
              </a:rPr>
              <a:t>Региональный уровень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3250" y="3556000"/>
            <a:ext cx="3963988" cy="10255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Cambria" pitchFamily="18" charset="0"/>
              </a:rPr>
              <a:t>Развитие модели оценки компетенций учителей на основе единых оценочных материалов, введение уровневой оценки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3250" y="2141538"/>
            <a:ext cx="3963988" cy="1000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Cambria" pitchFamily="18" charset="0"/>
              </a:rPr>
              <a:t>Публичное представление  выявленных общероссийских проблем в сфере профессиональной подготовки учителей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8" y="5214950"/>
            <a:ext cx="3957637" cy="901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Cambria" pitchFamily="18" charset="0"/>
              </a:rPr>
              <a:t>Формирование регионального методического актива, развитие форм профессиональной помощи учителям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3800" y="2143125"/>
            <a:ext cx="3965575" cy="9032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Cambria" pitchFamily="18" charset="0"/>
              </a:rPr>
              <a:t>Усиление адресной направленности региональных систем повышения квалификации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21263" y="3556000"/>
            <a:ext cx="3965575" cy="9826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Cambria" pitchFamily="18" charset="0"/>
              </a:rPr>
              <a:t>Развитие региональных процедур диагностики компетенций учителей на основе стандартизированных материалов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750" y="5157788"/>
            <a:ext cx="3963988" cy="9540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Cambria" pitchFamily="18" charset="0"/>
              </a:rPr>
              <a:t>Предложения по корректировке профессионального стандарта педагога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akkhrus\Desktop\Работа РОН\Презентации\ССК\ФЦТ_Страница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88336" cy="69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ru-RU" dirty="0" smtClean="0"/>
              <a:t>ГИА 2017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00042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Основные </a:t>
            </a:r>
            <a:r>
              <a:rPr lang="ru-RU" sz="2800" b="1" dirty="0">
                <a:solidFill>
                  <a:srgbClr val="000099"/>
                </a:solidFill>
                <a:latin typeface="Cambria" panose="02040503050406030204" pitchFamily="18" charset="0"/>
              </a:rPr>
              <a:t>изменения </a:t>
            </a:r>
            <a:r>
              <a:rPr lang="ru-RU" sz="28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НПА</a:t>
            </a:r>
            <a:endParaRPr lang="ru-RU" sz="2800" b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006817"/>
              </p:ext>
            </p:extLst>
          </p:nvPr>
        </p:nvGraphicFramePr>
        <p:xfrm>
          <a:off x="428596" y="1357300"/>
          <a:ext cx="8429684" cy="4664711"/>
        </p:xfrm>
        <a:graphic>
          <a:graphicData uri="http://schemas.openxmlformats.org/drawingml/2006/table">
            <a:tbl>
              <a:tblPr firstRow="1" firstCol="1" bandRow="1"/>
              <a:tblGrid>
                <a:gridCol w="5929354"/>
                <a:gridCol w="1285884"/>
                <a:gridCol w="1214446"/>
              </a:tblGrid>
              <a:tr h="734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ГИА-9</a:t>
                      </a:r>
                      <a:endParaRPr lang="ru-RU" sz="2000" b="1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ГИА-11</a:t>
                      </a:r>
                      <a:endParaRPr lang="ru-RU" sz="2000" b="1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2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Согласование РОН руководителей РЦОИ</a:t>
                      </a:r>
                      <a:endParaRPr lang="ru-RU" sz="1900" b="1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2600" b="1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Ответственность директоров школ за 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работу</a:t>
                      </a:r>
                      <a:r>
                        <a:rPr lang="ru-RU" sz="1900" b="1" baseline="0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организаторов</a:t>
                      </a:r>
                      <a:endParaRPr lang="ru-RU" sz="1900" b="1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2600" b="1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Требования к подготовке кадров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2600" b="1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5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Обработка результатов за 10 календарных дней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ru-RU" sz="2600" b="1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ВПЛ сдают ЕГЭ в досрочный и дополнительный период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Федеральные общественные наблюдатели </a:t>
                      </a:r>
                      <a:endParaRPr lang="ru-RU" sz="1900" b="1" dirty="0" smtClean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+</a:t>
                      </a:r>
                      <a:endParaRPr lang="ru-RU" sz="2600" b="1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9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3649" y="1209455"/>
            <a:ext cx="129554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                     </a:t>
            </a:r>
          </a:p>
          <a:p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 flipH="1">
            <a:off x="1907704" y="1652521"/>
            <a:ext cx="1824356" cy="231565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Овал 23"/>
          <p:cNvSpPr/>
          <p:nvPr/>
        </p:nvSpPr>
        <p:spPr>
          <a:xfrm flipH="1">
            <a:off x="2170032" y="1985493"/>
            <a:ext cx="1299701" cy="164971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Овал 6"/>
          <p:cNvSpPr/>
          <p:nvPr/>
        </p:nvSpPr>
        <p:spPr>
          <a:xfrm flipH="1">
            <a:off x="2440896" y="2310178"/>
            <a:ext cx="757970" cy="100034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2786050" y="285728"/>
            <a:ext cx="4653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Сеть </a:t>
            </a:r>
            <a:r>
              <a:rPr lang="ru-RU" sz="2800" b="1" dirty="0">
                <a:solidFill>
                  <a:srgbClr val="000099"/>
                </a:solidFill>
                <a:latin typeface="Cambria" panose="02040503050406030204" pitchFamily="18" charset="0"/>
              </a:rPr>
              <a:t>ППЭ и аудиторий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32148" y="2538414"/>
            <a:ext cx="282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1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49679" y="2088915"/>
            <a:ext cx="282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2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28092" y="1771899"/>
            <a:ext cx="282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3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6084" y="1154941"/>
            <a:ext cx="1656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Структура ППЭ</a:t>
            </a:r>
            <a:endParaRPr lang="ru-RU" sz="1600" b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2081" y="1159768"/>
            <a:ext cx="2957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Структура аудиторий в  ППЭ</a:t>
            </a:r>
            <a:endParaRPr lang="ru-RU" sz="1600" b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3936816"/>
            <a:ext cx="547260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ТИП 1 </a:t>
            </a:r>
            <a:r>
              <a:rPr lang="ru-RU" sz="16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– ППЭ на все экзамены на все периоды</a:t>
            </a:r>
            <a:r>
              <a:rPr lang="ru-RU" sz="1400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(1-5 ППЭ), видеонаблюдение в режиме онлайн, видео в коридорах, система подавления сигналов, общественное наблюдение, лучшие кадры, новые технологии и усиленный контроль</a:t>
            </a:r>
          </a:p>
          <a:p>
            <a:r>
              <a:rPr lang="ru-RU" sz="16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ТИП 2 </a:t>
            </a:r>
            <a:r>
              <a:rPr lang="ru-RU" sz="16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– ППЭ на все выборные экзамены </a:t>
            </a:r>
          </a:p>
          <a:p>
            <a:r>
              <a:rPr lang="ru-RU" sz="1400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видеонаблюдение в режиме онлайн, новые технологии, система </a:t>
            </a:r>
            <a:r>
              <a:rPr lang="ru-RU" sz="1400" i="1" dirty="0">
                <a:solidFill>
                  <a:srgbClr val="000099"/>
                </a:solidFill>
                <a:latin typeface="Cambria" panose="02040503050406030204" pitchFamily="18" charset="0"/>
              </a:rPr>
              <a:t>подавления </a:t>
            </a:r>
            <a:r>
              <a:rPr lang="ru-RU" sz="1400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сигналов, общественное наблюдение</a:t>
            </a:r>
          </a:p>
          <a:p>
            <a:r>
              <a:rPr lang="ru-RU" sz="16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ТИП 3 </a:t>
            </a:r>
            <a:r>
              <a:rPr lang="ru-RU" sz="16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– ППЭ на русский язык и математику, </a:t>
            </a:r>
          </a:p>
          <a:p>
            <a:r>
              <a:rPr lang="ru-RU" sz="1400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видеонаблюдение в режиме онлайн, с применением новых технологий</a:t>
            </a:r>
            <a:endParaRPr lang="ru-RU" sz="1400" i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 flipH="1">
            <a:off x="5728545" y="1615380"/>
            <a:ext cx="1824356" cy="2315659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Овал 25"/>
          <p:cNvSpPr/>
          <p:nvPr/>
        </p:nvSpPr>
        <p:spPr>
          <a:xfrm flipH="1">
            <a:off x="5990873" y="1948352"/>
            <a:ext cx="1299701" cy="1649713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" name="Овал 26"/>
          <p:cNvSpPr/>
          <p:nvPr/>
        </p:nvSpPr>
        <p:spPr>
          <a:xfrm flipH="1">
            <a:off x="6261737" y="2273037"/>
            <a:ext cx="757970" cy="100034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8" name="Прямоугольник 27"/>
          <p:cNvSpPr/>
          <p:nvPr/>
        </p:nvSpPr>
        <p:spPr>
          <a:xfrm>
            <a:off x="6452989" y="2501272"/>
            <a:ext cx="282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1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70520" y="2051774"/>
            <a:ext cx="282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2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48933" y="1734758"/>
            <a:ext cx="282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3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36096" y="4031506"/>
            <a:ext cx="370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Категория 1 </a:t>
            </a:r>
            <a:r>
              <a:rPr lang="ru-RU" sz="16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–всегда и везде онлайн </a:t>
            </a:r>
            <a:r>
              <a:rPr lang="ru-RU" sz="1400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(удобное расположение рядом со штабом)</a:t>
            </a:r>
          </a:p>
          <a:p>
            <a:r>
              <a:rPr lang="ru-RU" sz="16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Категория 2 </a:t>
            </a:r>
            <a:r>
              <a:rPr lang="ru-RU" sz="16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– стандартные аудитории с видео</a:t>
            </a:r>
          </a:p>
          <a:p>
            <a:r>
              <a:rPr lang="ru-RU" sz="16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Категория 3 </a:t>
            </a:r>
            <a:r>
              <a:rPr lang="ru-RU" sz="16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-  стандартные аудитории для лиц с ОВЗ </a:t>
            </a:r>
          </a:p>
          <a:p>
            <a:r>
              <a:rPr lang="ru-RU" sz="1400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(с видео в </a:t>
            </a:r>
            <a:r>
              <a:rPr lang="ru-RU" sz="1400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оффлайн</a:t>
            </a:r>
            <a:r>
              <a:rPr lang="ru-RU" sz="1400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режиме)</a:t>
            </a:r>
          </a:p>
        </p:txBody>
      </p:sp>
    </p:spTree>
    <p:extLst>
      <p:ext uri="{BB962C8B-B14F-4D97-AF65-F5344CB8AC3E}">
        <p14:creationId xmlns:p14="http://schemas.microsoft.com/office/powerpoint/2010/main" val="13411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5055"/>
            <a:ext cx="6811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Порядок аккредитации общественных наблюдателей</a:t>
            </a:r>
            <a:endParaRPr lang="ru-RU" sz="2400" b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2877667"/>
              </p:ext>
            </p:extLst>
          </p:nvPr>
        </p:nvGraphicFramePr>
        <p:xfrm>
          <a:off x="642910" y="1219532"/>
          <a:ext cx="8217225" cy="524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82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06860"/>
            <a:ext cx="7456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Расписание проведения ГИА-2017</a:t>
            </a:r>
            <a:endParaRPr lang="ru-RU" sz="28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11913537"/>
              </p:ext>
            </p:extLst>
          </p:nvPr>
        </p:nvGraphicFramePr>
        <p:xfrm>
          <a:off x="5004048" y="1219532"/>
          <a:ext cx="3856087" cy="524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60072062"/>
              </p:ext>
            </p:extLst>
          </p:nvPr>
        </p:nvGraphicFramePr>
        <p:xfrm>
          <a:off x="107504" y="2140144"/>
          <a:ext cx="4788024" cy="189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94471341"/>
              </p:ext>
            </p:extLst>
          </p:nvPr>
        </p:nvGraphicFramePr>
        <p:xfrm>
          <a:off x="107504" y="3705183"/>
          <a:ext cx="4752528" cy="202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5765792"/>
            <a:ext cx="500404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1300" i="1" dirty="0">
                <a:solidFill>
                  <a:srgbClr val="2E3192"/>
                </a:solidFill>
                <a:latin typeface="Cambria" panose="02040503050406030204" pitchFamily="18" charset="0"/>
              </a:rPr>
              <a:t>дополнительного этапа </a:t>
            </a:r>
            <a:r>
              <a:rPr lang="ru-RU" sz="13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ГИА-9 </a:t>
            </a:r>
            <a:r>
              <a:rPr lang="ru-RU" sz="1300" i="1" dirty="0">
                <a:solidFill>
                  <a:srgbClr val="2E3192"/>
                </a:solidFill>
                <a:latin typeface="Cambria" panose="02040503050406030204" pitchFamily="18" charset="0"/>
              </a:rPr>
              <a:t>(по всем учебным предметам) и </a:t>
            </a:r>
            <a:r>
              <a:rPr lang="ru-RU" sz="13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ГИА-11 </a:t>
            </a:r>
            <a:r>
              <a:rPr lang="ru-RU" sz="1300" i="1" dirty="0">
                <a:solidFill>
                  <a:srgbClr val="2E3192"/>
                </a:solidFill>
                <a:latin typeface="Cambria" panose="02040503050406030204" pitchFamily="18" charset="0"/>
              </a:rPr>
              <a:t>( по русскому языку и математике) </a:t>
            </a:r>
            <a:endParaRPr lang="ru-RU" sz="1300" i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3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</a:t>
            </a:r>
            <a:r>
              <a:rPr lang="ru-RU" sz="1300" b="1" i="1" dirty="0">
                <a:solidFill>
                  <a:srgbClr val="C00000"/>
                </a:solidFill>
                <a:latin typeface="Cambria" panose="02040503050406030204" pitchFamily="18" charset="0"/>
              </a:rPr>
              <a:t>сентябре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08396"/>
            <a:ext cx="453650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 1 </a:t>
            </a:r>
            <a:r>
              <a:rPr lang="ru-RU" sz="16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ноября 2016 года 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 официальном портале </a:t>
            </a:r>
            <a:r>
              <a:rPr lang="en-US" sz="1600" b="1" i="1" u="sng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eg</a:t>
            </a:r>
            <a:r>
              <a:rPr lang="az-Cyrl-AZ" sz="1600" b="1" i="1" u="sng" dirty="0">
                <a:solidFill>
                  <a:srgbClr val="000099"/>
                </a:solidFill>
                <a:latin typeface="Cambria" panose="02040503050406030204" pitchFamily="18" charset="0"/>
              </a:rPr>
              <a:t>e</a:t>
            </a:r>
            <a:r>
              <a:rPr lang="en-US" sz="1600" b="1" i="1" u="sng" dirty="0">
                <a:solidFill>
                  <a:srgbClr val="000099"/>
                </a:solidFill>
                <a:latin typeface="Cambria" panose="02040503050406030204" pitchFamily="18" charset="0"/>
              </a:rPr>
              <a:t>.edu.ru </a:t>
            </a:r>
            <a:r>
              <a:rPr lang="en-US" sz="16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endParaRPr lang="ru-RU" sz="1600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Основные </a:t>
            </a:r>
            <a:r>
              <a:rPr lang="ru-RU" sz="2400" b="1" dirty="0">
                <a:solidFill>
                  <a:srgbClr val="000099"/>
                </a:solidFill>
                <a:latin typeface="Cambria" panose="02040503050406030204" pitchFamily="18" charset="0"/>
              </a:rPr>
              <a:t>изменения </a:t>
            </a:r>
            <a:r>
              <a:rPr lang="ru-RU" sz="24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в методических рекомендациях</a:t>
            </a:r>
            <a:endParaRPr lang="ru-RU" sz="2400" b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15220"/>
              </p:ext>
            </p:extLst>
          </p:nvPr>
        </p:nvGraphicFramePr>
        <p:xfrm>
          <a:off x="0" y="500042"/>
          <a:ext cx="8928992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7231746"/>
                <a:gridCol w="1697246"/>
              </a:tblGrid>
              <a:tr h="1227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Уточненные редакции методических документов, рекомендуемых к использованию при организации и проведении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итогового сочинения (изложения) </a:t>
                      </a:r>
                      <a:r>
                        <a:rPr lang="ru-RU" sz="2000" b="0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в 2016/17 учебном году </a:t>
                      </a:r>
                      <a:endParaRPr lang="ru-RU" sz="2000" b="0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письмо РОН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от 17.10.2016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99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№ 10-764</a:t>
                      </a:r>
                      <a:endParaRPr lang="ru-RU" sz="1700" b="1" dirty="0">
                        <a:solidFill>
                          <a:srgbClr val="000099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2214554"/>
            <a:ext cx="642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Порядок </a:t>
            </a:r>
            <a:r>
              <a:rPr lang="ru-RU" sz="2000" i="1" dirty="0">
                <a:solidFill>
                  <a:srgbClr val="C00000"/>
                </a:solidFill>
                <a:latin typeface="Cambria" panose="02040503050406030204" pitchFamily="18" charset="0"/>
              </a:rPr>
              <a:t>внесения изменений в </a:t>
            </a:r>
            <a:r>
              <a:rPr lang="ru-RU" sz="20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МР  и </a:t>
            </a:r>
            <a:r>
              <a:rPr lang="ru-RU" sz="2000" i="1" dirty="0">
                <a:solidFill>
                  <a:srgbClr val="C00000"/>
                </a:solidFill>
                <a:latin typeface="Cambria" panose="02040503050406030204" pitchFamily="18" charset="0"/>
              </a:rPr>
              <a:t>сроки выпуска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51490"/>
              </p:ext>
            </p:extLst>
          </p:nvPr>
        </p:nvGraphicFramePr>
        <p:xfrm>
          <a:off x="571472" y="2786057"/>
          <a:ext cx="8391876" cy="3224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998"/>
                <a:gridCol w="5973878"/>
              </a:tblGrid>
              <a:tr h="1319268">
                <a:tc>
                  <a:txBody>
                    <a:bodyPr/>
                    <a:lstStyle/>
                    <a:p>
                      <a:r>
                        <a:rPr lang="ru-RU" sz="1800" b="0" baseline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 2 ноября</a:t>
                      </a: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 2016 года</a:t>
                      </a:r>
                      <a:endParaRPr lang="ru-RU" sz="1800" b="0" dirty="0">
                        <a:solidFill>
                          <a:srgbClr val="000099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направление</a:t>
                      </a:r>
                      <a:r>
                        <a:rPr lang="ru-RU" sz="1800" b="0" baseline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проектов</a:t>
                      </a:r>
                      <a:r>
                        <a:rPr lang="ru-RU" sz="1800" b="0" baseline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методических</a:t>
                      </a:r>
                      <a:r>
                        <a:rPr lang="ru-RU" sz="1800" b="0" baseline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 рекомендаций</a:t>
                      </a: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 по ГИА-11</a:t>
                      </a:r>
                      <a:r>
                        <a:rPr lang="ru-RU" sz="1800" b="0" baseline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(в режиме рецензирования) в ОИВ для обсуждения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до 15.11.2016</a:t>
                      </a:r>
                    </a:p>
                  </a:txBody>
                  <a:tcPr marT="58452" marB="5845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065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  <a:r>
                        <a:rPr lang="ru-RU" sz="1800" baseline="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 ноября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 2016 года</a:t>
                      </a:r>
                      <a:endParaRPr lang="ru-RU" sz="1800" b="0" dirty="0">
                        <a:solidFill>
                          <a:srgbClr val="000099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сбор предложений (замечаний)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к проектам методических рекомендаций</a:t>
                      </a:r>
                    </a:p>
                  </a:txBody>
                  <a:tcPr marT="58452" marB="5845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49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до 1 декабря 2016 года</a:t>
                      </a:r>
                      <a:endParaRPr lang="ru-RU" sz="1800" b="0" dirty="0">
                        <a:solidFill>
                          <a:srgbClr val="000099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</a:rPr>
                        <a:t>направление уточненных редакций методических рекомендаций по ГИА-9  и ГИА-11 в регионы</a:t>
                      </a:r>
                    </a:p>
                  </a:txBody>
                  <a:tcPr marT="58452" marB="58452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5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ru-RU" dirty="0" smtClean="0"/>
              <a:t>Изменения в бланках ЕГЭ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071546"/>
            <a:ext cx="2891835" cy="511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142984"/>
            <a:ext cx="2857520" cy="513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5055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Качество </a:t>
            </a:r>
            <a:r>
              <a:rPr lang="ru-RU" sz="2400" b="1" dirty="0">
                <a:solidFill>
                  <a:srgbClr val="2E3192"/>
                </a:solidFill>
                <a:latin typeface="Cambria" panose="02040503050406030204" pitchFamily="18" charset="0"/>
              </a:rPr>
              <a:t>ведения РИС </a:t>
            </a:r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ЕГЭ/ГВЭ – </a:t>
            </a:r>
            <a:r>
              <a:rPr lang="ru-RU" sz="2400" b="1" dirty="0">
                <a:solidFill>
                  <a:srgbClr val="2E3192"/>
                </a:solidFill>
                <a:latin typeface="Cambria" panose="02040503050406030204" pitchFamily="18" charset="0"/>
              </a:rPr>
              <a:t>проблемные зоны и пути решения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11998"/>
              </p:ext>
            </p:extLst>
          </p:nvPr>
        </p:nvGraphicFramePr>
        <p:xfrm>
          <a:off x="323528" y="1311593"/>
          <a:ext cx="8424936" cy="4418933"/>
        </p:xfrm>
        <a:graphic>
          <a:graphicData uri="http://schemas.openxmlformats.org/drawingml/2006/table">
            <a:tbl>
              <a:tblPr firstRow="1" firstCol="1" bandRow="1"/>
              <a:tblGrid>
                <a:gridCol w="3149509"/>
                <a:gridCol w="2755821"/>
                <a:gridCol w="2519606"/>
              </a:tblGrid>
              <a:tr h="617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3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23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23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7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Выверка </a:t>
                      </a:r>
                      <a:r>
                        <a:rPr lang="ru-RU" sz="2000" b="1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сведений</a:t>
                      </a:r>
                      <a:endParaRPr lang="ru-RU" sz="20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 февраля</a:t>
                      </a:r>
                      <a:endParaRPr lang="ru-RU" sz="2000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28 февраля</a:t>
                      </a:r>
                      <a:endParaRPr lang="ru-RU" sz="2000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Блокировка</a:t>
                      </a:r>
                      <a:endParaRPr lang="ru-RU" sz="20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 11 </a:t>
                      </a: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февраля по 3 марта – отдельные письма</a:t>
                      </a:r>
                      <a:endParaRPr lang="ru-RU" sz="2000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4 марта письма не рассматривались</a:t>
                      </a:r>
                      <a:endParaRPr lang="ru-RU" sz="2000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 марта письма рассматриваться </a:t>
                      </a:r>
                      <a:endParaRPr lang="ru-RU" sz="2000" dirty="0" smtClean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2000" b="1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будут</a:t>
                      </a:r>
                      <a:endParaRPr lang="ru-RU" sz="20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Окно </a:t>
                      </a:r>
                      <a:r>
                        <a:rPr lang="ru-RU" sz="2000" b="1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для разблокировки</a:t>
                      </a:r>
                      <a:endParaRPr lang="ru-RU" sz="2000" b="1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25-29 апреля</a:t>
                      </a:r>
                      <a:endParaRPr lang="ru-RU" sz="2000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E31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25 апреля – 10 мая</a:t>
                      </a:r>
                      <a:endParaRPr lang="ru-RU" sz="2000" dirty="0">
                        <a:solidFill>
                          <a:srgbClr val="2E3192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5976105"/>
            <a:ext cx="8424936" cy="67503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ВПЛ: досрочный + дополнительный периоды + отдельный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Информационное сопровождение ЕГЭ на федеральном уровне</a:t>
            </a:r>
            <a:endParaRPr lang="ru-RU" sz="3200" b="1" dirty="0"/>
          </a:p>
        </p:txBody>
      </p:sp>
      <p:pic>
        <p:nvPicPr>
          <p:cNvPr id="4" name="Picture 2" descr="D:\Doc\Мероприятия\2016-09-08 Совещание по ГИА в Дагомысе\Пленрные доклады\Презентации руководства\Горюнова - Инф сопровождение ЕГЭ - 00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56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357166"/>
            <a:ext cx="7551290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3192"/>
                </a:solidFill>
                <a:latin typeface="Cambria" pitchFamily="18" charset="0"/>
              </a:defRPr>
            </a:lvl1pPr>
          </a:lstStyle>
          <a:p>
            <a:pPr algn="ctr">
              <a:defRPr/>
            </a:pPr>
            <a:r>
              <a:rPr lang="ru-RU" sz="3200" dirty="0">
                <a:solidFill>
                  <a:srgbClr val="000099"/>
                </a:solidFill>
              </a:rPr>
              <a:t>Информационная работа с </a:t>
            </a:r>
            <a:r>
              <a:rPr lang="ru-RU" sz="3200" dirty="0" smtClean="0">
                <a:solidFill>
                  <a:srgbClr val="000099"/>
                </a:solidFill>
              </a:rPr>
              <a:t>участниками ЕГЭ и </a:t>
            </a:r>
            <a:r>
              <a:rPr lang="ru-RU" sz="3200" dirty="0">
                <a:solidFill>
                  <a:srgbClr val="000099"/>
                </a:solidFill>
              </a:rPr>
              <a:t>их родителями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746" y="2852936"/>
            <a:ext cx="3978324" cy="122413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Общая информация о процедуре ЕГЭ (срок подачи заявления,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выбор предметов)</a:t>
            </a:r>
            <a:endParaRPr lang="ru-RU" dirty="0">
              <a:solidFill>
                <a:srgbClr val="000099"/>
              </a:solidFill>
              <a:latin typeface="Cambr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746" y="1988841"/>
            <a:ext cx="8417718" cy="72007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4B4B"/>
                </a:solidFill>
                <a:latin typeface="Cambria"/>
              </a:rPr>
              <a:t>Проведение родительских собраний и классных часов по вопросу подготовки к проведению ЕГЭ</a:t>
            </a:r>
            <a:endParaRPr lang="ru-RU" sz="2000" b="1" dirty="0">
              <a:solidFill>
                <a:srgbClr val="FF4B4B"/>
              </a:solidFill>
              <a:latin typeface="Cambr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361654"/>
            <a:ext cx="3985542" cy="79553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000099"/>
              </a:solidFill>
              <a:latin typeface="Cambri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Минимальное количество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баллов ЕГЭ</a:t>
            </a:r>
            <a:endParaRPr lang="ru-RU" dirty="0">
              <a:solidFill>
                <a:srgbClr val="000099"/>
              </a:solidFill>
              <a:latin typeface="Cambri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99"/>
              </a:solidFill>
              <a:latin typeface="Cambr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4632" y="2856756"/>
            <a:ext cx="4133478" cy="64425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Психологическая помощь                                       (по необходимости)</a:t>
            </a:r>
            <a:endParaRPr lang="ru-RU" dirty="0">
              <a:solidFill>
                <a:srgbClr val="000099"/>
              </a:solidFill>
              <a:latin typeface="Cambri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445224"/>
            <a:ext cx="3960440" cy="93610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Условия допуска к сдаче ЕГЭ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и условия пересдачи ЕГЭ</a:t>
            </a:r>
            <a:endParaRPr lang="ru-RU" dirty="0">
              <a:solidFill>
                <a:srgbClr val="000099"/>
              </a:solidFill>
              <a:latin typeface="Cambr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39605" y="3720481"/>
            <a:ext cx="4183832" cy="150871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Разъяснения  о запрете наличия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и использования средств связи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и справочных материалов, а также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по процедуре удаления участников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с экзамена</a:t>
            </a:r>
            <a:endParaRPr lang="ru-RU" dirty="0">
              <a:solidFill>
                <a:srgbClr val="000099"/>
              </a:solidFill>
              <a:latin typeface="Cambri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64632" y="5445224"/>
            <a:ext cx="4133478" cy="93610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Подача апелляций о нарушении процедуры ЕГЭ и о несогласии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latin typeface="Cambria"/>
              </a:rPr>
              <a:t>с выставленными баллами ЕГЭ</a:t>
            </a:r>
            <a:endParaRPr lang="ru-RU" dirty="0">
              <a:solidFill>
                <a:srgbClr val="000099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698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akkhrus\Desktop\Работа РОН\Презентации\ССК\ФЦТ_Страница_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88337" cy="69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357166"/>
            <a:ext cx="2811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ГВЭ-11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8662" y="1142984"/>
            <a:ext cx="7225366" cy="4680681"/>
            <a:chOff x="1403646" y="1734034"/>
            <a:chExt cx="7225366" cy="418061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403648" y="1734034"/>
              <a:ext cx="7225364" cy="41088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indent="180340" algn="ctr">
                <a:lnSpc>
                  <a:spcPct val="115000"/>
                </a:lnSpc>
              </a:pPr>
              <a:r>
                <a:rPr lang="ru-RU" b="1" dirty="0" smtClean="0">
                  <a:solidFill>
                    <a:prstClr val="white"/>
                  </a:solidFill>
                  <a:latin typeface="Cambria" panose="02040503050406030204" pitchFamily="18" charset="0"/>
                </a:rPr>
                <a:t>ГВЭ-11 по русскому языку</a:t>
              </a:r>
              <a:endParaRPr lang="ru-RU" sz="1400" b="1" dirty="0">
                <a:solidFill>
                  <a:prstClr val="white"/>
                </a:solidFill>
                <a:latin typeface="Cambria" panose="02040503050406030204" pitchFamily="18" charset="0"/>
                <a:ea typeface="Times New Roman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03647" y="2324266"/>
              <a:ext cx="3816425" cy="920611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Письменная </a:t>
              </a:r>
              <a:r>
                <a:rPr lang="ru-RU" sz="1600" b="1" dirty="0" smtClean="0">
                  <a:solidFill>
                    <a:srgbClr val="2E3192"/>
                  </a:solidFill>
                  <a:latin typeface="Cambria" panose="02040503050406030204" pitchFamily="18" charset="0"/>
                </a:rPr>
                <a:t>форма</a:t>
              </a:r>
            </a:p>
            <a:p>
              <a:pPr algn="ctr"/>
              <a:r>
                <a:rPr lang="ru-RU" sz="1400" i="1" dirty="0" smtClean="0">
                  <a:solidFill>
                    <a:srgbClr val="2E3192"/>
                  </a:solidFill>
                  <a:latin typeface="Cambria" panose="02040503050406030204" pitchFamily="18" charset="0"/>
                  <a:ea typeface="Times New Roman"/>
                </a:rPr>
                <a:t>(номер </a:t>
              </a:r>
              <a:r>
                <a:rPr lang="ru-RU" sz="1400" i="1" dirty="0">
                  <a:solidFill>
                    <a:srgbClr val="2E3192"/>
                  </a:solidFill>
                  <a:latin typeface="Cambria" panose="02040503050406030204" pitchFamily="18" charset="0"/>
                  <a:ea typeface="Times New Roman"/>
                </a:rPr>
                <a:t>экзаменационных материалов содержит </a:t>
              </a:r>
              <a:r>
                <a:rPr lang="ru-RU" sz="1400" i="1" dirty="0" smtClean="0">
                  <a:solidFill>
                    <a:srgbClr val="2E3192"/>
                  </a:solidFill>
                  <a:latin typeface="Cambria" panose="02040503050406030204" pitchFamily="18" charset="0"/>
                  <a:ea typeface="Times New Roman"/>
                </a:rPr>
                <a:t>пометку </a:t>
              </a:r>
              <a:r>
                <a:rPr lang="ru-RU" sz="1400" i="1" dirty="0">
                  <a:solidFill>
                    <a:srgbClr val="2E3192"/>
                  </a:solidFill>
                  <a:latin typeface="Cambria" panose="02040503050406030204" pitchFamily="18" charset="0"/>
                  <a:ea typeface="Times New Roman"/>
                </a:rPr>
                <a:t>«А</a:t>
              </a:r>
              <a:r>
                <a:rPr lang="ru-RU" sz="1400" i="1" dirty="0" smtClean="0">
                  <a:solidFill>
                    <a:srgbClr val="2E3192"/>
                  </a:solidFill>
                  <a:latin typeface="Cambria" panose="02040503050406030204" pitchFamily="18" charset="0"/>
                  <a:ea typeface="Times New Roman"/>
                </a:rPr>
                <a:t>»)</a:t>
              </a:r>
              <a:endParaRPr lang="ru-RU" sz="1400" i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81093" y="2324266"/>
              <a:ext cx="3047919" cy="920611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2E3192"/>
                  </a:solidFill>
                  <a:latin typeface="Cambria" panose="02040503050406030204" pitchFamily="18" charset="0"/>
                </a:rPr>
                <a:t>Устная </a:t>
              </a:r>
              <a:r>
                <a:rPr lang="ru-RU" sz="1600" b="1" dirty="0">
                  <a:solidFill>
                    <a:srgbClr val="2E3192"/>
                  </a:solidFill>
                  <a:latin typeface="Cambria" panose="02040503050406030204" pitchFamily="18" charset="0"/>
                </a:rPr>
                <a:t>форма </a:t>
              </a:r>
              <a:endPara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endParaRPr>
            </a:p>
            <a:p>
              <a:pPr algn="ctr"/>
              <a:r>
                <a:rPr lang="ru-RU" sz="1400" i="1" dirty="0" smtClean="0">
                  <a:solidFill>
                    <a:srgbClr val="2E3192"/>
                  </a:solidFill>
                  <a:latin typeface="Cambria" panose="02040503050406030204" pitchFamily="18" charset="0"/>
                </a:rPr>
                <a:t>для отдельных категорий </a:t>
              </a:r>
              <a:r>
                <a:rPr lang="ru-RU" sz="1400" i="1" dirty="0">
                  <a:solidFill>
                    <a:srgbClr val="2E3192"/>
                  </a:solidFill>
                  <a:latin typeface="Cambria" panose="02040503050406030204" pitchFamily="18" charset="0"/>
                </a:rPr>
                <a:t>участников экзамена с ОВЗ</a:t>
              </a:r>
              <a:endParaRPr lang="ru-RU" sz="1100" i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03648" y="3681423"/>
              <a:ext cx="1152128" cy="738664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endParaRPr>
            </a:p>
            <a:p>
              <a:r>
                <a:rPr lang="ru-RU" sz="1400" b="1" dirty="0" smtClean="0">
                  <a:solidFill>
                    <a:srgbClr val="2E3192"/>
                  </a:solidFill>
                  <a:latin typeface="Cambria" panose="02040503050406030204" pitchFamily="18" charset="0"/>
                </a:rPr>
                <a:t>Сочинение</a:t>
              </a:r>
              <a:endParaRPr lang="ru-RU" sz="1400" dirty="0" smtClean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endPara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04708" y="3665948"/>
              <a:ext cx="1381239" cy="738664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E3192"/>
                  </a:solidFill>
                  <a:latin typeface="Cambria" panose="02040503050406030204" pitchFamily="18" charset="0"/>
                </a:rPr>
                <a:t>Изложение </a:t>
              </a:r>
              <a:r>
                <a:rPr lang="ru-RU" sz="1400" i="1" dirty="0">
                  <a:solidFill>
                    <a:srgbClr val="2E3192"/>
                  </a:solidFill>
                  <a:latin typeface="Cambria" panose="02040503050406030204" pitchFamily="18" charset="0"/>
                </a:rPr>
                <a:t>с творческим заданием </a:t>
              </a:r>
              <a:endParaRPr lang="ru-RU" sz="2400" i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403647" y="5223198"/>
              <a:ext cx="3838204" cy="467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762000" algn="l"/>
                </a:tabLst>
              </a:pPr>
              <a:r>
                <a:rPr lang="ru-RU" sz="1400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у</a:t>
              </a:r>
              <a:r>
                <a:rPr lang="ru-RU" sz="1400" i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частники имеют право пользоваться </a:t>
              </a:r>
              <a:r>
                <a:rPr lang="ru-RU" sz="1400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орфографическими и толковыми </a:t>
              </a:r>
              <a:r>
                <a:rPr lang="ru-RU" sz="1400" i="1" dirty="0" smtClean="0">
                  <a:solidFill>
                    <a:srgbClr val="C00000"/>
                  </a:solidFill>
                  <a:latin typeface="Cambria" panose="02040503050406030204" pitchFamily="18" charset="0"/>
                </a:rPr>
                <a:t>словарями</a:t>
              </a:r>
              <a:endParaRPr lang="ru-RU" sz="1400" i="1" dirty="0">
                <a:solidFill>
                  <a:srgbClr val="C00000"/>
                </a:solidFill>
                <a:latin typeface="Cambria" panose="02040503050406030204" pitchFamily="18" charset="0"/>
                <a:ea typeface="Times New Roman"/>
              </a:endParaRPr>
            </a:p>
          </p:txBody>
        </p:sp>
        <p:cxnSp>
          <p:nvCxnSpPr>
            <p:cNvPr id="18" name="Прямая со стрелкой 17"/>
            <p:cNvCxnSpPr>
              <a:stCxn id="9" idx="2"/>
            </p:cNvCxnSpPr>
            <p:nvPr/>
          </p:nvCxnSpPr>
          <p:spPr>
            <a:xfrm flipH="1">
              <a:off x="3305564" y="3244877"/>
              <a:ext cx="6296" cy="4210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9" idx="2"/>
              <a:endCxn id="11" idx="0"/>
            </p:cNvCxnSpPr>
            <p:nvPr/>
          </p:nvCxnSpPr>
          <p:spPr>
            <a:xfrm rot="5400000">
              <a:off x="2427513" y="2797076"/>
              <a:ext cx="436546" cy="13321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Схема 32"/>
            <p:cNvGraphicFramePr/>
            <p:nvPr>
              <p:extLst>
                <p:ext uri="{D42A27DB-BD31-4B8C-83A1-F6EECF244321}">
                  <p14:modId xmlns:p14="http://schemas.microsoft.com/office/powerpoint/2010/main" val="1375285517"/>
                </p:ext>
              </p:extLst>
            </p:nvPr>
          </p:nvGraphicFramePr>
          <p:xfrm>
            <a:off x="5580112" y="3336938"/>
            <a:ext cx="3048900" cy="25777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Прямоугольник 13"/>
            <p:cNvSpPr/>
            <p:nvPr/>
          </p:nvSpPr>
          <p:spPr>
            <a:xfrm>
              <a:off x="1403646" y="4717856"/>
              <a:ext cx="3838205" cy="507450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rgbClr val="2E3192"/>
                  </a:solidFill>
                  <a:latin typeface="Cambria" panose="02040503050406030204" pitchFamily="18" charset="0"/>
                  <a:ea typeface="Times New Roman"/>
                </a:rPr>
                <a:t>Выбор маркировки «А», «С», «К», «Д»</a:t>
              </a:r>
              <a:endParaRPr lang="ru-RU" sz="1600" i="1" dirty="0">
                <a:solidFill>
                  <a:srgbClr val="2E3192"/>
                </a:solidFill>
                <a:latin typeface="Cambria" panose="02040503050406030204" pitchFamily="18" charset="0"/>
                <a:ea typeface="Times New Roman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283968" y="3665948"/>
              <a:ext cx="936104" cy="738664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endParaRPr>
            </a:p>
            <a:p>
              <a:r>
                <a:rPr lang="ru-RU" sz="1400" b="1" dirty="0" smtClean="0">
                  <a:solidFill>
                    <a:srgbClr val="2E3192"/>
                  </a:solidFill>
                  <a:latin typeface="Cambria" panose="02040503050406030204" pitchFamily="18" charset="0"/>
                </a:rPr>
                <a:t>Диктант</a:t>
              </a:r>
              <a:endParaRPr lang="ru-RU" sz="1400" dirty="0" smtClean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endPara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4" name="Прямая со стрелкой 23"/>
            <p:cNvCxnSpPr>
              <a:stCxn id="9" idx="2"/>
              <a:endCxn id="23" idx="0"/>
            </p:cNvCxnSpPr>
            <p:nvPr/>
          </p:nvCxnSpPr>
          <p:spPr>
            <a:xfrm rot="16200000" flipH="1">
              <a:off x="3821405" y="2735332"/>
              <a:ext cx="421071" cy="14401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1187624" y="6129458"/>
            <a:ext cx="7441387" cy="42961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Выбор формы необходимо указать в заявлении к 01.02.2017</a:t>
            </a:r>
          </a:p>
        </p:txBody>
      </p:sp>
    </p:spTree>
    <p:extLst>
      <p:ext uri="{BB962C8B-B14F-4D97-AF65-F5344CB8AC3E}">
        <p14:creationId xmlns:p14="http://schemas.microsoft.com/office/powerpoint/2010/main" val="39899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142852"/>
            <a:ext cx="1953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ГВЭ-9</a:t>
            </a:r>
            <a:endParaRPr lang="ru-RU" sz="2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125642"/>
              </p:ext>
            </p:extLst>
          </p:nvPr>
        </p:nvGraphicFramePr>
        <p:xfrm>
          <a:off x="142844" y="714356"/>
          <a:ext cx="8712968" cy="583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802"/>
                <a:gridCol w="6159166"/>
              </a:tblGrid>
              <a:tr h="819584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Русский язык</a:t>
                      </a:r>
                      <a:endParaRPr lang="ru-RU" sz="2300" b="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формы:</a:t>
                      </a:r>
                      <a:r>
                        <a:rPr lang="ru-RU" sz="2000" b="0" i="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письменная (изложение/диктант)</a:t>
                      </a:r>
                      <a:r>
                        <a:rPr lang="ru-RU" sz="2000" b="0" i="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и устная</a:t>
                      </a:r>
                      <a:r>
                        <a:rPr lang="ru-RU" sz="20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, </a:t>
                      </a:r>
                    </a:p>
                    <a:p>
                      <a:r>
                        <a:rPr lang="ru-RU" sz="2000" b="0" i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выбор маркировки «А», «С», «К», «Д»</a:t>
                      </a: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9584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Математика</a:t>
                      </a:r>
                      <a:endParaRPr lang="ru-RU" sz="2300" b="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 (письменная и устная), выбор маркировки «А», «К», выдаются необходимые справочные материалы</a:t>
                      </a: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2179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Информатика</a:t>
                      </a:r>
                      <a:r>
                        <a:rPr lang="ru-RU" sz="2300" b="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и ИКТ</a:t>
                      </a:r>
                      <a:endParaRPr lang="ru-RU" sz="2300" b="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 (письменная и устная).</a:t>
                      </a:r>
                      <a:r>
                        <a:rPr lang="ru-RU" sz="200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Письменный э</a:t>
                      </a:r>
                      <a:r>
                        <a:rPr lang="ru-RU" sz="20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кзамен</a:t>
                      </a:r>
                      <a:r>
                        <a:rPr lang="ru-RU" sz="200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состоит из практической и теоритической частей, выполняемых в разных аудиториях. Устный проходит с использованием ПК</a:t>
                      </a:r>
                      <a:endParaRPr lang="ru-RU" sz="200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9584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Физика</a:t>
                      </a:r>
                      <a:endParaRPr lang="ru-RU" sz="2300" b="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 (письменная и устная). Предоставляется калькулятор, линейка</a:t>
                      </a:r>
                      <a:endParaRPr lang="ru-RU" sz="200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8276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Химия</a:t>
                      </a:r>
                      <a:endParaRPr lang="ru-RU" sz="2300" b="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2 формы (письменная и устная). Предоставляются необходимые материалы</a:t>
                      </a:r>
                      <a:r>
                        <a:rPr lang="ru-RU" sz="200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и оборудование</a:t>
                      </a:r>
                      <a:endParaRPr lang="ru-RU" sz="200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8276">
                <a:tc>
                  <a:txBody>
                    <a:bodyPr/>
                    <a:lstStyle/>
                    <a:p>
                      <a:r>
                        <a:rPr lang="ru-RU" sz="2300" b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Иностранный язык</a:t>
                      </a:r>
                      <a:endParaRPr lang="ru-RU" sz="2300" b="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Разрешается</a:t>
                      </a:r>
                      <a:r>
                        <a:rPr lang="ru-RU" sz="2000" baseline="0" dirty="0" smtClean="0">
                          <a:solidFill>
                            <a:srgbClr val="2E3192"/>
                          </a:solidFill>
                          <a:latin typeface="Cambria" panose="02040503050406030204" pitchFamily="18" charset="0"/>
                        </a:rPr>
                        <a:t> при необходимости использование двуязычного словаря</a:t>
                      </a:r>
                      <a:endParaRPr lang="ru-RU" sz="2000" dirty="0">
                        <a:solidFill>
                          <a:srgbClr val="2E319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T="58452" marB="584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1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058" y="1207390"/>
            <a:ext cx="136447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             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71868" y="285728"/>
            <a:ext cx="2239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ГИА-9</a:t>
            </a:r>
            <a:endParaRPr lang="ru-RU" sz="2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170">
            <a:off x="253453" y="1366728"/>
            <a:ext cx="2632797" cy="439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443482"/>
            <a:ext cx="2524459" cy="437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3765" y="5914650"/>
            <a:ext cx="3129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Письмо Минобрнауки России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от 7.09.2016 №НТ-1117/08</a:t>
            </a:r>
            <a:endParaRPr lang="ru-RU" sz="1600" b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476094"/>
            <a:ext cx="4896544" cy="10322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Общее количество экзаменов 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не должно превышать 4.</a:t>
            </a:r>
            <a:endParaRPr lang="ru-RU" sz="2000" b="1" dirty="0">
              <a:solidFill>
                <a:srgbClr val="000099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2692510"/>
            <a:ext cx="4896544" cy="23935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Учет результатов экзаменов по сдаваемым обучающимися учебным предметам при определении итоговых отметок за 9 класс и их выставлении в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аттестат об основном образовании</a:t>
            </a:r>
            <a:endParaRPr lang="ru-RU" sz="2000" b="1" dirty="0">
              <a:solidFill>
                <a:srgbClr val="C0000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4369" y="5256169"/>
            <a:ext cx="4896544" cy="10322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Схема формирования КИМ</a:t>
            </a:r>
            <a:endParaRPr lang="ru-RU" sz="2000" b="1" dirty="0">
              <a:solidFill>
                <a:srgbClr val="C0000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одзаголовок 4"/>
          <p:cNvSpPr txBox="1">
            <a:spLocks/>
          </p:cNvSpPr>
          <p:nvPr/>
        </p:nvSpPr>
        <p:spPr bwMode="auto">
          <a:xfrm>
            <a:off x="1042988" y="-146051"/>
            <a:ext cx="6400800" cy="6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26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0" y="-245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7828" name="Rectangle 2"/>
          <p:cNvSpPr txBox="1">
            <a:spLocks/>
          </p:cNvSpPr>
          <p:nvPr/>
        </p:nvSpPr>
        <p:spPr bwMode="auto">
          <a:xfrm>
            <a:off x="928662" y="214290"/>
            <a:ext cx="7715304" cy="98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 dirty="0">
                <a:solidFill>
                  <a:srgbClr val="2E3192"/>
                </a:solidFill>
              </a:rPr>
              <a:t>Контрольно-надзорные мероприятия на</a:t>
            </a:r>
            <a:br>
              <a:rPr lang="ru-RU" altLang="ru-RU" sz="2400" b="1" dirty="0">
                <a:solidFill>
                  <a:srgbClr val="2E3192"/>
                </a:solidFill>
              </a:rPr>
            </a:br>
            <a:r>
              <a:rPr lang="ru-RU" altLang="ru-RU" sz="2400" b="1" dirty="0" smtClean="0">
                <a:solidFill>
                  <a:srgbClr val="2E3192"/>
                </a:solidFill>
              </a:rPr>
              <a:t>федеральном и региональном уровне</a:t>
            </a:r>
            <a:endParaRPr lang="ru-RU" altLang="ru-RU" sz="2400" b="1" dirty="0">
              <a:solidFill>
                <a:srgbClr val="2E3192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42910" y="1341967"/>
            <a:ext cx="7970866" cy="4859866"/>
            <a:chOff x="1500188" y="1341967"/>
            <a:chExt cx="7113588" cy="4859866"/>
          </a:xfrm>
        </p:grpSpPr>
        <p:sp>
          <p:nvSpPr>
            <p:cNvPr id="77829" name="Прямоугольник 5"/>
            <p:cNvSpPr>
              <a:spLocks noChangeArrowheads="1"/>
            </p:cNvSpPr>
            <p:nvPr/>
          </p:nvSpPr>
          <p:spPr bwMode="auto">
            <a:xfrm>
              <a:off x="1547813" y="1341967"/>
              <a:ext cx="7056437" cy="575733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 w="25400" algn="ctr">
              <a:noFill/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A50021"/>
                  </a:solidFill>
                  <a:latin typeface="Arial" charset="0"/>
                </a:rPr>
                <a:t>Анализ результатов ЕГЭ в различных разрезах</a:t>
              </a:r>
              <a:r>
                <a:rPr lang="ru-RU" altLang="ru-RU" b="1" dirty="0">
                  <a:solidFill>
                    <a:srgbClr val="C0504D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77830" name="Прямоугольник 5"/>
            <p:cNvSpPr>
              <a:spLocks noChangeArrowheads="1"/>
            </p:cNvSpPr>
            <p:nvPr/>
          </p:nvSpPr>
          <p:spPr bwMode="auto">
            <a:xfrm>
              <a:off x="1555750" y="1960034"/>
              <a:ext cx="7056438" cy="423333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 w="25400" algn="ctr">
              <a:noFill/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A50021"/>
                  </a:solidFill>
                  <a:latin typeface="Arial" charset="0"/>
                </a:rPr>
                <a:t>Анализ заполнения и ведения РИС ЕГЭ</a:t>
              </a:r>
              <a:endParaRPr lang="ru-RU" altLang="ru-RU" dirty="0">
                <a:solidFill>
                  <a:srgbClr val="2E3192"/>
                </a:solidFill>
                <a:latin typeface="Cambria" pitchFamily="18" charset="0"/>
              </a:endParaRPr>
            </a:p>
          </p:txBody>
        </p:sp>
        <p:sp>
          <p:nvSpPr>
            <p:cNvPr id="77831" name="Прямоугольник 5"/>
            <p:cNvSpPr>
              <a:spLocks noChangeArrowheads="1"/>
            </p:cNvSpPr>
            <p:nvPr/>
          </p:nvSpPr>
          <p:spPr bwMode="auto">
            <a:xfrm>
              <a:off x="1547813" y="2446867"/>
              <a:ext cx="7056437" cy="429684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 w="25400" algn="ctr">
              <a:noFill/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A50021"/>
                  </a:solidFill>
                  <a:latin typeface="Arial" charset="0"/>
                </a:rPr>
                <a:t>Анализ работ участников ЕГЭ (перепроверки и перекрестные проверки)</a:t>
              </a:r>
            </a:p>
          </p:txBody>
        </p:sp>
        <p:sp>
          <p:nvSpPr>
            <p:cNvPr id="77832" name="Прямоугольник 5"/>
            <p:cNvSpPr>
              <a:spLocks noChangeArrowheads="1"/>
            </p:cNvSpPr>
            <p:nvPr/>
          </p:nvSpPr>
          <p:spPr bwMode="auto">
            <a:xfrm>
              <a:off x="1557339" y="2942167"/>
              <a:ext cx="7056437" cy="366184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 w="25400" algn="ctr">
              <a:noFill/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A50021"/>
                  </a:solidFill>
                  <a:latin typeface="Arial" charset="0"/>
                </a:rPr>
                <a:t>Анализ работы предметной и конфликтной комиссий </a:t>
              </a:r>
            </a:p>
          </p:txBody>
        </p:sp>
        <p:sp>
          <p:nvSpPr>
            <p:cNvPr id="77833" name="Прямоугольник 5"/>
            <p:cNvSpPr>
              <a:spLocks noChangeArrowheads="1"/>
            </p:cNvSpPr>
            <p:nvPr/>
          </p:nvSpPr>
          <p:spPr bwMode="auto">
            <a:xfrm>
              <a:off x="1538289" y="3373967"/>
              <a:ext cx="7056437" cy="696384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 w="25400" algn="ctr">
              <a:noFill/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A50021"/>
                  </a:solidFill>
                  <a:latin typeface="Arial" charset="0"/>
                </a:rPr>
                <a:t>Правомерность допуска участников ЕГЭ на сдачу экзамена резервные дни</a:t>
              </a:r>
            </a:p>
          </p:txBody>
        </p:sp>
        <p:sp>
          <p:nvSpPr>
            <p:cNvPr id="77834" name="Прямоугольник 5"/>
            <p:cNvSpPr>
              <a:spLocks noChangeArrowheads="1"/>
            </p:cNvSpPr>
            <p:nvPr/>
          </p:nvSpPr>
          <p:spPr bwMode="auto">
            <a:xfrm>
              <a:off x="1519239" y="4125384"/>
              <a:ext cx="7056437" cy="768349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 w="25400" algn="ctr">
              <a:noFill/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A50021"/>
                  </a:solidFill>
                  <a:latin typeface="Arial" charset="0"/>
                </a:rPr>
                <a:t>Неявка на экзамен участников ЕГЭ или досрочное завершение экзамена по уважительной причине. Повторный допуск к сдаче экзамена</a:t>
              </a:r>
              <a:r>
                <a:rPr lang="ru-RU" altLang="ru-RU" sz="1400" b="1" dirty="0">
                  <a:solidFill>
                    <a:srgbClr val="A50021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77835" name="Прямоугольник 11"/>
            <p:cNvSpPr>
              <a:spLocks noChangeArrowheads="1"/>
            </p:cNvSpPr>
            <p:nvPr/>
          </p:nvSpPr>
          <p:spPr bwMode="auto">
            <a:xfrm>
              <a:off x="1500188" y="4944534"/>
              <a:ext cx="7078662" cy="368300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A50021"/>
                  </a:solidFill>
                  <a:latin typeface="Arial" charset="0"/>
                </a:rPr>
                <a:t>Анализ видео с ППЭ в т.ч. </a:t>
              </a:r>
              <a:r>
                <a:rPr lang="ru-RU" altLang="ru-RU" b="1" dirty="0" err="1">
                  <a:solidFill>
                    <a:srgbClr val="A50021"/>
                  </a:solidFill>
                  <a:latin typeface="Arial" charset="0"/>
                </a:rPr>
                <a:t>оффлайн</a:t>
              </a:r>
              <a:endParaRPr lang="ru-RU" altLang="ru-RU" b="1" dirty="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77836" name="Прямоугольник 9"/>
            <p:cNvSpPr>
              <a:spLocks noChangeArrowheads="1"/>
            </p:cNvSpPr>
            <p:nvPr/>
          </p:nvSpPr>
          <p:spPr bwMode="auto">
            <a:xfrm>
              <a:off x="1536700" y="5380567"/>
              <a:ext cx="7031038" cy="383117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A50021"/>
                  </a:solidFill>
                  <a:latin typeface="Arial" charset="0"/>
                </a:rPr>
                <a:t>Анализ причин существенного улучшения результата после «двойки»</a:t>
              </a:r>
            </a:p>
          </p:txBody>
        </p:sp>
        <p:sp>
          <p:nvSpPr>
            <p:cNvPr id="77837" name="Прямоугольник 11"/>
            <p:cNvSpPr>
              <a:spLocks noChangeArrowheads="1"/>
            </p:cNvSpPr>
            <p:nvPr/>
          </p:nvSpPr>
          <p:spPr bwMode="auto">
            <a:xfrm>
              <a:off x="1500188" y="5814484"/>
              <a:ext cx="7078662" cy="387349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b="1" dirty="0">
                  <a:solidFill>
                    <a:srgbClr val="A50021"/>
                  </a:solidFill>
                  <a:latin typeface="Arial" charset="0"/>
                </a:rPr>
                <a:t>Определение «зон риска»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_23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428868"/>
            <a:ext cx="3929090" cy="2381028"/>
          </a:xfrm>
        </p:spPr>
      </p:pic>
      <p:sp>
        <p:nvSpPr>
          <p:cNvPr id="5" name="TextBox 4"/>
          <p:cNvSpPr txBox="1"/>
          <p:nvPr/>
        </p:nvSpPr>
        <p:spPr>
          <a:xfrm>
            <a:off x="1571604" y="285728"/>
            <a:ext cx="6101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 констатирующего оценивания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 оцениванию, обеспечивающему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932040" y="2204864"/>
            <a:ext cx="388843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Разработка плана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мероприятий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направленных на создание условий для повышения качества образования в образовательных организациях со стабильно низкими образовательными результатами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akkhrus\Desktop\Работа РОН\Презентации\ССК\ФЦТ_Страница_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88337" cy="69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Изменения в нормативной базе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Приказ </a:t>
            </a:r>
            <a:r>
              <a:rPr lang="ru-RU" sz="2800" dirty="0" err="1" smtClean="0"/>
              <a:t>Минобрнауки</a:t>
            </a:r>
            <a:r>
              <a:rPr lang="ru-RU" sz="2800" dirty="0" smtClean="0"/>
              <a:t> России от 15 </a:t>
            </a:r>
            <a:r>
              <a:rPr lang="ru-RU" sz="2800" dirty="0"/>
              <a:t>января 2014 г. </a:t>
            </a:r>
            <a:r>
              <a:rPr lang="ru-RU" sz="2800" dirty="0" smtClean="0"/>
              <a:t>№ 14 с изменениями «Об утверждении </a:t>
            </a:r>
            <a:r>
              <a:rPr lang="ru-RU" sz="2800" dirty="0"/>
              <a:t>показателей  мониторинга системы </a:t>
            </a:r>
            <a:r>
              <a:rPr lang="ru-RU" sz="2800" dirty="0" smtClean="0"/>
              <a:t>образования»;</a:t>
            </a:r>
          </a:p>
          <a:p>
            <a:pPr marL="0" indent="0">
              <a:buNone/>
            </a:pPr>
            <a:r>
              <a:rPr lang="ru-RU" sz="2800" dirty="0"/>
              <a:t>Приказ </a:t>
            </a:r>
            <a:r>
              <a:rPr lang="ru-RU" sz="2800" dirty="0" err="1"/>
              <a:t>Минобрнауки</a:t>
            </a:r>
            <a:r>
              <a:rPr lang="ru-RU" sz="2800" dirty="0"/>
              <a:t> России </a:t>
            </a:r>
            <a:r>
              <a:rPr lang="ru-RU" sz="2800" dirty="0" smtClean="0"/>
              <a:t>от 10 </a:t>
            </a:r>
            <a:r>
              <a:rPr lang="ru-RU" sz="2800" dirty="0"/>
              <a:t>декабря 2013 г. №</a:t>
            </a:r>
            <a:r>
              <a:rPr lang="ru-RU" sz="2800" dirty="0" smtClean="0"/>
              <a:t>1324 с изменениями (показатели деятельности образовательных организаций, подлежащих </a:t>
            </a:r>
            <a:r>
              <a:rPr lang="ru-RU" sz="2800" dirty="0" err="1" smtClean="0"/>
              <a:t>самообследованию</a:t>
            </a:r>
            <a:r>
              <a:rPr lang="ru-RU" sz="2800" dirty="0" smtClean="0"/>
              <a:t>).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Результаты ГИА исключены из перечня показателей  мониторинга системы образования,  показателей самообследования.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140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857224" y="3929066"/>
            <a:ext cx="7858180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85786" y="2786058"/>
            <a:ext cx="78581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428625"/>
            <a:ext cx="6778625" cy="876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2D3E93"/>
                </a:solidFill>
                <a:latin typeface="Cambria" pitchFamily="18" charset="0"/>
              </a:rPr>
              <a:t>Сопоставление результатов ОГЭ и ЕГЭ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500166" y="1714488"/>
          <a:ext cx="7239748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928688" y="3643313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 b="1">
                <a:solidFill>
                  <a:srgbClr val="1F497D"/>
                </a:solidFill>
              </a:rPr>
              <a:t>ЕГЭ</a:t>
            </a:r>
          </a:p>
          <a:p>
            <a:endParaRPr lang="ru-RU" altLang="ru-RU" sz="3200" b="1">
              <a:solidFill>
                <a:srgbClr val="FF0000"/>
              </a:solidFill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928688" y="2428875"/>
            <a:ext cx="5540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 b="1">
                <a:solidFill>
                  <a:srgbClr val="1F497D"/>
                </a:solidFill>
              </a:rPr>
              <a:t>ОГЭ</a:t>
            </a:r>
          </a:p>
          <a:p>
            <a:endParaRPr lang="ru-RU" altLang="ru-RU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50" y="2660650"/>
            <a:ext cx="288925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4323" name="Заголовок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670830" cy="5619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Основные итоги НИКО и ВПР в начальной школе</a:t>
            </a:r>
            <a:r>
              <a:rPr lang="ru-RU" sz="4000" b="1" dirty="0" smtClean="0">
                <a:solidFill>
                  <a:srgbClr val="000099"/>
                </a:solidFill>
                <a:latin typeface="Cambria" pitchFamily="18" charset="0"/>
              </a:rPr>
              <a:t/>
            </a:r>
            <a:br>
              <a:rPr lang="ru-RU" sz="4000" b="1" dirty="0" smtClean="0">
                <a:solidFill>
                  <a:srgbClr val="000099"/>
                </a:solidFill>
                <a:latin typeface="Cambria" pitchFamily="18" charset="0"/>
              </a:rPr>
            </a:br>
            <a:endParaRPr lang="ru-RU" sz="4000" b="1" dirty="0" smtClean="0">
              <a:solidFill>
                <a:srgbClr val="000099"/>
              </a:solidFill>
              <a:latin typeface="Cambria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89718" y="1857364"/>
            <a:ext cx="8424082" cy="4265625"/>
            <a:chOff x="389718" y="3180683"/>
            <a:chExt cx="8424082" cy="2942305"/>
          </a:xfrm>
        </p:grpSpPr>
        <p:graphicFrame>
          <p:nvGraphicFramePr>
            <p:cNvPr id="15" name="Диаграмма 14"/>
            <p:cNvGraphicFramePr>
              <a:graphicFrameLocks/>
            </p:cNvGraphicFramePr>
            <p:nvPr/>
          </p:nvGraphicFramePr>
          <p:xfrm>
            <a:off x="3198230" y="3180683"/>
            <a:ext cx="2584553" cy="15121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6" name="Диаграмма 15"/>
            <p:cNvGraphicFramePr>
              <a:graphicFrameLocks/>
            </p:cNvGraphicFramePr>
            <p:nvPr/>
          </p:nvGraphicFramePr>
          <p:xfrm>
            <a:off x="389718" y="3215455"/>
            <a:ext cx="2516957" cy="14648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7" name="Диаграмма 16"/>
            <p:cNvGraphicFramePr>
              <a:graphicFrameLocks/>
            </p:cNvGraphicFramePr>
            <p:nvPr/>
          </p:nvGraphicFramePr>
          <p:xfrm>
            <a:off x="6150361" y="3210180"/>
            <a:ext cx="2649167" cy="14544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184327" name="Рисунок 8"/>
            <p:cNvPicPr>
              <a:picLocks noChangeAspect="1" noChangeArrowheads="1"/>
            </p:cNvPicPr>
            <p:nvPr/>
          </p:nvPicPr>
          <p:blipFill>
            <a:blip r:embed="rId6"/>
            <a:srcRect t="19495"/>
            <a:stretch>
              <a:fillRect/>
            </a:stretch>
          </p:blipFill>
          <p:spPr bwMode="auto">
            <a:xfrm>
              <a:off x="461963" y="5137150"/>
              <a:ext cx="2513012" cy="98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28" name="Рисунок 9"/>
            <p:cNvPicPr>
              <a:picLocks noChangeAspect="1" noChangeArrowheads="1"/>
            </p:cNvPicPr>
            <p:nvPr/>
          </p:nvPicPr>
          <p:blipFill>
            <a:blip r:embed="rId7"/>
            <a:srcRect t="19495"/>
            <a:stretch>
              <a:fillRect/>
            </a:stretch>
          </p:blipFill>
          <p:spPr bwMode="auto">
            <a:xfrm>
              <a:off x="3486150" y="5137150"/>
              <a:ext cx="2438400" cy="98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29" name="Рисунок 10"/>
            <p:cNvPicPr>
              <a:picLocks noChangeAspect="1" noChangeArrowheads="1"/>
            </p:cNvPicPr>
            <p:nvPr/>
          </p:nvPicPr>
          <p:blipFill>
            <a:blip r:embed="rId8"/>
            <a:srcRect t="20705"/>
            <a:stretch>
              <a:fillRect/>
            </a:stretch>
          </p:blipFill>
          <p:spPr bwMode="auto">
            <a:xfrm>
              <a:off x="6365875" y="5137150"/>
              <a:ext cx="24479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30" name="TextBox 1"/>
            <p:cNvSpPr txBox="1">
              <a:spLocks noChangeArrowheads="1"/>
            </p:cNvSpPr>
            <p:nvPr/>
          </p:nvSpPr>
          <p:spPr bwMode="auto">
            <a:xfrm>
              <a:off x="636588" y="4795838"/>
              <a:ext cx="2160587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000" b="1">
                  <a:latin typeface="Arial" charset="0"/>
                </a:rPr>
                <a:t>Русский язык ВПР 2016</a:t>
              </a:r>
            </a:p>
          </p:txBody>
        </p:sp>
        <p:sp>
          <p:nvSpPr>
            <p:cNvPr id="184331" name="TextBox 10"/>
            <p:cNvSpPr txBox="1">
              <a:spLocks noChangeArrowheads="1"/>
            </p:cNvSpPr>
            <p:nvPr/>
          </p:nvSpPr>
          <p:spPr bwMode="auto">
            <a:xfrm>
              <a:off x="3625850" y="4795838"/>
              <a:ext cx="21590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000" b="1">
                  <a:latin typeface="Arial" charset="0"/>
                </a:rPr>
                <a:t>Математика ВПР 2016</a:t>
              </a:r>
            </a:p>
          </p:txBody>
        </p:sp>
        <p:sp>
          <p:nvSpPr>
            <p:cNvPr id="184332" name="TextBox 12"/>
            <p:cNvSpPr txBox="1">
              <a:spLocks noChangeArrowheads="1"/>
            </p:cNvSpPr>
            <p:nvPr/>
          </p:nvSpPr>
          <p:spPr bwMode="auto">
            <a:xfrm>
              <a:off x="6510338" y="4760913"/>
              <a:ext cx="2303462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000" b="1">
                  <a:latin typeface="Arial" charset="0"/>
                </a:rPr>
                <a:t>Окружающий мир ВПР 2016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214414" y="857232"/>
            <a:ext cx="7000901" cy="857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0099"/>
                </a:solidFill>
                <a:latin typeface="Cambria" pitchFamily="18" charset="0"/>
              </a:rPr>
              <a:t>Более 1 200 000 </a:t>
            </a:r>
            <a:r>
              <a:rPr lang="ru-RU" dirty="0" smtClean="0">
                <a:solidFill>
                  <a:srgbClr val="000099"/>
                </a:solidFill>
                <a:latin typeface="Cambria" pitchFamily="18" charset="0"/>
              </a:rPr>
              <a:t>участников, около </a:t>
            </a:r>
            <a:r>
              <a:rPr lang="ru-RU" dirty="0">
                <a:solidFill>
                  <a:srgbClr val="000099"/>
                </a:solidFill>
                <a:latin typeface="Cambria" pitchFamily="18" charset="0"/>
              </a:rPr>
              <a:t>37 000 школ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000099"/>
                </a:solidFill>
                <a:latin typeface="Cambria" pitchFamily="18" charset="0"/>
              </a:rPr>
              <a:t>все </a:t>
            </a:r>
            <a:r>
              <a:rPr lang="ru-RU" dirty="0">
                <a:solidFill>
                  <a:srgbClr val="000099"/>
                </a:solidFill>
                <a:latin typeface="Cambria" pitchFamily="18" charset="0"/>
              </a:rPr>
              <a:t>субъекты РФ,   </a:t>
            </a:r>
            <a:r>
              <a:rPr lang="ru-RU" dirty="0" smtClean="0">
                <a:solidFill>
                  <a:srgbClr val="000099"/>
                </a:solidFill>
                <a:latin typeface="Cambria" pitchFamily="18" charset="0"/>
              </a:rPr>
              <a:t>40 </a:t>
            </a:r>
            <a:r>
              <a:rPr lang="ru-RU" dirty="0">
                <a:solidFill>
                  <a:srgbClr val="000099"/>
                </a:solidFill>
                <a:latin typeface="Cambria" pitchFamily="18" charset="0"/>
              </a:rPr>
              <a:t>вариантов на предмет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50" y="2660650"/>
            <a:ext cx="288925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87395" name="Picture 2" descr="C:\Users\ekanosac\Desktop\профсоюзы 27.09.2016\материалы\НИКО и ВПР 2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1538" y="428604"/>
            <a:ext cx="7299325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E3192"/>
                </a:solidFill>
                <a:latin typeface="Cambria" pitchFamily="18" charset="0"/>
              </a:defRPr>
            </a:lvl1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rgbClr val="2D3E93"/>
                </a:solidFill>
                <a:cs typeface="Arial" panose="020B0604020202020204" pitchFamily="34" charset="0"/>
              </a:rPr>
              <a:t>График проведения НИКО в 2016-2017</a:t>
            </a:r>
            <a:endParaRPr lang="ru-RU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8179" name="Прямоугольник 1"/>
          <p:cNvSpPr>
            <a:spLocks noChangeArrowheads="1"/>
          </p:cNvSpPr>
          <p:nvPr/>
        </p:nvSpPr>
        <p:spPr bwMode="auto">
          <a:xfrm>
            <a:off x="2051050" y="43243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b="1">
              <a:solidFill>
                <a:srgbClr val="2E3192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948023"/>
              </p:ext>
            </p:extLst>
          </p:nvPr>
        </p:nvGraphicFramePr>
        <p:xfrm>
          <a:off x="0" y="1316767"/>
          <a:ext cx="9001000" cy="51278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2607">
                  <a:extLst>
                    <a:ext uri="{9D8B030D-6E8A-4147-A177-3AD203B41FA5}"/>
                  </a:extLst>
                </a:gridCol>
                <a:gridCol w="998922">
                  <a:extLst>
                    <a:ext uri="{9D8B030D-6E8A-4147-A177-3AD203B41FA5}"/>
                  </a:extLst>
                </a:gridCol>
                <a:gridCol w="4972491">
                  <a:extLst>
                    <a:ext uri="{9D8B030D-6E8A-4147-A177-3AD203B41FA5}"/>
                  </a:extLst>
                </a:gridCol>
                <a:gridCol w="2276980">
                  <a:extLst>
                    <a:ext uri="{9D8B030D-6E8A-4147-A177-3AD203B41FA5}"/>
                  </a:extLst>
                </a:gridCol>
              </a:tblGrid>
              <a:tr h="34364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2016 год 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241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Дата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Учебный предмет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Обучающиеся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29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430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20,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октябрь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"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Английский, немецкий,</a:t>
                      </a:r>
                      <a:r>
                        <a:rPr lang="ru-RU" sz="19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французский языки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8</a:t>
                      </a:r>
                      <a:r>
                        <a:rPr lang="ru-RU" sz="27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классы</a:t>
                      </a:r>
                      <a:endParaRPr lang="ru-RU" sz="27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29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49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 классы</a:t>
                      </a:r>
                      <a:endParaRPr lang="ru-RU" sz="27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</a:tr>
              <a:tr h="60480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25,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333399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400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2017 год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2E3192"/>
                        </a:solidFill>
                        <a:latin typeface="Cambria" pitchFamily="18" charset="0"/>
                      </a:endParaRPr>
                    </a:p>
                  </a:txBody>
                  <a:tcPr marT="34290" marB="34290" vert="vert"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2E3192"/>
                        </a:solidFill>
                        <a:latin typeface="Cambria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2E3192"/>
                        </a:solidFill>
                        <a:latin typeface="Cambria" pitchFamily="18" charset="0"/>
                      </a:endParaRPr>
                    </a:p>
                  </a:txBody>
                  <a:tcPr marT="34290" marB="34290" anchor="ctr">
                    <a:solidFill>
                      <a:schemeClr val="accent1">
                        <a:alpha val="29000"/>
                      </a:schemeClr>
                    </a:solidFill>
                  </a:tcPr>
                </a:tc>
              </a:tr>
              <a:tr h="644111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апрель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"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ОБЖ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 классы</a:t>
                      </a:r>
                      <a:endParaRPr lang="ru-RU" sz="27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29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53607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13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2E3192"/>
                        </a:solidFill>
                        <a:latin typeface="Cambria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8 классы</a:t>
                      </a:r>
                      <a:endParaRPr lang="ru-RU" sz="27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76729"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октября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vert="vert"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биология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7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 классы</a:t>
                      </a:r>
                      <a:endParaRPr lang="ru-RU" sz="27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29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2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химия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34290" marB="34290" anchor="ctr">
                    <a:solidFill>
                      <a:schemeClr val="accent1">
                        <a:alpha val="29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1758</Words>
  <Application>Microsoft Office PowerPoint</Application>
  <PresentationFormat>Экран (4:3)</PresentationFormat>
  <Paragraphs>329</Paragraphs>
  <Slides>35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Использование результатов оценочных процедур для развития региональной и муниципальных систем образования</vt:lpstr>
      <vt:lpstr>Презентация PowerPoint</vt:lpstr>
      <vt:lpstr>Презентация PowerPoint</vt:lpstr>
      <vt:lpstr>Презентация PowerPoint</vt:lpstr>
      <vt:lpstr>Изменения в нормативной базе</vt:lpstr>
      <vt:lpstr>Сопоставление результатов ОГЭ и ЕГЭ</vt:lpstr>
      <vt:lpstr>Основные итоги НИКО и ВПР в начальной школе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результатов исследования компетенций учителей</vt:lpstr>
      <vt:lpstr>ГИА 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бланках ЕГЭ</vt:lpstr>
      <vt:lpstr>Презентация PowerPoint</vt:lpstr>
      <vt:lpstr>Информационное сопровождение ЕГЭ на федеральном уровне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Зазыкина</cp:lastModifiedBy>
  <cp:revision>13</cp:revision>
  <dcterms:created xsi:type="dcterms:W3CDTF">2016-11-02T00:23:27Z</dcterms:created>
  <dcterms:modified xsi:type="dcterms:W3CDTF">2016-11-03T05:25:50Z</dcterms:modified>
</cp:coreProperties>
</file>