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94" r:id="rId2"/>
    <p:sldId id="311" r:id="rId3"/>
    <p:sldId id="313" r:id="rId4"/>
    <p:sldId id="314" r:id="rId5"/>
    <p:sldId id="315" r:id="rId6"/>
    <p:sldId id="316" r:id="rId7"/>
    <p:sldId id="317" r:id="rId8"/>
    <p:sldId id="318" r:id="rId9"/>
    <p:sldId id="319" r:id="rId10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FF1"/>
    <a:srgbClr val="D7CEEA"/>
    <a:srgbClr val="D6CDE9"/>
    <a:srgbClr val="DED8DB"/>
    <a:srgbClr val="DADBE6"/>
    <a:srgbClr val="CBCDDB"/>
    <a:srgbClr val="C9CBD9"/>
    <a:srgbClr val="A4A7C0"/>
    <a:srgbClr val="DBDFE1"/>
    <a:srgbClr val="DFE3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22" autoAdjust="0"/>
    <p:restoredTop sz="91086" autoAdjust="0"/>
  </p:normalViewPr>
  <p:slideViewPr>
    <p:cSldViewPr>
      <p:cViewPr>
        <p:scale>
          <a:sx n="66" d="100"/>
          <a:sy n="66" d="100"/>
        </p:scale>
        <p:origin x="-4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30160-1493-4619-ADC3-715BBB0442F0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B10EC-850E-4337-BAA3-59FF64CE97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972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FA8CA-ABD2-406C-9010-D2F9FECF83F7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9E7BC4-301A-4018-8BC9-6510F72F58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7421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rgbClr val="2D7AB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Владелец\Desktop\обложка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16633"/>
            <a:ext cx="8945686" cy="6480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  <p:pic>
        <p:nvPicPr>
          <p:cNvPr id="11" name="Picture 4"/>
          <p:cNvPicPr>
            <a:picLocks noChangeAspect="1" noChangeArrowheads="1"/>
          </p:cNvPicPr>
          <p:nvPr userDrawn="1"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762"/>
          <a:stretch/>
        </p:blipFill>
        <p:spPr bwMode="auto">
          <a:xfrm>
            <a:off x="777803" y="763489"/>
            <a:ext cx="1187593" cy="72008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 userDrawn="1"/>
        </p:nvSpPr>
        <p:spPr>
          <a:xfrm>
            <a:off x="1691680" y="864698"/>
            <a:ext cx="669674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b="1" dirty="0" smtClean="0">
                <a:solidFill>
                  <a:schemeClr val="tx2"/>
                </a:solidFill>
                <a:latin typeface="Arial Narrow" pitchFamily="34" charset="0"/>
              </a:rPr>
              <a:t>ГОСУДАРСТВЕННОЕ АВТОНОМНОЕ УЧРЕЖДЕНИЕ</a:t>
            </a:r>
            <a:r>
              <a:rPr lang="ru-RU" sz="900" b="1" baseline="0" dirty="0" smtClean="0">
                <a:solidFill>
                  <a:schemeClr val="tx2"/>
                </a:solidFill>
                <a:latin typeface="Arial Narrow" pitchFamily="34" charset="0"/>
              </a:rPr>
              <a:t> </a:t>
            </a:r>
            <a:r>
              <a:rPr lang="ru-RU" sz="900" b="1" dirty="0" smtClean="0">
                <a:solidFill>
                  <a:schemeClr val="tx2"/>
                </a:solidFill>
                <a:latin typeface="Arial Narrow" pitchFamily="34" charset="0"/>
              </a:rPr>
              <a:t>ДОПОЛНИТЕЛЬНОГО ПРОФЕССИОНАЛЬНОГО ОБРАЗОВАНИЯ</a:t>
            </a:r>
            <a:endParaRPr lang="ru-RU" sz="900" b="1" baseline="0" dirty="0" smtClean="0">
              <a:solidFill>
                <a:schemeClr val="tx2"/>
              </a:solidFill>
              <a:latin typeface="Arial Narrow" pitchFamily="34" charset="0"/>
            </a:endParaRPr>
          </a:p>
          <a:p>
            <a:pPr algn="ctr"/>
            <a:r>
              <a:rPr lang="ru-RU" sz="1400" b="1" dirty="0" smtClean="0">
                <a:solidFill>
                  <a:schemeClr val="tx2"/>
                </a:solidFill>
                <a:latin typeface="Arial Narrow" pitchFamily="34" charset="0"/>
              </a:rPr>
              <a:t>“СМОЛЕНСКИЙ ОБЛАСТНОЙ ИНСТИТУТ РАЗВИТИЯ ОБРАЗОВАНИЯ”</a:t>
            </a:r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287797756"/>
              </p:ext>
            </p:extLst>
          </p:nvPr>
        </p:nvGraphicFramePr>
        <p:xfrm>
          <a:off x="5418474" y="6165304"/>
          <a:ext cx="3634717" cy="4276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" name="CorelDRAW" r:id="rId5" imgW="4074482" imgH="480060" progId="CorelDraw.Graphic.16">
                  <p:embed/>
                </p:oleObj>
              </mc:Choice>
              <mc:Fallback>
                <p:oleObj name="CorelDRAW" r:id="rId5" imgW="4074482" imgH="480060" progId="CorelDraw.Graphic.16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418474" y="6165304"/>
                        <a:ext cx="3634717" cy="4276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413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91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9203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:\Users\Владелец\Desktop\обложка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16634"/>
            <a:ext cx="8945686" cy="6741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7666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8630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406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33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245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gradFill>
          <a:gsLst>
            <a:gs pos="0">
              <a:schemeClr val="accent2"/>
            </a:gs>
            <a:gs pos="50000">
              <a:schemeClr val="bg1"/>
            </a:gs>
            <a:gs pos="100000">
              <a:schemeClr val="accent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Скругленный прямоугольник 6"/>
          <p:cNvSpPr/>
          <p:nvPr userDrawn="1"/>
        </p:nvSpPr>
        <p:spPr>
          <a:xfrm>
            <a:off x="107504" y="116632"/>
            <a:ext cx="8928992" cy="6624736"/>
          </a:xfrm>
          <a:prstGeom prst="roundRect">
            <a:avLst>
              <a:gd name="adj" fmla="val 7256"/>
            </a:avLst>
          </a:prstGeom>
          <a:gradFill>
            <a:gsLst>
              <a:gs pos="0">
                <a:srgbClr val="2D7AB0"/>
              </a:gs>
              <a:gs pos="50000">
                <a:schemeClr val="bg1"/>
              </a:gs>
              <a:gs pos="100000">
                <a:srgbClr val="2D7AB0"/>
              </a:gs>
            </a:gsLst>
            <a:lin ang="5400000" scaled="0"/>
          </a:gra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 userDrawn="1"/>
        </p:nvSpPr>
        <p:spPr>
          <a:xfrm>
            <a:off x="270000" y="261000"/>
            <a:ext cx="8604000" cy="6336000"/>
          </a:xfrm>
          <a:prstGeom prst="roundRect">
            <a:avLst>
              <a:gd name="adj" fmla="val 7256"/>
            </a:avLst>
          </a:prstGeom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4"/>
          <p:cNvPicPr>
            <a:picLocks noChangeAspect="1" noChangeArrowheads="1"/>
          </p:cNvPicPr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762"/>
          <a:stretch/>
        </p:blipFill>
        <p:spPr bwMode="auto">
          <a:xfrm>
            <a:off x="8100392" y="6165304"/>
            <a:ext cx="831313" cy="504055"/>
          </a:xfrm>
          <a:prstGeom prst="rect">
            <a:avLst/>
          </a:prstGeom>
          <a:noFill/>
          <a:ln>
            <a:noFill/>
          </a:ln>
          <a:effectLst>
            <a:outerShdw blurRad="25400" dist="12700" dir="3600000" algn="ctr" rotWithShape="0">
              <a:schemeClr val="bg1"/>
            </a:outerShdw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240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9676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850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F9C0E-67A6-4722-94DD-8BF1CDD30AC7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506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688032" y="2060848"/>
            <a:ext cx="7772400" cy="2088232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0D395F"/>
                </a:solidFill>
              </a:rPr>
              <a:t>Социальное партнерство в образовательной среде как фактор повышения качества </a:t>
            </a:r>
            <a:r>
              <a:rPr lang="ru-RU" sz="3200" b="1" dirty="0" smtClean="0">
                <a:solidFill>
                  <a:srgbClr val="0D395F"/>
                </a:solidFill>
              </a:rPr>
              <a:t>образования</a:t>
            </a:r>
            <a:br>
              <a:rPr lang="ru-RU" sz="3200" b="1" dirty="0" smtClean="0">
                <a:solidFill>
                  <a:srgbClr val="0D395F"/>
                </a:solidFill>
              </a:rPr>
            </a:br>
            <a:r>
              <a:rPr lang="ru-RU" sz="3200" b="1" dirty="0" smtClean="0">
                <a:solidFill>
                  <a:srgbClr val="0D395F"/>
                </a:solidFill>
              </a:rPr>
              <a:t/>
            </a:r>
            <a:br>
              <a:rPr lang="ru-RU" sz="3200" b="1" dirty="0" smtClean="0">
                <a:solidFill>
                  <a:srgbClr val="0D395F"/>
                </a:solidFill>
              </a:rPr>
            </a:br>
            <a:r>
              <a:rPr lang="ru-RU" sz="1600" b="1" dirty="0" smtClean="0">
                <a:solidFill>
                  <a:srgbClr val="0D395F"/>
                </a:solidFill>
              </a:rPr>
              <a:t>01.12.2017</a:t>
            </a:r>
            <a:endParaRPr lang="ru-RU" sz="1600" b="1" dirty="0">
              <a:solidFill>
                <a:srgbClr val="0D395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19872" y="5423738"/>
            <a:ext cx="51845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Васицева С.А., ст. преподаватель ГАУ ДПО СОИРО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70790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96752"/>
            <a:ext cx="8064896" cy="3802434"/>
          </a:xfrm>
        </p:spPr>
        <p:txBody>
          <a:bodyPr anchor="t">
            <a:normAutofit/>
          </a:bodyPr>
          <a:lstStyle/>
          <a:p>
            <a:pPr algn="l"/>
            <a:r>
              <a:rPr lang="ru-RU" sz="2000" b="1" dirty="0" smtClean="0"/>
              <a:t>Социальное партнёрство</a:t>
            </a:r>
            <a:r>
              <a:rPr lang="ru-RU" sz="2000" dirty="0" smtClean="0"/>
              <a:t>  - система институтов и механизмов согласования интересов участников производственного процесса: работников и работодателей, основанная на равном сотрудничестве.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Развитие социального партнёрства в его различных формах —важная составная часть процесса усиления социальной направленности современной рыночной экономики, её социализации</a:t>
            </a:r>
            <a:br>
              <a:rPr lang="ru-RU" sz="2000" dirty="0" smtClean="0"/>
            </a:br>
            <a:r>
              <a:rPr lang="ru-RU" sz="2000" dirty="0" smtClean="0"/>
              <a:t>                                                                                          (</a:t>
            </a:r>
            <a:r>
              <a:rPr lang="ru-RU" sz="2000" dirty="0"/>
              <a:t>Википедия)</a:t>
            </a:r>
            <a:endParaRPr lang="ru-RU" sz="2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1734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332656"/>
            <a:ext cx="8568952" cy="59093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rgbClr val="000000"/>
                </a:solidFill>
              </a:rPr>
              <a:t>Социальное партнерство» </a:t>
            </a:r>
            <a:r>
              <a:rPr lang="ru-RU" dirty="0" smtClean="0">
                <a:solidFill>
                  <a:srgbClr val="000000"/>
                </a:solidFill>
              </a:rPr>
              <a:t>- это такая совместная коллективно распределительная деятельность различных социальных групп, которая приводит к позитивным эффектам всех участников образовательной деятельности.</a:t>
            </a:r>
          </a:p>
          <a:p>
            <a:pPr algn="r"/>
            <a:r>
              <a:rPr lang="ru-RU" sz="1400" dirty="0" smtClean="0">
                <a:solidFill>
                  <a:srgbClr val="000000"/>
                </a:solidFill>
              </a:rPr>
              <a:t>(</a:t>
            </a:r>
            <a:r>
              <a:rPr lang="ru-RU" sz="1400" dirty="0">
                <a:solidFill>
                  <a:srgbClr val="000000"/>
                </a:solidFill>
              </a:rPr>
              <a:t>Заместитель Министра образования и науки Российской Федерации</a:t>
            </a:r>
            <a:r>
              <a:rPr lang="ru-RU" sz="1400" dirty="0" smtClean="0">
                <a:solidFill>
                  <a:srgbClr val="000000"/>
                </a:solidFill>
              </a:rPr>
              <a:t>, </a:t>
            </a:r>
            <a:r>
              <a:rPr lang="ru-RU" sz="1400" dirty="0" err="1" smtClean="0">
                <a:solidFill>
                  <a:srgbClr val="000000"/>
                </a:solidFill>
              </a:rPr>
              <a:t>к.п.н</a:t>
            </a:r>
            <a:r>
              <a:rPr lang="ru-RU" sz="1600" dirty="0">
                <a:solidFill>
                  <a:srgbClr val="000000"/>
                </a:solidFill>
              </a:rPr>
              <a:t>. </a:t>
            </a:r>
            <a:r>
              <a:rPr lang="ru-RU" sz="1600" b="1" dirty="0">
                <a:solidFill>
                  <a:srgbClr val="000000"/>
                </a:solidFill>
              </a:rPr>
              <a:t>И.М. Реморенко</a:t>
            </a:r>
            <a:r>
              <a:rPr lang="ru-RU" sz="1400" dirty="0" smtClean="0">
                <a:solidFill>
                  <a:srgbClr val="000000"/>
                </a:solidFill>
              </a:rPr>
              <a:t>)</a:t>
            </a:r>
          </a:p>
          <a:p>
            <a:r>
              <a:rPr lang="ru-RU" sz="800" dirty="0" smtClean="0">
                <a:solidFill>
                  <a:srgbClr val="000000"/>
                </a:solidFill>
              </a:rPr>
              <a:t>  </a:t>
            </a:r>
          </a:p>
          <a:p>
            <a:r>
              <a:rPr lang="ru-RU" b="1" dirty="0">
                <a:solidFill>
                  <a:srgbClr val="000000"/>
                </a:solidFill>
              </a:rPr>
              <a:t>Социальное партнерство</a:t>
            </a:r>
            <a:r>
              <a:rPr lang="ru-RU" dirty="0">
                <a:solidFill>
                  <a:srgbClr val="000000"/>
                </a:solidFill>
              </a:rPr>
              <a:t> по отношению к </a:t>
            </a:r>
            <a:r>
              <a:rPr lang="ru-RU" b="1" dirty="0">
                <a:solidFill>
                  <a:srgbClr val="000000"/>
                </a:solidFill>
              </a:rPr>
              <a:t>образованию</a:t>
            </a:r>
            <a:r>
              <a:rPr lang="ru-RU" dirty="0">
                <a:solidFill>
                  <a:srgbClr val="000000"/>
                </a:solidFill>
              </a:rPr>
              <a:t> следует понимать как «партнерство внутри системы образования между социальными группами данной профессиональной общности; </a:t>
            </a:r>
            <a:endParaRPr lang="ru-RU" dirty="0" smtClean="0">
              <a:solidFill>
                <a:srgbClr val="000000"/>
              </a:solidFill>
            </a:endParaRPr>
          </a:p>
          <a:p>
            <a:r>
              <a:rPr lang="ru-RU" dirty="0" smtClean="0">
                <a:solidFill>
                  <a:srgbClr val="000000"/>
                </a:solidFill>
              </a:rPr>
              <a:t>партнерство</a:t>
            </a:r>
            <a:r>
              <a:rPr lang="ru-RU" dirty="0">
                <a:solidFill>
                  <a:srgbClr val="000000"/>
                </a:solidFill>
              </a:rPr>
              <a:t>, в которое вступают работники системы образования, контактируя с представителями иных сфер общественного воспроизводства; </a:t>
            </a:r>
            <a:endParaRPr lang="ru-RU" dirty="0" smtClean="0">
              <a:solidFill>
                <a:srgbClr val="000000"/>
              </a:solidFill>
            </a:endParaRPr>
          </a:p>
          <a:p>
            <a:r>
              <a:rPr lang="ru-RU" dirty="0" smtClean="0">
                <a:solidFill>
                  <a:srgbClr val="000000"/>
                </a:solidFill>
              </a:rPr>
              <a:t>партнерство</a:t>
            </a:r>
            <a:r>
              <a:rPr lang="ru-RU" dirty="0">
                <a:solidFill>
                  <a:srgbClr val="000000"/>
                </a:solidFill>
              </a:rPr>
              <a:t>, которое инициирует система образования как особая сфера социальной жизни»</a:t>
            </a:r>
          </a:p>
          <a:p>
            <a:pPr algn="r"/>
            <a:r>
              <a:rPr lang="ru-RU" sz="1400" dirty="0">
                <a:solidFill>
                  <a:srgbClr val="000000"/>
                </a:solidFill>
              </a:rPr>
              <a:t>(</a:t>
            </a:r>
            <a:r>
              <a:rPr lang="ru-RU" sz="1400" dirty="0" err="1" smtClean="0">
                <a:solidFill>
                  <a:srgbClr val="000000"/>
                </a:solidFill>
              </a:rPr>
              <a:t>к.п.н</a:t>
            </a:r>
            <a:r>
              <a:rPr lang="ru-RU" sz="1400" dirty="0" smtClean="0">
                <a:solidFill>
                  <a:srgbClr val="000000"/>
                </a:solidFill>
              </a:rPr>
              <a:t>., </a:t>
            </a:r>
            <a:r>
              <a:rPr lang="ru-RU" sz="1400" dirty="0">
                <a:solidFill>
                  <a:srgbClr val="000000"/>
                </a:solidFill>
              </a:rPr>
              <a:t>доцент кафедры педагогики, профессор </a:t>
            </a:r>
            <a:r>
              <a:rPr lang="ru-RU" sz="1400" dirty="0" smtClean="0">
                <a:solidFill>
                  <a:srgbClr val="000000"/>
                </a:solidFill>
              </a:rPr>
              <a:t>Российского государственного педагогического университета </a:t>
            </a:r>
            <a:r>
              <a:rPr lang="ru-RU" sz="1400" dirty="0">
                <a:solidFill>
                  <a:srgbClr val="000000"/>
                </a:solidFill>
              </a:rPr>
              <a:t>им. А.И</a:t>
            </a:r>
            <a:r>
              <a:rPr lang="ru-RU" sz="1400" dirty="0" smtClean="0">
                <a:solidFill>
                  <a:srgbClr val="000000"/>
                </a:solidFill>
              </a:rPr>
              <a:t>. Герцена</a:t>
            </a:r>
            <a:r>
              <a:rPr lang="ru-RU" sz="1400" dirty="0">
                <a:solidFill>
                  <a:srgbClr val="000000"/>
                </a:solidFill>
              </a:rPr>
              <a:t>, </a:t>
            </a:r>
            <a:r>
              <a:rPr lang="ru-RU" sz="1400" dirty="0" smtClean="0">
                <a:solidFill>
                  <a:srgbClr val="000000"/>
                </a:solidFill>
              </a:rPr>
              <a:t>Санкт-Петербург </a:t>
            </a:r>
            <a:r>
              <a:rPr lang="ru-RU" sz="1600" b="1" dirty="0" smtClean="0">
                <a:solidFill>
                  <a:srgbClr val="000000"/>
                </a:solidFill>
              </a:rPr>
              <a:t>Б.В</a:t>
            </a:r>
            <a:r>
              <a:rPr lang="ru-RU" sz="1600" b="1" dirty="0">
                <a:solidFill>
                  <a:srgbClr val="000000"/>
                </a:solidFill>
              </a:rPr>
              <a:t>. </a:t>
            </a:r>
            <a:r>
              <a:rPr lang="ru-RU" sz="1600" b="1" dirty="0" err="1">
                <a:solidFill>
                  <a:srgbClr val="000000"/>
                </a:solidFill>
              </a:rPr>
              <a:t>Авво</a:t>
            </a:r>
            <a:r>
              <a:rPr lang="ru-RU" sz="1400" dirty="0" smtClean="0">
                <a:solidFill>
                  <a:srgbClr val="000000"/>
                </a:solidFill>
              </a:rPr>
              <a:t>)</a:t>
            </a:r>
          </a:p>
          <a:p>
            <a:pPr algn="r"/>
            <a:endParaRPr lang="ru-RU" sz="800" dirty="0">
              <a:solidFill>
                <a:srgbClr val="000000"/>
              </a:solidFill>
            </a:endParaRPr>
          </a:p>
          <a:p>
            <a:r>
              <a:rPr lang="ru-RU" dirty="0">
                <a:solidFill>
                  <a:srgbClr val="000000"/>
                </a:solidFill>
              </a:rPr>
              <a:t>«</a:t>
            </a:r>
            <a:r>
              <a:rPr lang="ru-RU" b="1" dirty="0">
                <a:solidFill>
                  <a:srgbClr val="000000"/>
                </a:solidFill>
              </a:rPr>
              <a:t>Социальное </a:t>
            </a:r>
            <a:r>
              <a:rPr lang="ru-RU" b="1" dirty="0" smtClean="0">
                <a:solidFill>
                  <a:srgbClr val="000000"/>
                </a:solidFill>
              </a:rPr>
              <a:t>партнерство </a:t>
            </a:r>
            <a:r>
              <a:rPr lang="ru-RU" dirty="0" smtClean="0">
                <a:solidFill>
                  <a:srgbClr val="000000"/>
                </a:solidFill>
              </a:rPr>
              <a:t>- форма </a:t>
            </a:r>
            <a:r>
              <a:rPr lang="ru-RU" dirty="0">
                <a:solidFill>
                  <a:srgbClr val="000000"/>
                </a:solidFill>
              </a:rPr>
              <a:t>социального взаимодействия многообразных государственных институтов и общественных групп педагогического сообщества»</a:t>
            </a:r>
          </a:p>
          <a:p>
            <a:pPr marL="2147888"/>
            <a:r>
              <a:rPr lang="ru-RU" dirty="0" smtClean="0">
                <a:solidFill>
                  <a:srgbClr val="000000"/>
                </a:solidFill>
              </a:rPr>
              <a:t>(</a:t>
            </a:r>
            <a:r>
              <a:rPr lang="ru-RU" sz="1400" dirty="0" smtClean="0">
                <a:solidFill>
                  <a:srgbClr val="000000"/>
                </a:solidFill>
              </a:rPr>
              <a:t>доктор полит. наук, профессор, зав отделом социологии Института философии и права </a:t>
            </a:r>
            <a:r>
              <a:rPr lang="ru-RU" sz="1400" dirty="0" err="1" smtClean="0">
                <a:solidFill>
                  <a:srgbClr val="000000"/>
                </a:solidFill>
              </a:rPr>
              <a:t>УрО</a:t>
            </a:r>
            <a:r>
              <a:rPr lang="ru-RU" sz="1400" dirty="0" smtClean="0">
                <a:solidFill>
                  <a:srgbClr val="000000"/>
                </a:solidFill>
              </a:rPr>
              <a:t> РАН </a:t>
            </a:r>
            <a:r>
              <a:rPr lang="ru-RU" sz="1600" b="1" dirty="0" smtClean="0">
                <a:solidFill>
                  <a:srgbClr val="000000"/>
                </a:solidFill>
              </a:rPr>
              <a:t>Модель И.М.</a:t>
            </a:r>
            <a:r>
              <a:rPr lang="ru-RU" sz="1400" dirty="0" smtClean="0">
                <a:solidFill>
                  <a:srgbClr val="000000"/>
                </a:solidFill>
              </a:rPr>
              <a:t>, </a:t>
            </a:r>
            <a:endParaRPr lang="ru-RU" sz="1400" dirty="0" smtClean="0">
              <a:solidFill>
                <a:srgbClr val="000000"/>
              </a:solidFill>
            </a:endParaRPr>
          </a:p>
          <a:p>
            <a:pPr marL="2147888"/>
            <a:r>
              <a:rPr lang="ru-RU" sz="1400" dirty="0" err="1" smtClean="0">
                <a:solidFill>
                  <a:srgbClr val="000000"/>
                </a:solidFill>
              </a:rPr>
              <a:t>к.филос.н</a:t>
            </a:r>
            <a:r>
              <a:rPr lang="ru-RU" sz="1400" dirty="0" smtClean="0">
                <a:solidFill>
                  <a:srgbClr val="000000"/>
                </a:solidFill>
              </a:rPr>
              <a:t>., ученый секретарь специализированного диссертационного совета </a:t>
            </a:r>
            <a:r>
              <a:rPr lang="ru-RU" sz="1400" dirty="0">
                <a:solidFill>
                  <a:srgbClr val="000000"/>
                </a:solidFill>
              </a:rPr>
              <a:t>Института философии и права </a:t>
            </a:r>
            <a:r>
              <a:rPr lang="ru-RU" sz="1400" dirty="0" err="1">
                <a:solidFill>
                  <a:srgbClr val="000000"/>
                </a:solidFill>
              </a:rPr>
              <a:t>УрО</a:t>
            </a:r>
            <a:r>
              <a:rPr lang="ru-RU" sz="1400" dirty="0">
                <a:solidFill>
                  <a:srgbClr val="000000"/>
                </a:solidFill>
              </a:rPr>
              <a:t> РАН </a:t>
            </a:r>
            <a:r>
              <a:rPr lang="ru-RU" sz="1600" b="1" dirty="0" smtClean="0">
                <a:solidFill>
                  <a:srgbClr val="000000"/>
                </a:solidFill>
              </a:rPr>
              <a:t>Модель </a:t>
            </a:r>
            <a:r>
              <a:rPr lang="ru-RU" sz="1600" b="1" dirty="0" smtClean="0">
                <a:solidFill>
                  <a:srgbClr val="000000"/>
                </a:solidFill>
              </a:rPr>
              <a:t>Б.С.</a:t>
            </a:r>
            <a:r>
              <a:rPr lang="ru-RU" b="1" dirty="0" smtClean="0">
                <a:solidFill>
                  <a:srgbClr val="000000"/>
                </a:solidFill>
              </a:rPr>
              <a:t>)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638822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064896" cy="724942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dirty="0"/>
              <a:t>ст. 24 ТК РФ:</a:t>
            </a:r>
            <a:br>
              <a:rPr lang="ru-RU" sz="2400" dirty="0"/>
            </a:br>
            <a:r>
              <a:rPr lang="ru-RU" sz="2800" b="1" dirty="0" smtClean="0"/>
              <a:t>Основные </a:t>
            </a:r>
            <a:r>
              <a:rPr lang="ru-RU" sz="2800" b="1" dirty="0"/>
              <a:t>принципы социального партнерства: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28800"/>
            <a:ext cx="8064896" cy="4536504"/>
          </a:xfrm>
        </p:spPr>
        <p:txBody>
          <a:bodyPr>
            <a:noAutofit/>
          </a:bodyPr>
          <a:lstStyle/>
          <a:p>
            <a:r>
              <a:rPr lang="ru-RU" sz="1600" dirty="0"/>
              <a:t>-равноправие сторон;</a:t>
            </a:r>
          </a:p>
          <a:p>
            <a:r>
              <a:rPr lang="ru-RU" sz="1600" dirty="0"/>
              <a:t>-уважение и учет интересов сторон;</a:t>
            </a:r>
          </a:p>
          <a:p>
            <a:r>
              <a:rPr lang="ru-RU" sz="1600" dirty="0"/>
              <a:t>-заинтересованность сторон в участии в договорных отношениях;</a:t>
            </a:r>
          </a:p>
          <a:p>
            <a:r>
              <a:rPr lang="ru-RU" sz="1600" dirty="0"/>
              <a:t>-содействие государства в укреплении и развитии социального партнерства на демократической основе;</a:t>
            </a:r>
          </a:p>
          <a:p>
            <a:r>
              <a:rPr lang="ru-RU" sz="1600" dirty="0"/>
              <a:t>-соблюдение сторонами и их представителями трудового законодательства и иных нормативных правовых актов, содержащих нормы трудового права;</a:t>
            </a:r>
          </a:p>
          <a:p>
            <a:r>
              <a:rPr lang="ru-RU" sz="1600" dirty="0"/>
              <a:t>-полномочность представителей сторон;</a:t>
            </a:r>
          </a:p>
          <a:p>
            <a:r>
              <a:rPr lang="ru-RU" sz="1600" dirty="0"/>
              <a:t>-свобода выбора при обсуждении вопросов, входящих в сферу труда;</a:t>
            </a:r>
          </a:p>
          <a:p>
            <a:r>
              <a:rPr lang="ru-RU" sz="1600" dirty="0"/>
              <a:t>-добровольность принятия сторонами на себя обязательств;</a:t>
            </a:r>
          </a:p>
          <a:p>
            <a:r>
              <a:rPr lang="ru-RU" sz="1600" dirty="0"/>
              <a:t>-реальность обязательств, принимаемых на себя сторонами;</a:t>
            </a:r>
          </a:p>
          <a:p>
            <a:r>
              <a:rPr lang="ru-RU" sz="1600" dirty="0"/>
              <a:t>-обязательность выполнения принятых коллективных договоров, соглашений;</a:t>
            </a:r>
          </a:p>
          <a:p>
            <a:r>
              <a:rPr lang="ru-RU" sz="1600" dirty="0"/>
              <a:t>-контроль за выполнением принятых коллективных договоров, соглашений;</a:t>
            </a:r>
          </a:p>
          <a:p>
            <a:r>
              <a:rPr lang="ru-RU" sz="1600" dirty="0"/>
              <a:t>-ответственность сторон, их представителей за невыполнение по их вине коллективных договоров, соглашений</a:t>
            </a:r>
            <a:r>
              <a:rPr lang="ru-RU" sz="1600" dirty="0" smtClean="0"/>
              <a:t>.</a:t>
            </a:r>
            <a:endParaRPr lang="ru-RU" sz="900" dirty="0" smtClean="0"/>
          </a:p>
        </p:txBody>
      </p:sp>
    </p:spTree>
    <p:extLst>
      <p:ext uri="{BB962C8B-B14F-4D97-AF65-F5344CB8AC3E}">
        <p14:creationId xmlns:p14="http://schemas.microsoft.com/office/powerpoint/2010/main" val="2796784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998984"/>
          </a:xfrm>
        </p:spPr>
        <p:txBody>
          <a:bodyPr>
            <a:normAutofit/>
          </a:bodyPr>
          <a:lstStyle/>
          <a:p>
            <a:pPr algn="l"/>
            <a:r>
              <a:rPr lang="ru-RU" sz="1600" dirty="0"/>
              <a:t>ст. 24 ТК РФ</a:t>
            </a:r>
            <a:br>
              <a:rPr lang="ru-RU" sz="1600" dirty="0"/>
            </a:br>
            <a:r>
              <a:rPr lang="ru-RU" sz="2500" b="1" dirty="0"/>
              <a:t>Формы социального партнерства: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600200"/>
            <a:ext cx="8147248" cy="4525963"/>
          </a:xfrm>
        </p:spPr>
        <p:txBody>
          <a:bodyPr>
            <a:normAutofit/>
          </a:bodyPr>
          <a:lstStyle/>
          <a:p>
            <a:r>
              <a:rPr lang="ru-RU" sz="1800" dirty="0"/>
              <a:t>-коллективные переговоры по подготовке проектов коллективных договоров, соглашений и их заключению;</a:t>
            </a:r>
          </a:p>
          <a:p>
            <a:r>
              <a:rPr lang="ru-RU" sz="1800" dirty="0"/>
              <a:t>-взаимные консультации (переговоры) по вопросам регулирования трудовых отношений и иных непосредственно связанных с ними отношений, обеспечения гарантий трудовых прав работника и совершенствования трудового законодательства и иных нормативных правовых актов, содержащих нормы трудового права;</a:t>
            </a:r>
          </a:p>
          <a:p>
            <a:r>
              <a:rPr lang="ru-RU" sz="1800" dirty="0"/>
              <a:t>-участие работников, их представителей в управлении организацией;</a:t>
            </a:r>
          </a:p>
          <a:p>
            <a:r>
              <a:rPr lang="ru-RU" sz="1800" dirty="0"/>
              <a:t>-участие представителей работников и работодателей в досудебном разрешении трудовых споров.</a:t>
            </a:r>
          </a:p>
          <a:p>
            <a:pPr marL="0" indent="0">
              <a:buNone/>
            </a:pPr>
            <a:r>
              <a:rPr lang="ru-RU" sz="1800" dirty="0"/>
              <a:t>Кроме того, на практике социальное партнерство осуществляется и в других формах, определяемых его сторонами и их представителями.</a:t>
            </a:r>
          </a:p>
          <a:p>
            <a:pPr marL="0" indent="0">
              <a:buNone/>
            </a:pPr>
            <a:r>
              <a:rPr lang="ru-RU" sz="1800" dirty="0"/>
              <a:t>Формами выражения социального партнерства и его результатом являются коллективные договоры и соглашения.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306564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634082"/>
          </a:xfrm>
        </p:spPr>
        <p:txBody>
          <a:bodyPr>
            <a:normAutofit/>
          </a:bodyPr>
          <a:lstStyle/>
          <a:p>
            <a:r>
              <a:rPr lang="ru-RU" sz="2500" b="1" dirty="0"/>
              <a:t>Основные принципы взаимодействия партнёров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r>
              <a:rPr lang="ru-RU" sz="1600" dirty="0"/>
              <a:t>-</a:t>
            </a:r>
            <a:r>
              <a:rPr lang="ru-RU" sz="1600" b="1" dirty="0"/>
              <a:t>Принцип гуманизма</a:t>
            </a:r>
            <a:r>
              <a:rPr lang="ru-RU" sz="1600" dirty="0"/>
              <a:t>: основывается на усилении внимания к личности ребенка как высшей ценности общества, с полноценными интеллектуальными, моральными и физическими качествами, создание благоприятных условий для развития его творческой индивидуальности;</a:t>
            </a:r>
          </a:p>
          <a:p>
            <a:r>
              <a:rPr lang="ru-RU" sz="1600" b="1" dirty="0"/>
              <a:t>-Принцип </a:t>
            </a:r>
            <a:r>
              <a:rPr lang="ru-RU" sz="1600" b="1" dirty="0" err="1"/>
              <a:t>взаимодополняемости</a:t>
            </a:r>
            <a:r>
              <a:rPr lang="ru-RU" sz="1600" dirty="0"/>
              <a:t>: мы объединяемся, потому, что каждый в отдельности недостаточен;</a:t>
            </a:r>
          </a:p>
          <a:p>
            <a:r>
              <a:rPr lang="ru-RU" sz="1600" b="1" dirty="0"/>
              <a:t>-Принцип границ: прежде</a:t>
            </a:r>
            <a:r>
              <a:rPr lang="ru-RU" sz="1600" dirty="0"/>
              <a:t>, чем браться, надо размежеваться, определить, кто что делает и когда;</a:t>
            </a:r>
          </a:p>
          <a:p>
            <a:r>
              <a:rPr lang="ru-RU" sz="1600" b="1" dirty="0"/>
              <a:t>-Принцип обмена продуктами деятельности:</a:t>
            </a:r>
            <a:r>
              <a:rPr lang="ru-RU" sz="1600" dirty="0"/>
              <a:t> взаимодействие проходит тогда, когда есть чем обменяться;</a:t>
            </a:r>
          </a:p>
          <a:p>
            <a:r>
              <a:rPr lang="ru-RU" sz="1600" dirty="0"/>
              <a:t>-</a:t>
            </a:r>
            <a:r>
              <a:rPr lang="ru-RU" sz="1600" b="1" dirty="0"/>
              <a:t>Принцип деятельной </a:t>
            </a:r>
            <a:r>
              <a:rPr lang="ru-RU" sz="1600" b="1" dirty="0" smtClean="0"/>
              <a:t>организации</a:t>
            </a:r>
            <a:r>
              <a:rPr lang="ru-RU" sz="1600" dirty="0" smtClean="0"/>
              <a:t>: направлен </a:t>
            </a:r>
            <a:r>
              <a:rPr lang="ru-RU" sz="1600" dirty="0"/>
              <a:t>на объединение всех форм социального сотрудничества в создании единого образовательного пространства;</a:t>
            </a:r>
          </a:p>
          <a:p>
            <a:r>
              <a:rPr lang="ru-RU" sz="1600" b="1" dirty="0"/>
              <a:t>· Принцип обязательности </a:t>
            </a:r>
            <a:r>
              <a:rPr lang="ru-RU" sz="1600" b="1" dirty="0" smtClean="0"/>
              <a:t>исполнения</a:t>
            </a:r>
            <a:r>
              <a:rPr lang="ru-RU" sz="1600" dirty="0" smtClean="0"/>
              <a:t>: </a:t>
            </a:r>
            <a:r>
              <a:rPr lang="ru-RU" sz="1600" dirty="0"/>
              <a:t>направлен на осознание ответственности партнеров за качественное и своевременное выполнение договорных обязательств;</a:t>
            </a:r>
          </a:p>
          <a:p>
            <a:r>
              <a:rPr lang="ru-RU" sz="1600" dirty="0"/>
              <a:t>-</a:t>
            </a:r>
            <a:r>
              <a:rPr lang="ru-RU" sz="1600" b="1" dirty="0"/>
              <a:t>Принцип открытости участников партнерства</a:t>
            </a:r>
            <a:r>
              <a:rPr lang="ru-RU" sz="1600" dirty="0"/>
              <a:t> по отношению друг к другу в той степени, которую они считают допустимой для себя и при этом сохраняющей партнерство</a:t>
            </a:r>
            <a:r>
              <a:rPr lang="ru-RU" sz="1600" dirty="0" smtClean="0"/>
              <a:t>;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180732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/>
          <p:nvPr/>
        </p:nvGrpSpPr>
        <p:grpSpPr>
          <a:xfrm>
            <a:off x="107504" y="427247"/>
            <a:ext cx="8892480" cy="6170105"/>
            <a:chOff x="171450" y="0"/>
            <a:chExt cx="5943600" cy="4423144"/>
          </a:xfrm>
        </p:grpSpPr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2">
              <a:lum bright="-20000" contrast="4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1450" y="0"/>
              <a:ext cx="5943600" cy="4423144"/>
            </a:xfrm>
            <a:prstGeom prst="rect">
              <a:avLst/>
            </a:prstGeom>
            <a:solidFill>
              <a:srgbClr val="E5DFF1"/>
            </a:solidFill>
            <a:ln>
              <a:noFill/>
            </a:ln>
          </p:spPr>
        </p:pic>
        <p:sp>
          <p:nvSpPr>
            <p:cNvPr id="13" name="Прямоугольник 12"/>
            <p:cNvSpPr/>
            <p:nvPr/>
          </p:nvSpPr>
          <p:spPr>
            <a:xfrm>
              <a:off x="4000500" y="577451"/>
              <a:ext cx="893135" cy="170121"/>
            </a:xfrm>
            <a:prstGeom prst="rect">
              <a:avLst/>
            </a:prstGeom>
            <a:solidFill>
              <a:srgbClr val="E5DF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993025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645785" y="1031240"/>
            <a:ext cx="1329055" cy="6375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51520" y="424189"/>
            <a:ext cx="8634030" cy="5232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Механизм организации социального партнерства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47434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402466" y="1182893"/>
            <a:ext cx="8490014" cy="5486467"/>
            <a:chOff x="395536" y="1340768"/>
            <a:chExt cx="8345997" cy="5486467"/>
          </a:xfrm>
        </p:grpSpPr>
        <p:pic>
          <p:nvPicPr>
            <p:cNvPr id="2049" name="Рисунок 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536" y="1340768"/>
              <a:ext cx="8345997" cy="54864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Прямоугольник 8"/>
            <p:cNvSpPr/>
            <p:nvPr/>
          </p:nvSpPr>
          <p:spPr>
            <a:xfrm>
              <a:off x="6804249" y="1340768"/>
              <a:ext cx="1456104" cy="7920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587526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778098"/>
          </a:xfrm>
        </p:spPr>
        <p:txBody>
          <a:bodyPr>
            <a:normAutofit/>
          </a:bodyPr>
          <a:lstStyle/>
          <a:p>
            <a:r>
              <a:rPr lang="ru-RU" sz="2800" b="1" dirty="0"/>
              <a:t>Социальное </a:t>
            </a:r>
            <a:r>
              <a:rPr lang="ru-RU" sz="2800" b="1" dirty="0" smtClean="0"/>
              <a:t>партнерство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412776"/>
            <a:ext cx="8208912" cy="438194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000" b="1" i="1" dirty="0">
                <a:solidFill>
                  <a:srgbClr val="FF0000"/>
                </a:solidFill>
              </a:rPr>
              <a:t>педагогический коллектив – родители – общественность</a:t>
            </a:r>
            <a:endParaRPr lang="ru-RU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sz="2000" b="1" dirty="0" smtClean="0"/>
          </a:p>
          <a:p>
            <a:pPr marL="0" indent="0">
              <a:buNone/>
            </a:pPr>
            <a:r>
              <a:rPr lang="ru-RU" sz="2000" b="1" smtClean="0"/>
              <a:t>Схема </a:t>
            </a:r>
            <a:r>
              <a:rPr lang="ru-RU" sz="2000" b="1" dirty="0"/>
              <a:t>маршрута:</a:t>
            </a:r>
            <a:endParaRPr lang="ru-RU" sz="2000" dirty="0"/>
          </a:p>
          <a:p>
            <a:pPr marL="0" indent="0">
              <a:buNone/>
            </a:pPr>
            <a:r>
              <a:rPr lang="ru-RU" sz="2000" dirty="0"/>
              <a:t>1.Запусксоциальногопартнерства:</a:t>
            </a:r>
          </a:p>
          <a:p>
            <a:r>
              <a:rPr lang="ru-RU" sz="2000" i="1" dirty="0"/>
              <a:t>«День открытых дверей»,</a:t>
            </a:r>
            <a:endParaRPr lang="ru-RU" sz="2000" dirty="0"/>
          </a:p>
          <a:p>
            <a:r>
              <a:rPr lang="ru-RU" sz="2000" i="1" dirty="0"/>
              <a:t>Анкетирование с целью определения образовательного запроса</a:t>
            </a:r>
            <a:endParaRPr lang="ru-RU" sz="2000" dirty="0"/>
          </a:p>
          <a:p>
            <a:pPr marL="0" indent="0">
              <a:buNone/>
            </a:pPr>
            <a:r>
              <a:rPr lang="ru-RU" sz="2000" dirty="0"/>
              <a:t>2.Общественная приемка к началу учебного года</a:t>
            </a:r>
          </a:p>
          <a:p>
            <a:r>
              <a:rPr lang="ru-RU" sz="2000" dirty="0"/>
              <a:t> </a:t>
            </a:r>
          </a:p>
          <a:p>
            <a:pPr marL="0" indent="0">
              <a:buNone/>
            </a:pPr>
            <a:r>
              <a:rPr lang="ru-RU" sz="2000" b="1" dirty="0"/>
              <a:t>Технологии:</a:t>
            </a:r>
            <a:endParaRPr lang="ru-RU" sz="2000" dirty="0"/>
          </a:p>
          <a:p>
            <a:r>
              <a:rPr lang="ru-RU" sz="2000" dirty="0"/>
              <a:t>Мониторинг</a:t>
            </a:r>
          </a:p>
          <a:p>
            <a:r>
              <a:rPr lang="ru-RU" sz="2000" dirty="0"/>
              <a:t>Обсуждение результатов экспертной оценки</a:t>
            </a:r>
          </a:p>
          <a:p>
            <a:r>
              <a:rPr lang="ru-RU" sz="2000" dirty="0"/>
              <a:t>КТД</a:t>
            </a:r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5838956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иний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1677</TotalTime>
  <Words>630</Words>
  <Application>Microsoft Office PowerPoint</Application>
  <PresentationFormat>Экран (4:3)</PresentationFormat>
  <Paragraphs>56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 Office</vt:lpstr>
      <vt:lpstr>CorelDRAW</vt:lpstr>
      <vt:lpstr>Социальное партнерство в образовательной среде как фактор повышения качества образования  01.12.2017</vt:lpstr>
      <vt:lpstr>Социальное партнёрство  - система институтов и механизмов согласования интересов участников производственного процесса: работников и работодателей, основанная на равном сотрудничестве.  Развитие социального партнёрства в его различных формах —важная составная часть процесса усиления социальной направленности современной рыночной экономики, её социализации                                                                                           (Википедия)</vt:lpstr>
      <vt:lpstr>Презентация PowerPoint</vt:lpstr>
      <vt:lpstr>ст. 24 ТК РФ: Основные принципы социального партнерства:</vt:lpstr>
      <vt:lpstr>ст. 24 ТК РФ Формы социального партнерства:</vt:lpstr>
      <vt:lpstr>Основные принципы взаимодействия партнёров</vt:lpstr>
      <vt:lpstr>Презентация PowerPoint</vt:lpstr>
      <vt:lpstr>Презентация PowerPoint</vt:lpstr>
      <vt:lpstr>Социальное партнерство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Орешкова</dc:creator>
  <cp:lastModifiedBy>RePack by Diakov</cp:lastModifiedBy>
  <cp:revision>158</cp:revision>
  <cp:lastPrinted>2017-09-22T12:41:28Z</cp:lastPrinted>
  <dcterms:created xsi:type="dcterms:W3CDTF">2014-10-13T16:05:55Z</dcterms:created>
  <dcterms:modified xsi:type="dcterms:W3CDTF">2017-12-12T10:29:03Z</dcterms:modified>
</cp:coreProperties>
</file>