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67" r:id="rId3"/>
    <p:sldId id="265" r:id="rId4"/>
    <p:sldId id="260" r:id="rId5"/>
    <p:sldId id="257" r:id="rId6"/>
    <p:sldId id="269" r:id="rId7"/>
    <p:sldId id="270" r:id="rId8"/>
    <p:sldId id="263" r:id="rId9"/>
    <p:sldId id="266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2824B7-3069-452A-BF5F-75B4DACFA6DC}" type="datetimeFigureOut">
              <a:rPr lang="ru-RU" smtClean="0"/>
              <a:pPr/>
              <a:t>15.12.2017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5BFAD4-263B-4E60-AE53-ADF6A962DE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1109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BFAD4-263B-4E60-AE53-ADF6A962DE92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5717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15.12.2017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15.12.2017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15.12.2017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15.12.2017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15.12.2017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15.12.2017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15.12.2017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15.12.2017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1978" y="476672"/>
            <a:ext cx="7498080" cy="2088232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ru-RU" sz="32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Проект «ГТО: до и после</a:t>
            </a:r>
            <a:r>
              <a:rPr lang="ru-RU" sz="32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».</a:t>
            </a:r>
            <a:r>
              <a:rPr lang="ru-RU" sz="32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2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Из </a:t>
            </a:r>
            <a:r>
              <a:rPr lang="ru-RU" sz="32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опыта работы по организации проектной деятельности.</a:t>
            </a:r>
            <a:br>
              <a:rPr lang="ru-RU" sz="32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3200" b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132" y="2204864"/>
            <a:ext cx="4093163" cy="2808312"/>
          </a:xfrm>
        </p:spPr>
      </p:pic>
      <p:sp>
        <p:nvSpPr>
          <p:cNvPr id="3" name="Прямоугольник 2"/>
          <p:cNvSpPr/>
          <p:nvPr/>
        </p:nvSpPr>
        <p:spPr>
          <a:xfrm>
            <a:off x="1619672" y="5229200"/>
            <a:ext cx="73448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>
                <a:solidFill>
                  <a:srgbClr val="333333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Самусенкова</a:t>
            </a:r>
            <a:r>
              <a:rPr lang="ru-RU" sz="2000" dirty="0">
                <a:solidFill>
                  <a:srgbClr val="333333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Анна Валерьевна</a:t>
            </a:r>
            <a:r>
              <a:rPr lang="ru-RU" sz="2000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,</a:t>
            </a:r>
          </a:p>
          <a:p>
            <a:r>
              <a:rPr lang="ru-RU" sz="2000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учитель </a:t>
            </a:r>
            <a:r>
              <a:rPr lang="ru-RU" sz="2000" dirty="0">
                <a:solidFill>
                  <a:srgbClr val="333333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физической культуры МБОУ СШ №1 г. Починок 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270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9898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764704"/>
            <a:ext cx="7128792" cy="480060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</a:pPr>
            <a:r>
              <a:rPr lang="ru-RU" sz="2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Учебный </a:t>
            </a:r>
            <a:r>
              <a:rPr lang="ru-RU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 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это – самостоятельная, творческая, завершенная работа обучающегося, соответствующая его возрастным  возможностям и  выполненная  в соответствии  с  обобщенным  алгоритмом</a:t>
            </a:r>
            <a:r>
              <a:rPr lang="ru-RU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проектирования</a:t>
            </a:r>
            <a:r>
              <a:rPr lang="ru-RU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ru-RU" sz="24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b="1" u="sng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 </a:t>
            </a:r>
            <a:r>
              <a:rPr lang="ru-RU" sz="2400" b="1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идеи до ее воплощения  в реальность.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095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55776" y="620688"/>
            <a:ext cx="6444208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88" lvl="0">
              <a:lnSpc>
                <a:spcPct val="150000"/>
              </a:lnSpc>
              <a:buClr>
                <a:srgbClr val="3891A7"/>
              </a:buClr>
              <a:buSzPct val="80000"/>
            </a:pPr>
            <a:r>
              <a:rPr lang="ru-RU" sz="2800" b="1" dirty="0" smtClean="0">
                <a:solidFill>
                  <a:srgbClr val="4F271C">
                    <a:shade val="30000"/>
                    <a:satMod val="1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 </a:t>
            </a:r>
            <a:r>
              <a:rPr lang="ru-RU" sz="2800" b="1" dirty="0">
                <a:solidFill>
                  <a:srgbClr val="4F271C">
                    <a:shade val="30000"/>
                    <a:satMod val="1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это «5 П</a:t>
            </a:r>
            <a:r>
              <a:rPr lang="ru-RU" sz="2800" b="1" dirty="0" smtClean="0">
                <a:solidFill>
                  <a:srgbClr val="4F271C">
                    <a:shade val="30000"/>
                    <a:satMod val="1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»: </a:t>
            </a:r>
            <a:endParaRPr lang="ru-RU" sz="2800" b="1" dirty="0">
              <a:solidFill>
                <a:srgbClr val="4F271C">
                  <a:shade val="30000"/>
                  <a:satMod val="1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75488" lvl="0" indent="-457200">
              <a:lnSpc>
                <a:spcPct val="150000"/>
              </a:lnSpc>
              <a:buClr>
                <a:srgbClr val="3891A7"/>
              </a:buClr>
              <a:buSzPct val="80000"/>
              <a:buAutoNum type="arabicPeriod"/>
            </a:pPr>
            <a:r>
              <a:rPr lang="ru-RU" sz="2400" dirty="0" smtClean="0">
                <a:solidFill>
                  <a:srgbClr val="4F271C">
                    <a:shade val="30000"/>
                    <a:satMod val="1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Проблема. </a:t>
            </a:r>
          </a:p>
          <a:p>
            <a:pPr marL="475488" lvl="0" indent="-457200">
              <a:lnSpc>
                <a:spcPct val="150000"/>
              </a:lnSpc>
              <a:buClr>
                <a:srgbClr val="3891A7"/>
              </a:buClr>
              <a:buSzPct val="80000"/>
              <a:buAutoNum type="arabicPeriod"/>
            </a:pPr>
            <a:r>
              <a:rPr lang="ru-RU" sz="2400" dirty="0">
                <a:solidFill>
                  <a:srgbClr val="4F271C">
                    <a:shade val="30000"/>
                    <a:satMod val="1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2400" dirty="0" smtClean="0">
                <a:solidFill>
                  <a:srgbClr val="4F271C">
                    <a:shade val="30000"/>
                    <a:satMod val="1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ланирование </a:t>
            </a:r>
            <a:r>
              <a:rPr lang="ru-RU" sz="2400" dirty="0">
                <a:solidFill>
                  <a:srgbClr val="4F271C">
                    <a:shade val="30000"/>
                    <a:satMod val="1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2400" dirty="0" smtClean="0">
                <a:solidFill>
                  <a:srgbClr val="4F271C">
                    <a:shade val="30000"/>
                    <a:satMod val="1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проектирование).</a:t>
            </a:r>
          </a:p>
          <a:p>
            <a:pPr marL="475488" lvl="0" indent="-457200">
              <a:lnSpc>
                <a:spcPct val="150000"/>
              </a:lnSpc>
              <a:buClr>
                <a:srgbClr val="3891A7"/>
              </a:buClr>
              <a:buSzPct val="80000"/>
              <a:buAutoNum type="arabicPeriod"/>
            </a:pPr>
            <a:r>
              <a:rPr lang="ru-RU" sz="2400" dirty="0" smtClean="0">
                <a:solidFill>
                  <a:srgbClr val="4F271C">
                    <a:shade val="30000"/>
                    <a:satMod val="1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Поиск. </a:t>
            </a:r>
          </a:p>
          <a:p>
            <a:pPr marL="475488" lvl="0" indent="-457200">
              <a:lnSpc>
                <a:spcPct val="150000"/>
              </a:lnSpc>
              <a:buClr>
                <a:srgbClr val="3891A7"/>
              </a:buClr>
              <a:buSzPct val="80000"/>
              <a:buAutoNum type="arabicPeriod"/>
            </a:pPr>
            <a:r>
              <a:rPr lang="ru-RU" sz="2400" dirty="0" smtClean="0">
                <a:solidFill>
                  <a:srgbClr val="4F271C">
                    <a:shade val="30000"/>
                    <a:satMod val="1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Продукт.</a:t>
            </a:r>
          </a:p>
          <a:p>
            <a:pPr marL="475488" lvl="0" indent="-457200">
              <a:lnSpc>
                <a:spcPct val="150000"/>
              </a:lnSpc>
              <a:buClr>
                <a:srgbClr val="3891A7"/>
              </a:buClr>
              <a:buSzPct val="80000"/>
              <a:buAutoNum type="arabicPeriod"/>
            </a:pPr>
            <a:r>
              <a:rPr lang="ru-RU" sz="2400" dirty="0" smtClean="0">
                <a:solidFill>
                  <a:srgbClr val="4F271C">
                    <a:shade val="30000"/>
                    <a:satMod val="1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Презентация</a:t>
            </a:r>
            <a:r>
              <a:rPr lang="ru-RU" sz="2400" dirty="0">
                <a:solidFill>
                  <a:srgbClr val="4F271C">
                    <a:shade val="30000"/>
                    <a:satMod val="1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18288" lvl="0">
              <a:lnSpc>
                <a:spcPct val="150000"/>
              </a:lnSpc>
              <a:buClr>
                <a:srgbClr val="3891A7"/>
              </a:buClr>
              <a:buSzPct val="80000"/>
            </a:pPr>
            <a:r>
              <a:rPr lang="ru-RU" sz="2400" dirty="0" smtClean="0">
                <a:solidFill>
                  <a:srgbClr val="4F271C">
                    <a:shade val="30000"/>
                    <a:satMod val="1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Шестое </a:t>
            </a:r>
            <a:r>
              <a:rPr lang="ru-RU" sz="2400" dirty="0">
                <a:solidFill>
                  <a:srgbClr val="4F271C">
                    <a:shade val="30000"/>
                    <a:satMod val="1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 – портфолио, папка в которой собраны все рабочие материалы (черновики, дневные планы, отчеты и др.). </a:t>
            </a:r>
          </a:p>
        </p:txBody>
      </p:sp>
    </p:spTree>
    <p:extLst>
      <p:ext uri="{BB962C8B-B14F-4D97-AF65-F5344CB8AC3E}">
        <p14:creationId xmlns:p14="http://schemas.microsoft.com/office/powerpoint/2010/main" val="187790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3504503"/>
              </p:ext>
            </p:extLst>
          </p:nvPr>
        </p:nvGraphicFramePr>
        <p:xfrm>
          <a:off x="107504" y="548680"/>
          <a:ext cx="8784977" cy="5759698"/>
        </p:xfrm>
        <a:graphic>
          <a:graphicData uri="http://schemas.openxmlformats.org/drawingml/2006/table">
            <a:tbl>
              <a:tblPr/>
              <a:tblGrid>
                <a:gridCol w="2232248"/>
                <a:gridCol w="3331570"/>
                <a:gridCol w="3221159"/>
              </a:tblGrid>
              <a:tr h="183862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Этапы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Деятельность учащихся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Деятельность учителя 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206343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1.Запуск проекта</a:t>
                      </a:r>
                    </a:p>
                    <a:p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(организационно-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подготовительный)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Выбор темы проекта, определение его цели </a:t>
                      </a:r>
                      <a:endParaRPr kumimoji="0" lang="ru-RU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 </a:t>
                      </a:r>
                      <a:r>
                        <a:rPr kumimoji="0" lang="ru-RU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задач, разработка реализации плана идеи, 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(«ГТО: до и после»)</a:t>
                      </a:r>
                      <a:endParaRPr kumimoji="0" lang="ru-RU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мотивации участников, консультирование по выбору тематики и жанра проекта, помощь в подборке необходимых материалов, выработка критериев оценки деятельности каждого участника на всех этапах.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022482">
                <a:tc>
                  <a:txBody>
                    <a:bodyPr/>
                    <a:lstStyle/>
                    <a:p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Поисковый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Сбор, анализ и систематизация собранной информации, запись интервью, обсуждение собранного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материала,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выдвижение и проверка гипотезы, оформление макета и стендового доклада, самоконтроль.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Регулярное консультирование по содержанию проекта, помощь в систематизации и обработке материала, консультация по оформлению проекта, отслеживание деятельности каждого ученика, оценка.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551586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тоговый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Оформление проекта, подготовка к защите.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Подготовка выступающих, помощь  в оформлении проекта.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735447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Защита проекта. 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Рефлексия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Представление результата проектной деятельности. Оценка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своей деятельности. «Что дала мне работа над проектом?»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Оценивание продукта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проектной деятельности и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каждого участника проекта.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053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627784" y="836712"/>
            <a:ext cx="6400800" cy="4653136"/>
          </a:xfrm>
        </p:spPr>
        <p:txBody>
          <a:bodyPr>
            <a:noAutofit/>
          </a:bodyPr>
          <a:lstStyle/>
          <a:p>
            <a:pPr marL="0" indent="457200">
              <a:lnSpc>
                <a:spcPct val="150000"/>
              </a:lnSpc>
            </a:pPr>
            <a:endParaRPr lang="ru-RU" sz="28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>
              <a:lnSpc>
                <a:spcPct val="150000"/>
              </a:lnSpc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24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</a:rPr>
              <a:t>марта 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2014 г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</a:rPr>
              <a:t>. 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президент РФ </a:t>
            </a:r>
          </a:p>
          <a:p>
            <a:pPr marL="0">
              <a:lnSpc>
                <a:spcPct val="150000"/>
              </a:lnSpc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Владимир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</a:rPr>
              <a:t>Путин подписал 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Указ 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</a:rPr>
              <a:t>о возрождении  норм 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ГТО.</a:t>
            </a:r>
          </a:p>
          <a:p>
            <a:pPr marL="0">
              <a:lnSpc>
                <a:spcPct val="150000"/>
              </a:lnSpc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Было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</a:rPr>
              <a:t>решено оставить </a:t>
            </a:r>
            <a:endParaRPr lang="ru-RU" sz="28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>
              <a:lnSpc>
                <a:spcPct val="150000"/>
              </a:lnSpc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прежнее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</a:rPr>
              <a:t>название данной программы – «Готов к труду и обороне». </a:t>
            </a:r>
            <a:endParaRPr lang="ru-RU" sz="28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endParaRPr lang="ru-RU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2078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idx="1"/>
          </p:nvPr>
        </p:nvSpPr>
        <p:spPr>
          <a:xfrm>
            <a:off x="899592" y="764704"/>
            <a:ext cx="8034096" cy="576064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  Цель: что такое комплекс ГТО и для чего нам нужна сдача нормативов ГТО?</a:t>
            </a:r>
          </a:p>
          <a:p>
            <a:pPr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  Задачи: </a:t>
            </a:r>
          </a:p>
          <a:p>
            <a:pPr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1. Изучить  литературу по теме, а именно историю ГТО в СССР и возрождения современного комплекса ГТО; </a:t>
            </a:r>
          </a:p>
          <a:p>
            <a:pPr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2. Выяснить, какие должны быть нормативы по сдаче  ГТО в школе;</a:t>
            </a:r>
          </a:p>
          <a:p>
            <a:pPr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3. Сделать анкетирование и опрос учащихся и жителей нашего города о том, что они знают о ГТО и как они относятся к возобновлению сдачи  норм ГТО на уроках физической культуры в школе.</a:t>
            </a:r>
          </a:p>
          <a:p>
            <a:endParaRPr lang="ru-RU" sz="9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   Методы исследования: изучение литературы; сбор информации; анкетирование, опрос, интервью; анализ  и обобщение полученных данных. </a:t>
            </a:r>
          </a:p>
          <a:p>
            <a:endParaRPr lang="ru-RU" sz="9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type="body" idx="1"/>
          </p:nvPr>
        </p:nvSpPr>
        <p:spPr>
          <a:xfrm>
            <a:off x="2555776" y="836712"/>
            <a:ext cx="6400800" cy="410445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На данный момент в школе на сайте ГТО зарегистрировано 70 % обучающихся.</a:t>
            </a:r>
          </a:p>
          <a:p>
            <a:pPr>
              <a:lnSpc>
                <a:spcPct val="150000"/>
              </a:lnSpc>
              <a:buNone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С каждым годом растет  число сдающих нормы ГТО. </a:t>
            </a:r>
          </a:p>
          <a:p>
            <a:pPr>
              <a:lnSpc>
                <a:spcPct val="150000"/>
              </a:lnSpc>
              <a:buNone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В 2016-2017 учебном году было получено 36 значков ГТО, из них</a:t>
            </a:r>
          </a:p>
          <a:p>
            <a:pPr>
              <a:lnSpc>
                <a:spcPct val="150000"/>
              </a:lnSpc>
              <a:buNone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5 золотых, 26 серебряных, 5 бронзовых.</a:t>
            </a:r>
          </a:p>
          <a:p>
            <a:pPr>
              <a:buNone/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музей\Downloads\IMG-b4f7d03c3f388846202ba5a26656ad32-V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620688"/>
            <a:ext cx="3061049" cy="543780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музей\Downloads\IMG-5948b129d316dfd8a899349338f2f6c8-V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556792"/>
            <a:ext cx="2832953" cy="327545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319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7630" y="980728"/>
            <a:ext cx="6400800" cy="2286000"/>
          </a:xfrm>
        </p:spPr>
        <p:txBody>
          <a:bodyPr>
            <a:normAutofit fontScale="90000"/>
          </a:bodyPr>
          <a:lstStyle/>
          <a:p>
            <a:pPr marL="18288" lvl="0">
              <a:lnSpc>
                <a:spcPct val="150000"/>
              </a:lnSpc>
              <a:spcBef>
                <a:spcPts val="0"/>
              </a:spcBef>
            </a:pPr>
            <a:r>
              <a:rPr lang="ru-RU" sz="3600" cap="none" dirty="0">
                <a:solidFill>
                  <a:srgbClr val="4F271C">
                    <a:shade val="30000"/>
                    <a:satMod val="150000"/>
                  </a:srgbClr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Дитя не кувшин ,чтобы его заполнить, а  скорее факел, который надо зажечь. </a:t>
            </a:r>
            <a:r>
              <a:rPr lang="ru-RU" sz="3600" cap="none" dirty="0" smtClean="0">
                <a:solidFill>
                  <a:srgbClr val="4F271C">
                    <a:shade val="30000"/>
                    <a:satMod val="150000"/>
                  </a:srgbClr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ru-RU" sz="3600" cap="none" dirty="0" smtClean="0">
                <a:solidFill>
                  <a:srgbClr val="4F271C">
                    <a:shade val="30000"/>
                    <a:satMod val="150000"/>
                  </a:srgbClr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sz="3600" cap="none" dirty="0" smtClean="0">
                <a:solidFill>
                  <a:srgbClr val="4F271C">
                    <a:shade val="30000"/>
                    <a:satMod val="150000"/>
                  </a:srgbClr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        (</a:t>
            </a:r>
            <a:r>
              <a:rPr lang="ru-RU" sz="3600" cap="none" dirty="0">
                <a:solidFill>
                  <a:srgbClr val="4F271C">
                    <a:shade val="30000"/>
                    <a:satMod val="150000"/>
                  </a:srgbClr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Античная мудрость)</a:t>
            </a:r>
            <a:r>
              <a:rPr lang="ru-RU" sz="3600" cap="none" dirty="0">
                <a:solidFill>
                  <a:srgbClr val="4F271C">
                    <a:shade val="30000"/>
                    <a:satMod val="150000"/>
                  </a:srgbClr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600" cap="none" dirty="0">
                <a:solidFill>
                  <a:srgbClr val="4F271C">
                    <a:shade val="30000"/>
                    <a:satMod val="150000"/>
                  </a:srgbClr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062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591</TotalTime>
  <Words>368</Words>
  <Application>Microsoft Office PowerPoint</Application>
  <PresentationFormat>Экран (4:3)</PresentationFormat>
  <Paragraphs>49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Проект «ГТО: до и после». Из опыта работы по организации проектной деятельности.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Дитя не кувшин ,чтобы его заполнить, а  скорее факел, который надо зажечь.                   (Античная мудрость) 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Завуч</dc:creator>
  <cp:lastModifiedBy>Пользователь</cp:lastModifiedBy>
  <cp:revision>33</cp:revision>
  <dcterms:created xsi:type="dcterms:W3CDTF">2017-12-12T12:22:19Z</dcterms:created>
  <dcterms:modified xsi:type="dcterms:W3CDTF">2017-12-15T11:05:09Z</dcterms:modified>
</cp:coreProperties>
</file>