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42" r:id="rId1"/>
  </p:sldMasterIdLst>
  <p:notesMasterIdLst>
    <p:notesMasterId r:id="rId26"/>
  </p:notesMasterIdLst>
  <p:sldIdLst>
    <p:sldId id="1481" r:id="rId2"/>
    <p:sldId id="1332" r:id="rId3"/>
    <p:sldId id="1483" r:id="rId4"/>
    <p:sldId id="1484" r:id="rId5"/>
    <p:sldId id="1482" r:id="rId6"/>
    <p:sldId id="1486" r:id="rId7"/>
    <p:sldId id="1488" r:id="rId8"/>
    <p:sldId id="1487" r:id="rId9"/>
    <p:sldId id="1485" r:id="rId10"/>
    <p:sldId id="1489" r:id="rId11"/>
    <p:sldId id="1490" r:id="rId12"/>
    <p:sldId id="1491" r:id="rId13"/>
    <p:sldId id="1493" r:id="rId14"/>
    <p:sldId id="1492" r:id="rId15"/>
    <p:sldId id="1495" r:id="rId16"/>
    <p:sldId id="1494" r:id="rId17"/>
    <p:sldId id="1496" r:id="rId18"/>
    <p:sldId id="1497" r:id="rId19"/>
    <p:sldId id="1498" r:id="rId20"/>
    <p:sldId id="1500" r:id="rId21"/>
    <p:sldId id="1499" r:id="rId22"/>
    <p:sldId id="1502" r:id="rId23"/>
    <p:sldId id="1501" r:id="rId24"/>
    <p:sldId id="1503" r:id="rId25"/>
  </p:sldIdLst>
  <p:sldSz cx="9144000" cy="6858000" type="screen4x3"/>
  <p:notesSz cx="6757988" cy="98663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99"/>
    <a:srgbClr val="3C1D43"/>
    <a:srgbClr val="FFFFFF"/>
    <a:srgbClr val="800000"/>
    <a:srgbClr val="990000"/>
    <a:srgbClr val="FFCCFF"/>
    <a:srgbClr val="006600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0" autoAdjust="0"/>
    <p:restoredTop sz="94680" autoAdjust="0"/>
  </p:normalViewPr>
  <p:slideViewPr>
    <p:cSldViewPr>
      <p:cViewPr>
        <p:scale>
          <a:sx n="73" d="100"/>
          <a:sy n="73" d="100"/>
        </p:scale>
        <p:origin x="-97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69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A609D-C538-48E1-A43B-2F330658679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C7360A-9A6B-4164-B771-2FE60D17B4B7}">
      <dgm:prSet phldrT="[Текст]"/>
      <dgm:spPr>
        <a:solidFill>
          <a:schemeClr val="tx1">
            <a:lumMod val="75000"/>
          </a:schemeClr>
        </a:solidFill>
      </dgm:spPr>
      <dgm:t>
        <a:bodyPr/>
        <a:lstStyle/>
        <a:p>
          <a:r>
            <a:rPr lang="ru-RU" b="1" dirty="0" smtClean="0"/>
            <a:t>Личностные</a:t>
          </a:r>
          <a:endParaRPr lang="ru-RU" b="1" dirty="0"/>
        </a:p>
      </dgm:t>
    </dgm:pt>
    <dgm:pt modelId="{DF4DE2DC-B91E-4C98-9BA2-C79CC9A78ED1}" type="parTrans" cxnId="{A04E85E3-9771-4AD1-BF74-8B60807D51AC}">
      <dgm:prSet/>
      <dgm:spPr/>
      <dgm:t>
        <a:bodyPr/>
        <a:lstStyle/>
        <a:p>
          <a:endParaRPr lang="ru-RU"/>
        </a:p>
      </dgm:t>
    </dgm:pt>
    <dgm:pt modelId="{08BB366A-626B-4DCD-B800-ED2F002065B8}" type="sibTrans" cxnId="{A04E85E3-9771-4AD1-BF74-8B60807D51AC}">
      <dgm:prSet/>
      <dgm:spPr/>
      <dgm:t>
        <a:bodyPr/>
        <a:lstStyle/>
        <a:p>
          <a:endParaRPr lang="ru-RU"/>
        </a:p>
      </dgm:t>
    </dgm:pt>
    <dgm:pt modelId="{A5A6CD77-364C-44D1-BEEC-B6EC29946CDE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ru-RU" sz="1800" b="1" u="none" dirty="0" smtClean="0"/>
            <a:t>готовность к саморазвитию самоопределению, мотивацию к обучению и  познавательной деятельности, системы социальных и межличностных отношений, ценностно-смысловых установок, личностные и гражданские позиции , социальные компетенции, </a:t>
          </a:r>
          <a:endParaRPr lang="ru-RU" sz="1800" b="1" dirty="0">
            <a:solidFill>
              <a:schemeClr val="tx1">
                <a:lumMod val="75000"/>
              </a:schemeClr>
            </a:solidFill>
          </a:endParaRPr>
        </a:p>
      </dgm:t>
    </dgm:pt>
    <dgm:pt modelId="{E1D86F1E-E81B-43EC-AFE5-12AC7C21F870}" type="parTrans" cxnId="{76483547-6F77-406F-8D47-532A769CBAAD}">
      <dgm:prSet/>
      <dgm:spPr/>
      <dgm:t>
        <a:bodyPr/>
        <a:lstStyle/>
        <a:p>
          <a:endParaRPr lang="ru-RU"/>
        </a:p>
      </dgm:t>
    </dgm:pt>
    <dgm:pt modelId="{3AEB79E5-2B56-4888-AD75-BB3FD24DDC98}" type="sibTrans" cxnId="{76483547-6F77-406F-8D47-532A769CBAAD}">
      <dgm:prSet/>
      <dgm:spPr/>
      <dgm:t>
        <a:bodyPr/>
        <a:lstStyle/>
        <a:p>
          <a:endParaRPr lang="ru-RU"/>
        </a:p>
      </dgm:t>
    </dgm:pt>
    <dgm:pt modelId="{422DDFE4-DF74-4A41-8CF6-AAE0C4408DA8}">
      <dgm:prSet phldrT="[Текст]" custT="1"/>
      <dgm:spPr>
        <a:solidFill>
          <a:schemeClr val="accent2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2000" b="1" dirty="0" err="1" smtClean="0"/>
            <a:t>Метапредметные</a:t>
          </a:r>
          <a:endParaRPr lang="ru-RU" sz="2000" b="1" dirty="0"/>
        </a:p>
      </dgm:t>
    </dgm:pt>
    <dgm:pt modelId="{2381873C-EFF5-42C1-A77B-A308589F3957}" type="parTrans" cxnId="{6F3085A9-9536-412A-8968-F1A9CECD3C0D}">
      <dgm:prSet/>
      <dgm:spPr/>
      <dgm:t>
        <a:bodyPr/>
        <a:lstStyle/>
        <a:p>
          <a:endParaRPr lang="ru-RU"/>
        </a:p>
      </dgm:t>
    </dgm:pt>
    <dgm:pt modelId="{08D1D138-48BD-4607-BDA0-FF9F12F1035B}" type="sibTrans" cxnId="{6F3085A9-9536-412A-8968-F1A9CECD3C0D}">
      <dgm:prSet/>
      <dgm:spPr/>
      <dgm:t>
        <a:bodyPr/>
        <a:lstStyle/>
        <a:p>
          <a:endParaRPr lang="ru-RU"/>
        </a:p>
      </dgm:t>
    </dgm:pt>
    <dgm:pt modelId="{98A3B4D8-1150-4F78-B904-5F3F4AD416C9}">
      <dgm:prSet phldrT="[Текст]" custT="1"/>
      <dgm:spPr>
        <a:solidFill>
          <a:srgbClr val="E3E2C4">
            <a:alpha val="90000"/>
          </a:srgbClr>
        </a:solidFill>
      </dgm:spPr>
      <dgm:t>
        <a:bodyPr/>
        <a:lstStyle/>
        <a:p>
          <a:r>
            <a:rPr lang="ru-RU" sz="2400" b="1" i="1" u="sng" dirty="0" smtClean="0">
              <a:solidFill>
                <a:schemeClr val="accent6">
                  <a:lumMod val="50000"/>
                </a:schemeClr>
              </a:solidFill>
            </a:rPr>
            <a:t>освоенные при изучении нескольких или всех предметов универсальные учебные действия, </a:t>
          </a:r>
          <a:r>
            <a:rPr lang="ru-RU" sz="2400" b="1" i="1" u="sng" dirty="0" err="1" smtClean="0">
              <a:solidFill>
                <a:schemeClr val="accent6">
                  <a:lumMod val="50000"/>
                </a:schemeClr>
              </a:solidFill>
            </a:rPr>
            <a:t>межпредметные</a:t>
          </a:r>
          <a:r>
            <a:rPr lang="ru-RU" sz="2400" b="1" i="1" u="sng" dirty="0" smtClean="0">
              <a:solidFill>
                <a:schemeClr val="accent6">
                  <a:lumMod val="50000"/>
                </a:schemeClr>
              </a:solidFill>
            </a:rPr>
            <a:t> понятия.</a:t>
          </a:r>
          <a:endParaRPr lang="ru-RU" sz="2400" b="1" i="1" u="sng" dirty="0">
            <a:solidFill>
              <a:schemeClr val="accent6">
                <a:lumMod val="50000"/>
              </a:schemeClr>
            </a:solidFill>
          </a:endParaRPr>
        </a:p>
      </dgm:t>
    </dgm:pt>
    <dgm:pt modelId="{C04CB2CB-F52D-4CD4-AEF2-7517CCE5C396}" type="parTrans" cxnId="{E79D0D4C-45AE-472E-BFE1-BE0853AD1875}">
      <dgm:prSet/>
      <dgm:spPr/>
      <dgm:t>
        <a:bodyPr/>
        <a:lstStyle/>
        <a:p>
          <a:endParaRPr lang="ru-RU"/>
        </a:p>
      </dgm:t>
    </dgm:pt>
    <dgm:pt modelId="{97BE49AF-B1C7-4D90-957B-82FF00A739CD}" type="sibTrans" cxnId="{E79D0D4C-45AE-472E-BFE1-BE0853AD1875}">
      <dgm:prSet/>
      <dgm:spPr/>
      <dgm:t>
        <a:bodyPr/>
        <a:lstStyle/>
        <a:p>
          <a:endParaRPr lang="ru-RU"/>
        </a:p>
      </dgm:t>
    </dgm:pt>
    <dgm:pt modelId="{668B7DB6-057C-474E-B7FC-1C3B30D7E093}">
      <dgm:prSet phldrT="[Текст]"/>
      <dgm:spPr>
        <a:solidFill>
          <a:srgbClr val="993366"/>
        </a:solidFill>
      </dgm:spPr>
      <dgm:t>
        <a:bodyPr/>
        <a:lstStyle/>
        <a:p>
          <a:r>
            <a:rPr lang="ru-RU" b="1" dirty="0" smtClean="0"/>
            <a:t>Предметные</a:t>
          </a:r>
          <a:endParaRPr lang="ru-RU" b="1" dirty="0"/>
        </a:p>
      </dgm:t>
    </dgm:pt>
    <dgm:pt modelId="{E44995AF-CADF-4C45-8DA1-22B1DA91F874}" type="parTrans" cxnId="{71C57138-3BE9-4557-8C2E-EF381BF61823}">
      <dgm:prSet/>
      <dgm:spPr/>
      <dgm:t>
        <a:bodyPr/>
        <a:lstStyle/>
        <a:p>
          <a:endParaRPr lang="ru-RU"/>
        </a:p>
      </dgm:t>
    </dgm:pt>
    <dgm:pt modelId="{F970E1D2-1D1F-4E01-A06C-7FE15B97C4A3}" type="sibTrans" cxnId="{71C57138-3BE9-4557-8C2E-EF381BF61823}">
      <dgm:prSet/>
      <dgm:spPr/>
      <dgm:t>
        <a:bodyPr/>
        <a:lstStyle/>
        <a:p>
          <a:endParaRPr lang="ru-RU"/>
        </a:p>
      </dgm:t>
    </dgm:pt>
    <dgm:pt modelId="{AFF0ED95-F6DC-42CD-8B9A-0D168A9CE241}">
      <dgm:prSet phldrT="[Текст]" custT="1"/>
      <dgm:spPr>
        <a:solidFill>
          <a:srgbClr val="F0E1FF">
            <a:alpha val="90000"/>
          </a:srgbClr>
        </a:solidFill>
      </dgm:spPr>
      <dgm:t>
        <a:bodyPr/>
        <a:lstStyle/>
        <a:p>
          <a:r>
            <a:rPr lang="ru-RU" sz="2000" b="1" dirty="0" smtClean="0">
              <a:solidFill>
                <a:srgbClr val="993366"/>
              </a:solidFill>
            </a:rPr>
            <a:t>освоенный обучающимися в ходе изучения учебного предмета опыт специфической для данного предмета деятельности по получению нового знания, </a:t>
          </a:r>
          <a:endParaRPr lang="ru-RU" sz="2000" b="1" dirty="0">
            <a:solidFill>
              <a:srgbClr val="993366"/>
            </a:solidFill>
          </a:endParaRPr>
        </a:p>
      </dgm:t>
    </dgm:pt>
    <dgm:pt modelId="{C90C2B36-459C-4C2B-9CE2-75ACB8C3271E}" type="parTrans" cxnId="{DCF28419-73AE-4733-979E-AA41FD0A22F0}">
      <dgm:prSet/>
      <dgm:spPr/>
      <dgm:t>
        <a:bodyPr/>
        <a:lstStyle/>
        <a:p>
          <a:endParaRPr lang="ru-RU"/>
        </a:p>
      </dgm:t>
    </dgm:pt>
    <dgm:pt modelId="{89C72295-EA4D-4FE7-8996-5C23012E2C4D}" type="sibTrans" cxnId="{DCF28419-73AE-4733-979E-AA41FD0A22F0}">
      <dgm:prSet/>
      <dgm:spPr/>
      <dgm:t>
        <a:bodyPr/>
        <a:lstStyle/>
        <a:p>
          <a:endParaRPr lang="ru-RU"/>
        </a:p>
      </dgm:t>
    </dgm:pt>
    <dgm:pt modelId="{CE8012AA-363B-401B-916B-3A5C0E89C5CF}" type="pres">
      <dgm:prSet presAssocID="{9C0A609D-C538-48E1-A43B-2F33065867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AE4B3D-9D7E-45AE-BFC2-93D6FC1194EB}" type="pres">
      <dgm:prSet presAssocID="{DDC7360A-9A6B-4164-B771-2FE60D17B4B7}" presName="linNode" presStyleCnt="0"/>
      <dgm:spPr/>
    </dgm:pt>
    <dgm:pt modelId="{44322FA1-3068-42FD-A4B1-92A57B7BB5B5}" type="pres">
      <dgm:prSet presAssocID="{DDC7360A-9A6B-4164-B771-2FE60D17B4B7}" presName="parentText" presStyleLbl="node1" presStyleIdx="0" presStyleCnt="3" custScaleX="76151" custLinFactNeighborX="-5437" custLinFactNeighborY="-1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CAA26-D443-44E0-97F3-1559F4624FDF}" type="pres">
      <dgm:prSet presAssocID="{DDC7360A-9A6B-4164-B771-2FE60D17B4B7}" presName="descendantText" presStyleLbl="alignAccFollowNode1" presStyleIdx="0" presStyleCnt="3" custScaleX="109962" custScaleY="141765" custLinFactNeighborX="-1182" custLinFactNeighborY="-6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73A8F-BFDA-4522-9A65-72A3EFCFDD8D}" type="pres">
      <dgm:prSet presAssocID="{08BB366A-626B-4DCD-B800-ED2F002065B8}" presName="sp" presStyleCnt="0"/>
      <dgm:spPr/>
    </dgm:pt>
    <dgm:pt modelId="{8B3E9992-D208-47F2-9F57-853EAAC6EB3A}" type="pres">
      <dgm:prSet presAssocID="{422DDFE4-DF74-4A41-8CF6-AAE0C4408DA8}" presName="linNode" presStyleCnt="0"/>
      <dgm:spPr/>
    </dgm:pt>
    <dgm:pt modelId="{A697EB04-CC5D-40EE-B683-2AF4B76C3021}" type="pres">
      <dgm:prSet presAssocID="{422DDFE4-DF74-4A41-8CF6-AAE0C4408DA8}" presName="parentText" presStyleLbl="node1" presStyleIdx="1" presStyleCnt="3" custScaleX="91671" custLinFactNeighborX="-5437" custLinFactNeighborY="3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8709C-F261-4F65-94DD-6306EACEEF3D}" type="pres">
      <dgm:prSet presAssocID="{422DDFE4-DF74-4A41-8CF6-AAE0C4408DA8}" presName="descendantText" presStyleLbl="alignAccFollowNode1" presStyleIdx="1" presStyleCnt="3" custScaleX="110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593A8-5A8F-4A24-B55F-071F1BE30912}" type="pres">
      <dgm:prSet presAssocID="{08D1D138-48BD-4607-BDA0-FF9F12F1035B}" presName="sp" presStyleCnt="0"/>
      <dgm:spPr/>
    </dgm:pt>
    <dgm:pt modelId="{F584132A-625D-4A8F-91CE-BF47C9F7F2BA}" type="pres">
      <dgm:prSet presAssocID="{668B7DB6-057C-474E-B7FC-1C3B30D7E093}" presName="linNode" presStyleCnt="0"/>
      <dgm:spPr/>
    </dgm:pt>
    <dgm:pt modelId="{70FD059D-021B-416E-B787-A3AE4CBE7D97}" type="pres">
      <dgm:prSet presAssocID="{668B7DB6-057C-474E-B7FC-1C3B30D7E093}" presName="parentText" presStyleLbl="node1" presStyleIdx="2" presStyleCnt="3" custScaleX="76328" custLinFactNeighborX="-1683" custLinFactNeighborY="8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01D0B-5641-4A59-98E5-90E6892D221F}" type="pres">
      <dgm:prSet presAssocID="{668B7DB6-057C-474E-B7FC-1C3B30D7E093}" presName="descendantText" presStyleLbl="alignAccFollowNode1" presStyleIdx="2" presStyleCnt="3" custScaleX="109789" custScaleY="138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21E3C9-3B8E-4B4A-A5C6-2E3DA0035EC0}" type="presOf" srcId="{A5A6CD77-364C-44D1-BEEC-B6EC29946CDE}" destId="{34BCAA26-D443-44E0-97F3-1559F4624FDF}" srcOrd="0" destOrd="0" presId="urn:microsoft.com/office/officeart/2005/8/layout/vList5"/>
    <dgm:cxn modelId="{DCF28419-73AE-4733-979E-AA41FD0A22F0}" srcId="{668B7DB6-057C-474E-B7FC-1C3B30D7E093}" destId="{AFF0ED95-F6DC-42CD-8B9A-0D168A9CE241}" srcOrd="0" destOrd="0" parTransId="{C90C2B36-459C-4C2B-9CE2-75ACB8C3271E}" sibTransId="{89C72295-EA4D-4FE7-8996-5C23012E2C4D}"/>
    <dgm:cxn modelId="{64985211-EA10-489B-83AD-BAAB3DD5A52A}" type="presOf" srcId="{422DDFE4-DF74-4A41-8CF6-AAE0C4408DA8}" destId="{A697EB04-CC5D-40EE-B683-2AF4B76C3021}" srcOrd="0" destOrd="0" presId="urn:microsoft.com/office/officeart/2005/8/layout/vList5"/>
    <dgm:cxn modelId="{71C57138-3BE9-4557-8C2E-EF381BF61823}" srcId="{9C0A609D-C538-48E1-A43B-2F3306586798}" destId="{668B7DB6-057C-474E-B7FC-1C3B30D7E093}" srcOrd="2" destOrd="0" parTransId="{E44995AF-CADF-4C45-8DA1-22B1DA91F874}" sibTransId="{F970E1D2-1D1F-4E01-A06C-7FE15B97C4A3}"/>
    <dgm:cxn modelId="{7F2570CE-7816-45F0-99A6-EE2A22E43BE3}" type="presOf" srcId="{98A3B4D8-1150-4F78-B904-5F3F4AD416C9}" destId="{20E8709C-F261-4F65-94DD-6306EACEEF3D}" srcOrd="0" destOrd="0" presId="urn:microsoft.com/office/officeart/2005/8/layout/vList5"/>
    <dgm:cxn modelId="{75BBB790-2EE0-4AC1-B77F-C6EC2EC875CD}" type="presOf" srcId="{9C0A609D-C538-48E1-A43B-2F3306586798}" destId="{CE8012AA-363B-401B-916B-3A5C0E89C5CF}" srcOrd="0" destOrd="0" presId="urn:microsoft.com/office/officeart/2005/8/layout/vList5"/>
    <dgm:cxn modelId="{7750DF9B-6BBF-4076-BD3E-ACF5EEA96B9D}" type="presOf" srcId="{668B7DB6-057C-474E-B7FC-1C3B30D7E093}" destId="{70FD059D-021B-416E-B787-A3AE4CBE7D97}" srcOrd="0" destOrd="0" presId="urn:microsoft.com/office/officeart/2005/8/layout/vList5"/>
    <dgm:cxn modelId="{6F3085A9-9536-412A-8968-F1A9CECD3C0D}" srcId="{9C0A609D-C538-48E1-A43B-2F3306586798}" destId="{422DDFE4-DF74-4A41-8CF6-AAE0C4408DA8}" srcOrd="1" destOrd="0" parTransId="{2381873C-EFF5-42C1-A77B-A308589F3957}" sibTransId="{08D1D138-48BD-4607-BDA0-FF9F12F1035B}"/>
    <dgm:cxn modelId="{A04E85E3-9771-4AD1-BF74-8B60807D51AC}" srcId="{9C0A609D-C538-48E1-A43B-2F3306586798}" destId="{DDC7360A-9A6B-4164-B771-2FE60D17B4B7}" srcOrd="0" destOrd="0" parTransId="{DF4DE2DC-B91E-4C98-9BA2-C79CC9A78ED1}" sibTransId="{08BB366A-626B-4DCD-B800-ED2F002065B8}"/>
    <dgm:cxn modelId="{851BF231-497D-41D1-8E3C-FFE5E46AE10D}" type="presOf" srcId="{AFF0ED95-F6DC-42CD-8B9A-0D168A9CE241}" destId="{BBE01D0B-5641-4A59-98E5-90E6892D221F}" srcOrd="0" destOrd="0" presId="urn:microsoft.com/office/officeart/2005/8/layout/vList5"/>
    <dgm:cxn modelId="{E79D0D4C-45AE-472E-BFE1-BE0853AD1875}" srcId="{422DDFE4-DF74-4A41-8CF6-AAE0C4408DA8}" destId="{98A3B4D8-1150-4F78-B904-5F3F4AD416C9}" srcOrd="0" destOrd="0" parTransId="{C04CB2CB-F52D-4CD4-AEF2-7517CCE5C396}" sibTransId="{97BE49AF-B1C7-4D90-957B-82FF00A739CD}"/>
    <dgm:cxn modelId="{8438FDAB-1819-4D84-9C99-ACEB0B093E56}" type="presOf" srcId="{DDC7360A-9A6B-4164-B771-2FE60D17B4B7}" destId="{44322FA1-3068-42FD-A4B1-92A57B7BB5B5}" srcOrd="0" destOrd="0" presId="urn:microsoft.com/office/officeart/2005/8/layout/vList5"/>
    <dgm:cxn modelId="{76483547-6F77-406F-8D47-532A769CBAAD}" srcId="{DDC7360A-9A6B-4164-B771-2FE60D17B4B7}" destId="{A5A6CD77-364C-44D1-BEEC-B6EC29946CDE}" srcOrd="0" destOrd="0" parTransId="{E1D86F1E-E81B-43EC-AFE5-12AC7C21F870}" sibTransId="{3AEB79E5-2B56-4888-AD75-BB3FD24DDC98}"/>
    <dgm:cxn modelId="{802C5CAE-6EF9-420C-96E0-DB69C5CDE480}" type="presParOf" srcId="{CE8012AA-363B-401B-916B-3A5C0E89C5CF}" destId="{61AE4B3D-9D7E-45AE-BFC2-93D6FC1194EB}" srcOrd="0" destOrd="0" presId="urn:microsoft.com/office/officeart/2005/8/layout/vList5"/>
    <dgm:cxn modelId="{610B389B-2483-4D33-B41E-23F4D3F1B1F9}" type="presParOf" srcId="{61AE4B3D-9D7E-45AE-BFC2-93D6FC1194EB}" destId="{44322FA1-3068-42FD-A4B1-92A57B7BB5B5}" srcOrd="0" destOrd="0" presId="urn:microsoft.com/office/officeart/2005/8/layout/vList5"/>
    <dgm:cxn modelId="{EAD76A96-8184-4E11-BDDB-5EA78DFF1A5F}" type="presParOf" srcId="{61AE4B3D-9D7E-45AE-BFC2-93D6FC1194EB}" destId="{34BCAA26-D443-44E0-97F3-1559F4624FDF}" srcOrd="1" destOrd="0" presId="urn:microsoft.com/office/officeart/2005/8/layout/vList5"/>
    <dgm:cxn modelId="{0EC0B6CC-1E4A-4AD3-B4FB-E4859825CAD1}" type="presParOf" srcId="{CE8012AA-363B-401B-916B-3A5C0E89C5CF}" destId="{CB573A8F-BFDA-4522-9A65-72A3EFCFDD8D}" srcOrd="1" destOrd="0" presId="urn:microsoft.com/office/officeart/2005/8/layout/vList5"/>
    <dgm:cxn modelId="{56C2E791-A61D-437E-A3C4-E5B3FDD6C109}" type="presParOf" srcId="{CE8012AA-363B-401B-916B-3A5C0E89C5CF}" destId="{8B3E9992-D208-47F2-9F57-853EAAC6EB3A}" srcOrd="2" destOrd="0" presId="urn:microsoft.com/office/officeart/2005/8/layout/vList5"/>
    <dgm:cxn modelId="{0DCB76B4-B765-4DA5-87B0-A47626D31D54}" type="presParOf" srcId="{8B3E9992-D208-47F2-9F57-853EAAC6EB3A}" destId="{A697EB04-CC5D-40EE-B683-2AF4B76C3021}" srcOrd="0" destOrd="0" presId="urn:microsoft.com/office/officeart/2005/8/layout/vList5"/>
    <dgm:cxn modelId="{C778F75B-2236-41EC-99CD-9DF0B14C190D}" type="presParOf" srcId="{8B3E9992-D208-47F2-9F57-853EAAC6EB3A}" destId="{20E8709C-F261-4F65-94DD-6306EACEEF3D}" srcOrd="1" destOrd="0" presId="urn:microsoft.com/office/officeart/2005/8/layout/vList5"/>
    <dgm:cxn modelId="{9AD09CE1-C96B-4E09-8704-75E2D0F1A950}" type="presParOf" srcId="{CE8012AA-363B-401B-916B-3A5C0E89C5CF}" destId="{753593A8-5A8F-4A24-B55F-071F1BE30912}" srcOrd="3" destOrd="0" presId="urn:microsoft.com/office/officeart/2005/8/layout/vList5"/>
    <dgm:cxn modelId="{C798041D-ABE9-4FA5-95C1-6D5CC69483D2}" type="presParOf" srcId="{CE8012AA-363B-401B-916B-3A5C0E89C5CF}" destId="{F584132A-625D-4A8F-91CE-BF47C9F7F2BA}" srcOrd="4" destOrd="0" presId="urn:microsoft.com/office/officeart/2005/8/layout/vList5"/>
    <dgm:cxn modelId="{89C10EA1-50CE-47BF-B0CF-8F73D3FD20DC}" type="presParOf" srcId="{F584132A-625D-4A8F-91CE-BF47C9F7F2BA}" destId="{70FD059D-021B-416E-B787-A3AE4CBE7D97}" srcOrd="0" destOrd="0" presId="urn:microsoft.com/office/officeart/2005/8/layout/vList5"/>
    <dgm:cxn modelId="{DF089F3F-24A7-4786-BE84-34DAD6C6C9D0}" type="presParOf" srcId="{F584132A-625D-4A8F-91CE-BF47C9F7F2BA}" destId="{BBE01D0B-5641-4A59-98E5-90E6892D221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CAA26-D443-44E0-97F3-1559F4624FDF}">
      <dsp:nvSpPr>
        <dsp:cNvPr id="0" name=""/>
        <dsp:cNvSpPr/>
      </dsp:nvSpPr>
      <dsp:spPr>
        <a:xfrm rot="5400000">
          <a:off x="4781360" y="-2314657"/>
          <a:ext cx="1799551" cy="64288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ru-RU" sz="1800" b="1" u="none" kern="1200" dirty="0" smtClean="0"/>
            <a:t>готовность к саморазвитию самоопределению, мотивацию к обучению и  познавательной деятельности, системы социальных и межличностных отношений, ценностно-смысловых установок, личностные и гражданские позиции , социальные компетенции, </a:t>
          </a:r>
          <a:endParaRPr lang="ru-RU" sz="1800" b="1" kern="1200" dirty="0">
            <a:solidFill>
              <a:schemeClr val="tx1">
                <a:lumMod val="75000"/>
              </a:schemeClr>
            </a:solidFill>
          </a:endParaRPr>
        </a:p>
      </dsp:txBody>
      <dsp:txXfrm rot="-5400000">
        <a:off x="2466703" y="87847"/>
        <a:ext cx="6341020" cy="1623857"/>
      </dsp:txXfrm>
    </dsp:sp>
    <dsp:sp modelId="{44322FA1-3068-42FD-A4B1-92A57B7BB5B5}">
      <dsp:nvSpPr>
        <dsp:cNvPr id="0" name=""/>
        <dsp:cNvSpPr/>
      </dsp:nvSpPr>
      <dsp:spPr>
        <a:xfrm>
          <a:off x="0" y="105748"/>
          <a:ext cx="2504321" cy="1586738"/>
        </a:xfrm>
        <a:prstGeom prst="roundRect">
          <a:avLst/>
        </a:prstGeom>
        <a:solidFill>
          <a:schemeClr val="tx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Личностные</a:t>
          </a:r>
          <a:endParaRPr lang="ru-RU" sz="2500" b="1" kern="1200" dirty="0"/>
        </a:p>
      </dsp:txBody>
      <dsp:txXfrm>
        <a:off x="77458" y="183206"/>
        <a:ext cx="2349405" cy="1431822"/>
      </dsp:txXfrm>
    </dsp:sp>
    <dsp:sp modelId="{20E8709C-F261-4F65-94DD-6306EACEEF3D}">
      <dsp:nvSpPr>
        <dsp:cNvPr id="0" name=""/>
        <dsp:cNvSpPr/>
      </dsp:nvSpPr>
      <dsp:spPr>
        <a:xfrm rot="5400000">
          <a:off x="5393091" y="-440948"/>
          <a:ext cx="1269390" cy="6229921"/>
        </a:xfrm>
        <a:prstGeom prst="round2SameRect">
          <a:avLst/>
        </a:prstGeom>
        <a:solidFill>
          <a:srgbClr val="E3E2C4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u="sng" kern="1200" dirty="0" smtClean="0">
              <a:solidFill>
                <a:schemeClr val="accent6">
                  <a:lumMod val="50000"/>
                </a:schemeClr>
              </a:solidFill>
            </a:rPr>
            <a:t>освоенные при изучении нескольких или всех предметов универсальные учебные действия, </a:t>
          </a:r>
          <a:r>
            <a:rPr lang="ru-RU" sz="2400" b="1" i="1" u="sng" kern="1200" dirty="0" err="1" smtClean="0">
              <a:solidFill>
                <a:schemeClr val="accent6">
                  <a:lumMod val="50000"/>
                </a:schemeClr>
              </a:solidFill>
            </a:rPr>
            <a:t>межпредметные</a:t>
          </a:r>
          <a:r>
            <a:rPr lang="ru-RU" sz="2400" b="1" i="1" u="sng" kern="1200" dirty="0" smtClean="0">
              <a:solidFill>
                <a:schemeClr val="accent6">
                  <a:lumMod val="50000"/>
                </a:schemeClr>
              </a:solidFill>
            </a:rPr>
            <a:t> понятия.</a:t>
          </a:r>
          <a:endParaRPr lang="ru-RU" sz="2400" b="1" i="1" u="sng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2912826" y="2101284"/>
        <a:ext cx="6167954" cy="1145456"/>
      </dsp:txXfrm>
    </dsp:sp>
    <dsp:sp modelId="{A697EB04-CC5D-40EE-B683-2AF4B76C3021}">
      <dsp:nvSpPr>
        <dsp:cNvPr id="0" name=""/>
        <dsp:cNvSpPr/>
      </dsp:nvSpPr>
      <dsp:spPr>
        <a:xfrm>
          <a:off x="0" y="1886100"/>
          <a:ext cx="2911572" cy="1586738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Метапредметные</a:t>
          </a:r>
          <a:endParaRPr lang="ru-RU" sz="2000" b="1" kern="1200" dirty="0"/>
        </a:p>
      </dsp:txBody>
      <dsp:txXfrm>
        <a:off x="77458" y="1963558"/>
        <a:ext cx="2756656" cy="1431822"/>
      </dsp:txXfrm>
    </dsp:sp>
    <dsp:sp modelId="{BBE01D0B-5641-4A59-98E5-90E6892D221F}">
      <dsp:nvSpPr>
        <dsp:cNvPr id="0" name=""/>
        <dsp:cNvSpPr/>
      </dsp:nvSpPr>
      <dsp:spPr>
        <a:xfrm rot="5400000">
          <a:off x="4844403" y="1213709"/>
          <a:ext cx="1752736" cy="6418753"/>
        </a:xfrm>
        <a:prstGeom prst="round2SameRect">
          <a:avLst/>
        </a:prstGeom>
        <a:solidFill>
          <a:srgbClr val="F0E1FF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993366"/>
              </a:solidFill>
            </a:rPr>
            <a:t>освоенный обучающимися в ходе изучения учебного предмета опыт специфической для данного предмета деятельности по получению нового знания, </a:t>
          </a:r>
          <a:endParaRPr lang="ru-RU" sz="2000" b="1" kern="1200" dirty="0">
            <a:solidFill>
              <a:srgbClr val="993366"/>
            </a:solidFill>
          </a:endParaRPr>
        </a:p>
      </dsp:txBody>
      <dsp:txXfrm rot="-5400000">
        <a:off x="2511395" y="3632279"/>
        <a:ext cx="6333191" cy="1581612"/>
      </dsp:txXfrm>
    </dsp:sp>
    <dsp:sp modelId="{70FD059D-021B-416E-B787-A3AE4CBE7D97}">
      <dsp:nvSpPr>
        <dsp:cNvPr id="0" name=""/>
        <dsp:cNvSpPr/>
      </dsp:nvSpPr>
      <dsp:spPr>
        <a:xfrm>
          <a:off x="0" y="3643029"/>
          <a:ext cx="2510141" cy="1586738"/>
        </a:xfrm>
        <a:prstGeom prst="roundRect">
          <a:avLst/>
        </a:prstGeom>
        <a:solidFill>
          <a:srgbClr val="9933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Предметные</a:t>
          </a:r>
          <a:endParaRPr lang="ru-RU" sz="2500" b="1" kern="1200" dirty="0"/>
        </a:p>
      </dsp:txBody>
      <dsp:txXfrm>
        <a:off x="77458" y="3720487"/>
        <a:ext cx="2355225" cy="1431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7463" y="0"/>
            <a:ext cx="2928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05438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28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7463" y="9371013"/>
            <a:ext cx="29289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BCF5247-1776-448D-A3A9-2D4EB3A96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902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227DD-E1B9-44A3-8A1B-0462D01F445E}" type="datetimeFigureOut">
              <a:rPr lang="en-US"/>
              <a:pPr>
                <a:defRPr/>
              </a:pPr>
              <a:t>3/6/2017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D75E8-0EED-4DDC-B389-C617AB0C9BA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B6C2-DAE7-4E5A-BE35-7A53F9B91E55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D2053-2552-434B-A47C-36484DA94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8F4EC-B4F1-4111-8447-7783970D5948}" type="datetimeFigureOut">
              <a:rPr lang="en-US"/>
              <a:pPr>
                <a:defRPr/>
              </a:pPr>
              <a:t>3/6/2017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78D5-CA43-4AE8-8A30-AE43CEEC0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1417-05B2-425F-871A-3765FBF8F021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44E8-C5A5-404E-87A6-AB6C95885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AF19-303C-4D15-B53E-1E4FD2A5B893}" type="datetimeFigureOut">
              <a:rPr lang="en-US"/>
              <a:pPr>
                <a:defRPr/>
              </a:pPr>
              <a:t>3/6/2017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532AB-14E4-43C7-9FF8-4F431F949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2B368-A1FF-4F20-8DEE-5D415A402788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9ADFA-CCFE-4928-A60A-76FB82ACA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A3FC6-2EAD-424E-9D67-559D66F8447D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941BA-B2F5-413B-8B7E-FEDE27C17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3AC3E-31F2-4C1E-A335-19531CA1DAB8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E6A4F-55ED-4498-A3E3-AB628905B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82025-3D1E-42AA-8DE0-3F5FF072D709}" type="datetimeFigureOut">
              <a:rPr lang="en-US"/>
              <a:pPr>
                <a:defRPr/>
              </a:pPr>
              <a:t>3/6/2017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86EC-5691-4E40-B7E7-F3988C4CF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44DB9-22BE-4A13-B290-25A43E2259B6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FE276-15BC-46D0-A869-ADB8A1BC0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82AD-4E0F-4E10-81A6-80ECCA4B6B06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33E8A-3800-45A2-B081-5C2B5A818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A7E7921-EA0E-49FD-9B49-04164ED61D7E}" type="datetimeFigureOut">
              <a:rPr lang="en-US"/>
              <a:pPr>
                <a:defRPr/>
              </a:pPr>
              <a:t>3/6/2017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2850130-B01E-4672-BED6-E79C2A92C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4" r:id="rId1"/>
    <p:sldLayoutId id="2147485725" r:id="rId2"/>
    <p:sldLayoutId id="2147485726" r:id="rId3"/>
    <p:sldLayoutId id="2147485727" r:id="rId4"/>
    <p:sldLayoutId id="2147485728" r:id="rId5"/>
    <p:sldLayoutId id="2147485729" r:id="rId6"/>
    <p:sldLayoutId id="2147485730" r:id="rId7"/>
    <p:sldLayoutId id="2147485731" r:id="rId8"/>
    <p:sldLayoutId id="2147485732" r:id="rId9"/>
    <p:sldLayoutId id="2147485733" r:id="rId10"/>
    <p:sldLayoutId id="2147485734" r:id="rId11"/>
  </p:sldLayoutIdLst>
  <p:transition>
    <p:wipe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77072"/>
            <a:ext cx="9273208" cy="1143000"/>
          </a:xfrm>
        </p:spPr>
        <p:txBody>
          <a:bodyPr/>
          <a:lstStyle/>
          <a:p>
            <a:pPr algn="ctr"/>
            <a:r>
              <a:rPr lang="ru-RU" dirty="0" smtClean="0"/>
              <a:t>ДИАГНОСТИКА МЕТОПРЕДМЕТНЫХ РЕЗУЛЬТАТОВ НА ИТОГОВОЙ АТТЕСТАЦИИ ПО ЗАВЕРШЕНИЮ УРОВНЯ ОСНОВНОГО ОБЩЕГО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5220072"/>
            <a:ext cx="4402832" cy="1104528"/>
          </a:xfrm>
        </p:spPr>
        <p:txBody>
          <a:bodyPr/>
          <a:lstStyle/>
          <a:p>
            <a:pPr marL="0" lvl="0" indent="0" algn="r" eaLnBrk="1" hangingPunct="1">
              <a:lnSpc>
                <a:spcPct val="90000"/>
              </a:lnSpc>
              <a:buNone/>
              <a:defRPr/>
            </a:pPr>
            <a:r>
              <a:rPr lang="ru-RU" sz="2000" b="1" i="1" dirty="0">
                <a:solidFill>
                  <a:srgbClr val="000066"/>
                </a:solidFill>
              </a:rPr>
              <a:t>Учитель физической культуры</a:t>
            </a:r>
          </a:p>
          <a:p>
            <a:pPr marL="0" lvl="0" indent="0" algn="r" eaLnBrk="1" hangingPunct="1">
              <a:lnSpc>
                <a:spcPct val="90000"/>
              </a:lnSpc>
              <a:buNone/>
              <a:defRPr/>
            </a:pPr>
            <a:r>
              <a:rPr lang="ru-RU" sz="2000" b="1" i="1" dirty="0">
                <a:solidFill>
                  <a:srgbClr val="000066"/>
                </a:solidFill>
              </a:rPr>
              <a:t>МБОУ СШ №6 </a:t>
            </a:r>
          </a:p>
          <a:p>
            <a:pPr marL="0" lvl="0" indent="0" algn="r" eaLnBrk="1" hangingPunct="1">
              <a:lnSpc>
                <a:spcPct val="90000"/>
              </a:lnSpc>
              <a:buNone/>
              <a:defRPr/>
            </a:pPr>
            <a:r>
              <a:rPr lang="ru-RU" sz="2000" b="1" i="1" dirty="0">
                <a:solidFill>
                  <a:srgbClr val="000066"/>
                </a:solidFill>
              </a:rPr>
              <a:t>г</a:t>
            </a:r>
            <a:r>
              <a:rPr lang="ru-RU" sz="2000" b="1" i="1" dirty="0" smtClean="0">
                <a:solidFill>
                  <a:srgbClr val="000066"/>
                </a:solidFill>
              </a:rPr>
              <a:t>. Вязьмы </a:t>
            </a:r>
            <a:r>
              <a:rPr lang="ru-RU" sz="2000" b="1" i="1" dirty="0">
                <a:solidFill>
                  <a:srgbClr val="000066"/>
                </a:solidFill>
              </a:rPr>
              <a:t>Смоленской области</a:t>
            </a:r>
          </a:p>
          <a:p>
            <a:pPr marL="0" lvl="0" indent="0" algn="r" eaLnBrk="1" hangingPunct="1">
              <a:lnSpc>
                <a:spcPct val="90000"/>
              </a:lnSpc>
              <a:buNone/>
              <a:defRPr/>
            </a:pPr>
            <a:r>
              <a:rPr lang="ru-RU" sz="2000" b="1" i="1" dirty="0">
                <a:solidFill>
                  <a:srgbClr val="000066"/>
                </a:solidFill>
              </a:rPr>
              <a:t>Бурмистрова Т.А.</a:t>
            </a:r>
            <a:endParaRPr lang="ru-RU" sz="2000" i="1" dirty="0">
              <a:solidFill>
                <a:srgbClr val="000066"/>
              </a:solidFill>
            </a:endParaRPr>
          </a:p>
          <a:p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739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870172"/>
              </p:ext>
            </p:extLst>
          </p:nvPr>
        </p:nvGraphicFramePr>
        <p:xfrm>
          <a:off x="-9159" y="900336"/>
          <a:ext cx="9153159" cy="5951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5575">
                  <a:extLst>
                    <a:ext uri="{9D8B030D-6E8A-4147-A177-3AD203B41FA5}">
                      <a16:colId xmlns:a16="http://schemas.microsoft.com/office/drawing/2014/main" xmlns="" val="3592435487"/>
                    </a:ext>
                  </a:extLst>
                </a:gridCol>
                <a:gridCol w="35438">
                  <a:extLst>
                    <a:ext uri="{9D8B030D-6E8A-4147-A177-3AD203B41FA5}">
                      <a16:colId xmlns:a16="http://schemas.microsoft.com/office/drawing/2014/main" xmlns="" val="1621801704"/>
                    </a:ext>
                  </a:extLst>
                </a:gridCol>
                <a:gridCol w="3302428">
                  <a:extLst>
                    <a:ext uri="{9D8B030D-6E8A-4147-A177-3AD203B41FA5}">
                      <a16:colId xmlns:a16="http://schemas.microsoft.com/office/drawing/2014/main" xmlns="" val="43002006"/>
                    </a:ext>
                  </a:extLst>
                </a:gridCol>
                <a:gridCol w="1664304">
                  <a:extLst>
                    <a:ext uri="{9D8B030D-6E8A-4147-A177-3AD203B41FA5}">
                      <a16:colId xmlns:a16="http://schemas.microsoft.com/office/drawing/2014/main" xmlns="" val="189278974"/>
                    </a:ext>
                  </a:extLst>
                </a:gridCol>
                <a:gridCol w="1085414">
                  <a:extLst>
                    <a:ext uri="{9D8B030D-6E8A-4147-A177-3AD203B41FA5}">
                      <a16:colId xmlns:a16="http://schemas.microsoft.com/office/drawing/2014/main" xmlns="" val="2279047103"/>
                    </a:ext>
                  </a:extLst>
                </a:gridCol>
              </a:tblGrid>
              <a:tr h="732681">
                <a:tc rowSpan="3" gridSpan="2">
                  <a:txBody>
                    <a:bodyPr/>
                    <a:lstStyle/>
                    <a:p>
                      <a:pPr marL="22225" marR="43180" indent="513080" algn="just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Добывать новые знания из различных источников </a:t>
                      </a:r>
                    </a:p>
                    <a:p>
                      <a:pPr marL="2222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различными способами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39370" indent="513080" algn="just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Систематически самостоятельно применяет методы информационного поиска, добывает новые знания, в том числе с помощью </a:t>
                      </a:r>
                    </a:p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компьютерных средств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2078660154"/>
                  </a:ext>
                </a:extLst>
              </a:tr>
              <a:tr h="56813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Эпизодично (в основном по заданию учителя) применяет методы информационного поиска, в том числе с помощью компьютерных средств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3540817193"/>
                  </a:ext>
                </a:extLst>
              </a:tr>
              <a:tr h="38631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Не умеет применять методы информационного поиска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104408382"/>
                  </a:ext>
                </a:extLst>
              </a:tr>
              <a:tr h="2558640">
                <a:tc gridSpan="2">
                  <a:txBody>
                    <a:bodyPr/>
                    <a:lstStyle/>
                    <a:p>
                      <a:pPr marL="22225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Перерабатывать информацию из одной формы в другую, выбирать наиболее удобную форму. Представлять информацию в виде текста,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3810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Выбирает наиболее эффективные способы решения задач в зависимости от конкретных условий. Умеет представить результаты работы (исследования) в заданном формате, составить текст отчета и презентацию с использованием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ИКТ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b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86384138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44479"/>
              </p:ext>
            </p:extLst>
          </p:nvPr>
        </p:nvGraphicFramePr>
        <p:xfrm>
          <a:off x="0" y="-35768"/>
          <a:ext cx="9144000" cy="936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176">
                  <a:extLst>
                    <a:ext uri="{9D8B030D-6E8A-4147-A177-3AD203B41FA5}">
                      <a16:colId xmlns:a16="http://schemas.microsoft.com/office/drawing/2014/main" xmlns="" val="3962699722"/>
                    </a:ext>
                  </a:extLst>
                </a:gridCol>
                <a:gridCol w="3328631">
                  <a:extLst>
                    <a:ext uri="{9D8B030D-6E8A-4147-A177-3AD203B41FA5}">
                      <a16:colId xmlns:a16="http://schemas.microsoft.com/office/drawing/2014/main" xmlns="" val="3622508240"/>
                    </a:ext>
                  </a:extLst>
                </a:gridCol>
                <a:gridCol w="1664316">
                  <a:extLst>
                    <a:ext uri="{9D8B030D-6E8A-4147-A177-3AD203B41FA5}">
                      <a16:colId xmlns:a16="http://schemas.microsoft.com/office/drawing/2014/main" xmlns="" val="4093115580"/>
                    </a:ext>
                  </a:extLst>
                </a:gridCol>
                <a:gridCol w="1089877">
                  <a:extLst>
                    <a:ext uri="{9D8B030D-6E8A-4147-A177-3AD203B41FA5}">
                      <a16:colId xmlns:a16="http://schemas.microsoft.com/office/drawing/2014/main" xmlns="" val="295172083"/>
                    </a:ext>
                  </a:extLst>
                </a:gridCol>
              </a:tblGrid>
              <a:tr h="377559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685794"/>
                  </a:ext>
                </a:extLst>
              </a:tr>
              <a:tr h="55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27388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88357"/>
      </p:ext>
    </p:extLst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965561"/>
              </p:ext>
            </p:extLst>
          </p:nvPr>
        </p:nvGraphicFramePr>
        <p:xfrm>
          <a:off x="0" y="883537"/>
          <a:ext cx="9143999" cy="6662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832">
                  <a:extLst>
                    <a:ext uri="{9D8B030D-6E8A-4147-A177-3AD203B41FA5}">
                      <a16:colId xmlns:a16="http://schemas.microsoft.com/office/drawing/2014/main" xmlns="" val="218328431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379829920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040748005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xmlns="" val="2153203400"/>
                    </a:ext>
                  </a:extLst>
                </a:gridCol>
              </a:tblGrid>
              <a:tr h="117143">
                <a:tc rowSpan="3"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таблицы, схемы, в том числе с помощью ИКТ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/>
                </a:tc>
                <a:extLst>
                  <a:ext uri="{0D108BD9-81ED-4DB2-BD59-A6C34878D82A}">
                    <a16:rowId xmlns:a16="http://schemas.microsoft.com/office/drawing/2014/main" xmlns="" val="2104681688"/>
                  </a:ext>
                </a:extLst>
              </a:tr>
              <a:tr h="1228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Выбирает наиболее простые способы решения задач (действует по образцу). Не всегда умеет представить результаты работы (исследования) в заданном формате, составить презентацию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3363921249"/>
                  </a:ext>
                </a:extLst>
              </a:tr>
              <a:tr h="1025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Затрудняется перерабатывать информацию из одной формы в другую. Не может представлять информацию в виде текста, таблицы, схемы, в том числе с помощью ИКТ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3915008010"/>
                  </a:ext>
                </a:extLst>
              </a:tr>
              <a:tr h="2037628">
                <a:tc rowSpan="3">
                  <a:txBody>
                    <a:bodyPr/>
                    <a:lstStyle/>
                    <a:p>
                      <a:pPr marL="2159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Перерабатывать информацию для получения нового результата. Анализировать, сравнивать, группировать различные объекты, явления, факты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Умеет выполнять логические действия абстрагирования, сравнения, нахождения общих закономерностей, анализа, синтеза; осуществлять эвристические действия; выбирать стратегию решения; строить и проверять элементарные гипотезы. Способен переработать информацию для получения результата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111616333"/>
                  </a:ext>
                </a:extLst>
              </a:tr>
              <a:tr h="1430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10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Частично владеет навыками исследовательской деятельности, самостоятельно составляет план проверки предложенной учителем гипотезы, осуществляет наблюдения и эксперименты; умеет классифицировать и обобщать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721387242"/>
                  </a:ext>
                </a:extLst>
              </a:tr>
              <a:tr h="823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Не владеет навыками исследовательской деятельности. Не способен переработать информацию для получения результата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225122320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11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18535"/>
              </p:ext>
            </p:extLst>
          </p:nvPr>
        </p:nvGraphicFramePr>
        <p:xfrm>
          <a:off x="0" y="-35768"/>
          <a:ext cx="9144000" cy="936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176">
                  <a:extLst>
                    <a:ext uri="{9D8B030D-6E8A-4147-A177-3AD203B41FA5}">
                      <a16:colId xmlns:a16="http://schemas.microsoft.com/office/drawing/2014/main" xmlns="" val="3962699722"/>
                    </a:ext>
                  </a:extLst>
                </a:gridCol>
                <a:gridCol w="3328631">
                  <a:extLst>
                    <a:ext uri="{9D8B030D-6E8A-4147-A177-3AD203B41FA5}">
                      <a16:colId xmlns:a16="http://schemas.microsoft.com/office/drawing/2014/main" xmlns="" val="3622508240"/>
                    </a:ext>
                  </a:extLst>
                </a:gridCol>
                <a:gridCol w="1664316">
                  <a:extLst>
                    <a:ext uri="{9D8B030D-6E8A-4147-A177-3AD203B41FA5}">
                      <a16:colId xmlns:a16="http://schemas.microsoft.com/office/drawing/2014/main" xmlns="" val="4093115580"/>
                    </a:ext>
                  </a:extLst>
                </a:gridCol>
                <a:gridCol w="1089877">
                  <a:extLst>
                    <a:ext uri="{9D8B030D-6E8A-4147-A177-3AD203B41FA5}">
                      <a16:colId xmlns:a16="http://schemas.microsoft.com/office/drawing/2014/main" xmlns="" val="295172083"/>
                    </a:ext>
                  </a:extLst>
                </a:gridCol>
              </a:tblGrid>
              <a:tr h="377559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685794"/>
                  </a:ext>
                </a:extLst>
              </a:tr>
              <a:tr h="55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27388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92475"/>
      </p:ext>
    </p:extLst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01296"/>
              </p:ext>
            </p:extLst>
          </p:nvPr>
        </p:nvGraphicFramePr>
        <p:xfrm>
          <a:off x="0" y="704849"/>
          <a:ext cx="9143999" cy="5124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832">
                  <a:extLst>
                    <a:ext uri="{9D8B030D-6E8A-4147-A177-3AD203B41FA5}">
                      <a16:colId xmlns:a16="http://schemas.microsoft.com/office/drawing/2014/main" xmlns="" val="1067642489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1869309806"/>
                    </a:ext>
                  </a:extLst>
                </a:gridCol>
                <a:gridCol w="1916350">
                  <a:extLst>
                    <a:ext uri="{9D8B030D-6E8A-4147-A177-3AD203B41FA5}">
                      <a16:colId xmlns:a16="http://schemas.microsoft.com/office/drawing/2014/main" xmlns="" val="1762172184"/>
                    </a:ext>
                  </a:extLst>
                </a:gridCol>
                <a:gridCol w="855449">
                  <a:extLst>
                    <a:ext uri="{9D8B030D-6E8A-4147-A177-3AD203B41FA5}">
                      <a16:colId xmlns:a16="http://schemas.microsoft.com/office/drawing/2014/main" xmlns="" val="3189077161"/>
                    </a:ext>
                  </a:extLst>
                </a:gridCol>
              </a:tblGrid>
              <a:tr h="1915505">
                <a:tc rowSpan="3">
                  <a:txBody>
                    <a:bodyPr/>
                    <a:lstStyle/>
                    <a:p>
                      <a:pPr marL="21590" marR="40005" indent="513080" algn="just">
                        <a:lnSpc>
                          <a:spcPct val="99000"/>
                        </a:lnSpc>
                        <a:spcAft>
                          <a:spcPts val="22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Уметь передавать содержание в сжатом, выборочном или развернутом виде, планировать свою работу по изучению незнакомого </a:t>
                      </a:r>
                    </a:p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материала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000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Определяет основную и второстепенную информацию. Умеет передавать содержание в сжатом, выборочном или развернутом виде. Умеет хранить, защищать, передавать и обрабатывать информацию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3447417483"/>
                  </a:ext>
                </a:extLst>
              </a:tr>
              <a:tr h="18400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7465" indent="513080" algn="just">
                        <a:lnSpc>
                          <a:spcPct val="99000"/>
                        </a:lnSpc>
                        <a:spcAft>
                          <a:spcPts val="23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Не всегда определяет основную и второстепенную информацию. Периодически может передавать содержание в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сжатом,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выборочном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или развернутом виде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1720232726"/>
                  </a:ext>
                </a:extLst>
              </a:tr>
              <a:tr h="1369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Неправильно определяет основную и второстепенную информацию. Не умеет передавать содержание в сжатом, выборочном или развернутом виде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extLst>
                  <a:ext uri="{0D108BD9-81ED-4DB2-BD59-A6C34878D82A}">
                    <a16:rowId xmlns:a16="http://schemas.microsoft.com/office/drawing/2014/main" xmlns="" val="3727248260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690987"/>
              </p:ext>
            </p:extLst>
          </p:nvPr>
        </p:nvGraphicFramePr>
        <p:xfrm>
          <a:off x="1" y="5845535"/>
          <a:ext cx="9143999" cy="91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8988">
                  <a:extLst>
                    <a:ext uri="{9D8B030D-6E8A-4147-A177-3AD203B41FA5}">
                      <a16:colId xmlns:a16="http://schemas.microsoft.com/office/drawing/2014/main" xmlns="" val="2696172808"/>
                    </a:ext>
                  </a:extLst>
                </a:gridCol>
                <a:gridCol w="3213212">
                  <a:extLst>
                    <a:ext uri="{9D8B030D-6E8A-4147-A177-3AD203B41FA5}">
                      <a16:colId xmlns:a16="http://schemas.microsoft.com/office/drawing/2014/main" xmlns="" val="2857921368"/>
                    </a:ext>
                  </a:extLst>
                </a:gridCol>
                <a:gridCol w="1916350">
                  <a:extLst>
                    <a:ext uri="{9D8B030D-6E8A-4147-A177-3AD203B41FA5}">
                      <a16:colId xmlns:a16="http://schemas.microsoft.com/office/drawing/2014/main" xmlns="" val="221046369"/>
                    </a:ext>
                  </a:extLst>
                </a:gridCol>
                <a:gridCol w="855449">
                  <a:extLst>
                    <a:ext uri="{9D8B030D-6E8A-4147-A177-3AD203B41FA5}">
                      <a16:colId xmlns:a16="http://schemas.microsoft.com/office/drawing/2014/main" xmlns="" val="730497586"/>
                    </a:ext>
                  </a:extLst>
                </a:gridCol>
              </a:tblGrid>
              <a:tr h="615019">
                <a:tc gridSpan="4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Итого: 10–9 баллов — высокий уровень, 8–5 баллов — средний уровень, 0–4 балла — низкий уровень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9163050"/>
                  </a:ext>
                </a:extLst>
              </a:tr>
              <a:tr h="304931">
                <a:tc gridSpan="4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57" marR="9561" marT="1550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5615279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972917"/>
              </p:ext>
            </p:extLst>
          </p:nvPr>
        </p:nvGraphicFramePr>
        <p:xfrm>
          <a:off x="0" y="0"/>
          <a:ext cx="9144000" cy="668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176">
                  <a:extLst>
                    <a:ext uri="{9D8B030D-6E8A-4147-A177-3AD203B41FA5}">
                      <a16:colId xmlns:a16="http://schemas.microsoft.com/office/drawing/2014/main" xmlns="" val="271446167"/>
                    </a:ext>
                  </a:extLst>
                </a:gridCol>
                <a:gridCol w="3328631">
                  <a:extLst>
                    <a:ext uri="{9D8B030D-6E8A-4147-A177-3AD203B41FA5}">
                      <a16:colId xmlns:a16="http://schemas.microsoft.com/office/drawing/2014/main" xmlns="" val="3112453157"/>
                    </a:ext>
                  </a:extLst>
                </a:gridCol>
                <a:gridCol w="1664316">
                  <a:extLst>
                    <a:ext uri="{9D8B030D-6E8A-4147-A177-3AD203B41FA5}">
                      <a16:colId xmlns:a16="http://schemas.microsoft.com/office/drawing/2014/main" xmlns="" val="3888204572"/>
                    </a:ext>
                  </a:extLst>
                </a:gridCol>
                <a:gridCol w="1089877">
                  <a:extLst>
                    <a:ext uri="{9D8B030D-6E8A-4147-A177-3AD203B41FA5}">
                      <a16:colId xmlns:a16="http://schemas.microsoft.com/office/drawing/2014/main" xmlns="" val="1057021972"/>
                    </a:ext>
                  </a:extLst>
                </a:gridCol>
              </a:tblGrid>
              <a:tr h="266536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5888311"/>
                  </a:ext>
                </a:extLst>
              </a:tr>
              <a:tr h="394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321178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379755"/>
      </p:ext>
    </p:extLst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087448"/>
              </p:ext>
            </p:extLst>
          </p:nvPr>
        </p:nvGraphicFramePr>
        <p:xfrm>
          <a:off x="0" y="704850"/>
          <a:ext cx="9143999" cy="6153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832">
                  <a:extLst>
                    <a:ext uri="{9D8B030D-6E8A-4147-A177-3AD203B41FA5}">
                      <a16:colId xmlns:a16="http://schemas.microsoft.com/office/drawing/2014/main" xmlns="" val="316171612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58748814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347302113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xmlns="" val="701976911"/>
                    </a:ext>
                  </a:extLst>
                </a:gridCol>
              </a:tblGrid>
              <a:tr h="3753962">
                <a:tc rowSpan="3">
                  <a:txBody>
                    <a:bodyPr/>
                    <a:lstStyle/>
                    <a:p>
                      <a:pPr marL="21590" marR="3937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Коммуникативные  УУД</a:t>
                      </a:r>
                    </a:p>
                    <a:p>
                      <a:pPr marL="2159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159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Доносить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свою позицию до других с помощью монологической и диалогической речи с учетом своих учебных и жизненных ситуаций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000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Умеет оформлять свои мысли в устной или письменной форме с учетом своих учебных и жизненных речевых ситуаций. Критично относится к своему мнению. Осознанно и произвольно строит речевое высказывание в устной и письменной форме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extLst>
                  <a:ext uri="{0D108BD9-81ED-4DB2-BD59-A6C34878D82A}">
                    <a16:rowId xmlns:a16="http://schemas.microsoft.com/office/drawing/2014/main" xmlns="" val="3428592612"/>
                  </a:ext>
                </a:extLst>
              </a:tr>
              <a:tr h="1048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10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Умеет использовать речь для регуляции своего действия. Не всегда может донести свою позицию до других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extLst>
                  <a:ext uri="{0D108BD9-81ED-4DB2-BD59-A6C34878D82A}">
                    <a16:rowId xmlns:a16="http://schemas.microsoft.com/office/drawing/2014/main" xmlns="" val="1794061810"/>
                  </a:ext>
                </a:extLst>
              </a:tr>
              <a:tr h="1351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3180" indent="513080" algn="just">
                        <a:lnSpc>
                          <a:spcPct val="99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Не умеет оформлять свои мысли в устной или письменной форме с учетом своих учебных и </a:t>
                      </a: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жизненных речевых ситуаций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extLst>
                  <a:ext uri="{0D108BD9-81ED-4DB2-BD59-A6C34878D82A}">
                    <a16:rowId xmlns:a16="http://schemas.microsoft.com/office/drawing/2014/main" xmlns="" val="283128366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520323"/>
              </p:ext>
            </p:extLst>
          </p:nvPr>
        </p:nvGraphicFramePr>
        <p:xfrm>
          <a:off x="0" y="0"/>
          <a:ext cx="9144000" cy="668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176">
                  <a:extLst>
                    <a:ext uri="{9D8B030D-6E8A-4147-A177-3AD203B41FA5}">
                      <a16:colId xmlns:a16="http://schemas.microsoft.com/office/drawing/2014/main" xmlns="" val="271446167"/>
                    </a:ext>
                  </a:extLst>
                </a:gridCol>
                <a:gridCol w="3328631">
                  <a:extLst>
                    <a:ext uri="{9D8B030D-6E8A-4147-A177-3AD203B41FA5}">
                      <a16:colId xmlns:a16="http://schemas.microsoft.com/office/drawing/2014/main" xmlns="" val="3112453157"/>
                    </a:ext>
                  </a:extLst>
                </a:gridCol>
                <a:gridCol w="1664316">
                  <a:extLst>
                    <a:ext uri="{9D8B030D-6E8A-4147-A177-3AD203B41FA5}">
                      <a16:colId xmlns:a16="http://schemas.microsoft.com/office/drawing/2014/main" xmlns="" val="3888204572"/>
                    </a:ext>
                  </a:extLst>
                </a:gridCol>
                <a:gridCol w="1089877">
                  <a:extLst>
                    <a:ext uri="{9D8B030D-6E8A-4147-A177-3AD203B41FA5}">
                      <a16:colId xmlns:a16="http://schemas.microsoft.com/office/drawing/2014/main" xmlns="" val="1057021972"/>
                    </a:ext>
                  </a:extLst>
                </a:gridCol>
              </a:tblGrid>
              <a:tr h="266536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5888311"/>
                  </a:ext>
                </a:extLst>
              </a:tr>
              <a:tr h="394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321178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37781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043374"/>
              </p:ext>
            </p:extLst>
          </p:nvPr>
        </p:nvGraphicFramePr>
        <p:xfrm>
          <a:off x="-5651" y="-47818"/>
          <a:ext cx="9144001" cy="3381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833">
                  <a:extLst>
                    <a:ext uri="{9D8B030D-6E8A-4147-A177-3AD203B41FA5}">
                      <a16:colId xmlns:a16="http://schemas.microsoft.com/office/drawing/2014/main" xmlns="" val="3294004355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381039808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xmlns="" val="2436989129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xmlns="" val="2519189229"/>
                    </a:ext>
                  </a:extLst>
                </a:gridCol>
              </a:tblGrid>
              <a:tr h="1162289">
                <a:tc rowSpan="3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Читать различную литературу, понимать 	прочитанное, владеть навыками смыслового чтения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Структурирует знания. Понимает цель чтения и осмысливает прочитанное. Умеет задавать вопросы, строить понятные для партнера высказывания, учитывающие, что партнер знает и видит, а что — нет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extLst>
                  <a:ext uri="{0D108BD9-81ED-4DB2-BD59-A6C34878D82A}">
                    <a16:rowId xmlns:a16="http://schemas.microsoft.com/office/drawing/2014/main" xmlns="" val="3837152800"/>
                  </a:ext>
                </a:extLst>
              </a:tr>
              <a:tr h="1042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10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Умеет читать вслух и про себя тексты учебников, художественных и научно-популярных книг, извлекать из текста информацию в соответствии с коммуникативной задачей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extLst>
                  <a:ext uri="{0D108BD9-81ED-4DB2-BD59-A6C34878D82A}">
                    <a16:rowId xmlns:a16="http://schemas.microsoft.com/office/drawing/2014/main" xmlns="" val="163220086"/>
                  </a:ext>
                </a:extLst>
              </a:tr>
              <a:tr h="1176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Умеет читать вслух и про себя тексты учебников, художественных и научно-популярных книг. Не умеет извлекать из текста информацию в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соответствии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коммуникативной задачей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65405" anchor="ctr"/>
                </a:tc>
                <a:extLst>
                  <a:ext uri="{0D108BD9-81ED-4DB2-BD59-A6C34878D82A}">
                    <a16:rowId xmlns:a16="http://schemas.microsoft.com/office/drawing/2014/main" xmlns="" val="385379311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0710"/>
              </p:ext>
            </p:extLst>
          </p:nvPr>
        </p:nvGraphicFramePr>
        <p:xfrm>
          <a:off x="1" y="3258732"/>
          <a:ext cx="9143999" cy="3612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832">
                  <a:extLst>
                    <a:ext uri="{9D8B030D-6E8A-4147-A177-3AD203B41FA5}">
                      <a16:colId xmlns:a16="http://schemas.microsoft.com/office/drawing/2014/main" xmlns="" val="3441172665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1075355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250572430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xmlns="" val="919181587"/>
                    </a:ext>
                  </a:extLst>
                </a:gridCol>
              </a:tblGrid>
              <a:tr h="1466412">
                <a:tc rowSpan="3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Понимать 	возможность различных точек зрения на вопрос. 	Учитывать 	разные мнения и уметь обосновывать собственное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000000"/>
                          </a:solidFill>
                          <a:effectLst/>
                        </a:rPr>
                        <a:t>Умеет учитывать разные мнения и стремится к координации различных позиций в сотрудничестве. Умеет договариваться и приходить к общему решению в совместной деятельности, в том числе в ситуации столкновения интересов. Умеет контролировать действия партнера </a:t>
                      </a:r>
                      <a:endParaRPr lang="ru-RU" sz="105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extLst>
                  <a:ext uri="{0D108BD9-81ED-4DB2-BD59-A6C34878D82A}">
                    <a16:rowId xmlns:a16="http://schemas.microsoft.com/office/drawing/2014/main" xmlns="" val="26548943"/>
                  </a:ext>
                </a:extLst>
              </a:tr>
              <a:tr h="1728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100" indent="513080" algn="just">
                        <a:lnSpc>
                          <a:spcPct val="101000"/>
                        </a:lnSpc>
                        <a:spcAft>
                          <a:spcPts val="20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Умеет участвовать в диалоге, слушать и понимать других, высказывать свою точку зрения на события, поступки. Умеет отстаивать свою точку зрения, соблюдая правила речевого этикета; аргументировать свою точку зрения с помощью фактов и дополнительных сведений. Понимает и принимает факт, что у людей могут быть различные точки зрения, в том числе не </a:t>
                      </a: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совпадающие с его собственной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extLst>
                  <a:ext uri="{0D108BD9-81ED-4DB2-BD59-A6C34878D82A}">
                    <a16:rowId xmlns:a16="http://schemas.microsoft.com/office/drawing/2014/main" xmlns="" val="987112533"/>
                  </a:ext>
                </a:extLst>
              </a:tr>
              <a:tr h="418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</a:rPr>
                        <a:t>Не умеет участвовать в диалоге. Отстаивая свою </a:t>
                      </a:r>
                      <a:endParaRPr lang="ru-RU" sz="105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b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291" marR="9316" marT="0" marB="26655" anchor="ctr"/>
                </a:tc>
                <a:extLst>
                  <a:ext uri="{0D108BD9-81ED-4DB2-BD59-A6C34878D82A}">
                    <a16:rowId xmlns:a16="http://schemas.microsoft.com/office/drawing/2014/main" xmlns="" val="2692939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81357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972713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832">
                  <a:extLst>
                    <a:ext uri="{9D8B030D-6E8A-4147-A177-3AD203B41FA5}">
                      <a16:colId xmlns:a16="http://schemas.microsoft.com/office/drawing/2014/main" xmlns="" val="1387338204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xmlns="" val="333539233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720553685"/>
                    </a:ext>
                  </a:extLst>
                </a:gridCol>
                <a:gridCol w="1043607">
                  <a:extLst>
                    <a:ext uri="{9D8B030D-6E8A-4147-A177-3AD203B41FA5}">
                      <a16:colId xmlns:a16="http://schemas.microsoft.com/office/drawing/2014/main" xmlns="" val="2619638769"/>
                    </a:ext>
                  </a:extLst>
                </a:gridCol>
              </a:tblGrid>
              <a:tr h="2618279">
                <a:tc rowSpan="3">
                  <a:txBody>
                    <a:bodyPr/>
                    <a:lstStyle/>
                    <a:p>
                      <a:pPr marL="21590" marR="3746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Договариваться с людьми,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</a:rPr>
                        <a:t>согласуя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 с ними свои интересы и взгляды, чтобы сделать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что-то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сообща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37465" indent="513080" algn="just">
                        <a:lnSpc>
                          <a:spcPct val="99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Умеет адекватно использовать все коммуникативные средства для решения различных коммуникативных задач, строить монологические высказывания (в том числе сопровождая их аудиовизуальной поддержкой). Владеет диалогической формой коммуникации, используя в том числе средства и инструменты </a:t>
                      </a: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ИКТ и дистанционного взаимодействия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extLst>
                  <a:ext uri="{0D108BD9-81ED-4DB2-BD59-A6C34878D82A}">
                    <a16:rowId xmlns:a16="http://schemas.microsoft.com/office/drawing/2014/main" xmlns="" val="1165732237"/>
                  </a:ext>
                </a:extLst>
              </a:tr>
              <a:tr h="2003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Умеет адекватно использовать речевые средства для решения различных коммуникативных задач, строить сложные монологические высказывания, владеет диалогической речью, выполняя различные роли в группе, умеет сотрудничать в совместном решении проблемы (задачи)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extLst>
                  <a:ext uri="{0D108BD9-81ED-4DB2-BD59-A6C34878D82A}">
                    <a16:rowId xmlns:a16="http://schemas.microsoft.com/office/drawing/2014/main" xmlns="" val="818567841"/>
                  </a:ext>
                </a:extLst>
              </a:tr>
              <a:tr h="1502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Не умеет договариваться с людьми, работать в группе, не владеет диалогической речью, не может выполнять различные роли в группе, не умеет сотрудничать при совместном решении проблемы (задачи)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extLst>
                  <a:ext uri="{0D108BD9-81ED-4DB2-BD59-A6C34878D82A}">
                    <a16:rowId xmlns:a16="http://schemas.microsoft.com/office/drawing/2014/main" xmlns="" val="3660346481"/>
                  </a:ext>
                </a:extLst>
              </a:tr>
              <a:tr h="733733">
                <a:tc gridSpan="2"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Итого: 8–7 баллов — высокий уровень, 6–3 балла — средний уровень, 0–2 балла — низкий уровень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 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 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806" marR="18722" marT="0" marB="0" anchor="ctr"/>
                </a:tc>
                <a:extLst>
                  <a:ext uri="{0D108BD9-81ED-4DB2-BD59-A6C34878D82A}">
                    <a16:rowId xmlns:a16="http://schemas.microsoft.com/office/drawing/2014/main" xmlns="" val="637763927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261"/>
      </p:ext>
    </p:extLst>
  </p:cSld>
  <p:clrMapOvr>
    <a:masterClrMapping/>
  </p:clrMapOvr>
  <p:transition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508389"/>
              </p:ext>
            </p:extLst>
          </p:nvPr>
        </p:nvGraphicFramePr>
        <p:xfrm>
          <a:off x="-3" y="0"/>
          <a:ext cx="9144002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5819">
                  <a:extLst>
                    <a:ext uri="{9D8B030D-6E8A-4147-A177-3AD203B41FA5}">
                      <a16:colId xmlns:a16="http://schemas.microsoft.com/office/drawing/2014/main" xmlns="" val="659970484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xmlns="" val="338724970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3569378814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xmlns="" val="874899655"/>
                    </a:ext>
                  </a:extLst>
                </a:gridCol>
              </a:tblGrid>
              <a:tr h="2528508">
                <a:tc rowSpan="3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99000"/>
                        </a:lnSpc>
                        <a:spcAft>
                          <a:spcPts val="225"/>
                        </a:spcAft>
                      </a:pPr>
                      <a:r>
                        <a:rPr lang="ru-RU" sz="1400" dirty="0" smtClean="0">
                          <a:solidFill>
                            <a:srgbClr val="000099"/>
                          </a:solidFill>
                          <a:effectLst/>
                        </a:rPr>
                        <a:t>ЛИЧНОСТНЫЕ</a:t>
                      </a:r>
                      <a:r>
                        <a:rPr lang="ru-RU" sz="1400" baseline="0" dirty="0" smtClean="0">
                          <a:solidFill>
                            <a:srgbClr val="000099"/>
                          </a:solidFill>
                          <a:effectLst/>
                        </a:rPr>
                        <a:t> УУД</a:t>
                      </a:r>
                      <a:endParaRPr lang="ru-RU" sz="1400" dirty="0" smtClean="0">
                        <a:solidFill>
                          <a:srgbClr val="000099"/>
                        </a:solidFill>
                        <a:effectLst/>
                      </a:endParaRPr>
                    </a:p>
                    <a:p>
                      <a:pPr marL="21590" marR="43180" indent="513080" algn="just">
                        <a:lnSpc>
                          <a:spcPct val="99000"/>
                        </a:lnSpc>
                        <a:spcAft>
                          <a:spcPts val="225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1590" marR="43180" indent="513080" algn="just">
                        <a:lnSpc>
                          <a:spcPct val="99000"/>
                        </a:lnSpc>
                        <a:spcAft>
                          <a:spcPts val="225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1590" marR="43180" indent="513080" algn="just">
                        <a:lnSpc>
                          <a:spcPct val="99000"/>
                        </a:lnSpc>
                        <a:spcAft>
                          <a:spcPts val="225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Оценивать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ситуации и поступки (ценностные </a:t>
                      </a:r>
                    </a:p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установки)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37465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Формирует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самоуважение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</a:rPr>
                        <a:t>эмоциональноположительное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 отношение к себе, видны готовность открыто выражать и отстаивать свою позицию, критичность к своим поступкам и умение адекватно их оценивать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1729733292"/>
                  </a:ext>
                </a:extLst>
              </a:tr>
              <a:tr h="2528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Проявляет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интерес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инициативу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	и любознательность, учится с четкой организацией своей деятельности. Не всегда открыто выражает и отстаивает свою позицию. 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Не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всегда адекватно себя оценивает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3970653365"/>
                  </a:ext>
                </a:extLst>
              </a:tr>
              <a:tr h="1800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</a:rPr>
                        <a:t>В учении не проявляет интереса, инициативы и любознательности. Отмалчивается, не выражает и не отстаивает свою позицию. Неадекватно себя оценивает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73958446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9325"/>
      </p:ext>
    </p:extLst>
  </p:cSld>
  <p:clrMapOvr>
    <a:masterClrMapping/>
  </p:clrMapOvr>
  <p:transition>
    <p:wipe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348497"/>
              </p:ext>
            </p:extLst>
          </p:nvPr>
        </p:nvGraphicFramePr>
        <p:xfrm>
          <a:off x="-3" y="0"/>
          <a:ext cx="9144002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3811">
                  <a:extLst>
                    <a:ext uri="{9D8B030D-6E8A-4147-A177-3AD203B41FA5}">
                      <a16:colId xmlns:a16="http://schemas.microsoft.com/office/drawing/2014/main" xmlns="" val="2835030288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xmlns="" val="129305098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601540185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xmlns="" val="4226774171"/>
                    </a:ext>
                  </a:extLst>
                </a:gridCol>
              </a:tblGrid>
              <a:tr h="2617487">
                <a:tc rowSpan="3">
                  <a:txBody>
                    <a:bodyPr/>
                    <a:lstStyle/>
                    <a:p>
                      <a:pPr marL="21590" marR="4000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Объяснять смысл своих оценок, мотивов, целей (личностная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саморефлексия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, способность к саморазвитию, мотивация к познанию, учебе)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0005" indent="513080" algn="just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Выполняет самостоятельные поступки и действия (в том числе руководящего плана), принимает ответственность за их результаты. Целеустремленно и настойчиво идет к достижению целей, готов к преодолению </a:t>
                      </a: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трудностей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659558438"/>
                  </a:ext>
                </a:extLst>
              </a:tr>
              <a:tr h="1497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Проявляет самостоятельность, инициативу и ответственность как личность. Иногда не доходит до цели, боится трудностей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3121122998"/>
                  </a:ext>
                </a:extLst>
              </a:tr>
              <a:tr h="27428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Не проявляет или проявляет крайне редко самостоятельность, 	инициативу 	и ответственность как личность. Выполняет только самые 	простые 	задания, 	заранее 	уверен 	в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</a:rPr>
                        <a:t>неуспешности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3810043538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65844"/>
      </p:ext>
    </p:extLst>
  </p:cSld>
  <p:clrMapOvr>
    <a:masterClrMapping/>
  </p:clrMapOvr>
  <p:transition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884660"/>
              </p:ext>
            </p:extLst>
          </p:nvPr>
        </p:nvGraphicFramePr>
        <p:xfrm>
          <a:off x="0" y="13856"/>
          <a:ext cx="9143999" cy="1847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8603">
                  <a:extLst>
                    <a:ext uri="{9D8B030D-6E8A-4147-A177-3AD203B41FA5}">
                      <a16:colId xmlns:a16="http://schemas.microsoft.com/office/drawing/2014/main" xmlns="" val="1383169470"/>
                    </a:ext>
                  </a:extLst>
                </a:gridCol>
                <a:gridCol w="4233677">
                  <a:extLst>
                    <a:ext uri="{9D8B030D-6E8A-4147-A177-3AD203B41FA5}">
                      <a16:colId xmlns:a16="http://schemas.microsoft.com/office/drawing/2014/main" xmlns="" val="397720187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321770079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xmlns="" val="1779315998"/>
                    </a:ext>
                  </a:extLst>
                </a:gridCol>
              </a:tblGrid>
              <a:tr h="1847849">
                <a:tc>
                  <a:txBody>
                    <a:bodyPr/>
                    <a:lstStyle/>
                    <a:p>
                      <a:pPr marL="21590" marR="40005" indent="513080" algn="just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Самоопределяться в жизненных ценностях (на словах) и поступать в соответствии с ними, отвечая за свои поступки (личностная позиция, российская и </a:t>
                      </a:r>
                    </a:p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гражданская идентичность)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37465" indent="513080" algn="just">
                        <a:lnSpc>
                          <a:spcPct val="102000"/>
                        </a:lnSpc>
                        <a:spcAft>
                          <a:spcPts val="185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Проявляет толерантность и противодействует действиям и влияниям, представляющим угрозу жизни, здоровью и безопасности личности и общества в пределах своих возможностей. Осознает себя гражданином, имеет активную сформированную гражданскую позицию. </a:t>
                      </a: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Участвует в социальном проектировании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2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95426057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33881"/>
              </p:ext>
            </p:extLst>
          </p:nvPr>
        </p:nvGraphicFramePr>
        <p:xfrm>
          <a:off x="0" y="1628801"/>
          <a:ext cx="9144001" cy="295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3808">
                  <a:extLst>
                    <a:ext uri="{9D8B030D-6E8A-4147-A177-3AD203B41FA5}">
                      <a16:colId xmlns:a16="http://schemas.microsoft.com/office/drawing/2014/main" xmlns="" val="2583698178"/>
                    </a:ext>
                  </a:extLst>
                </a:gridCol>
                <a:gridCol w="4243596">
                  <a:extLst>
                    <a:ext uri="{9D8B030D-6E8A-4147-A177-3AD203B41FA5}">
                      <a16:colId xmlns:a16="http://schemas.microsoft.com/office/drawing/2014/main" xmlns="" val="2200838486"/>
                    </a:ext>
                  </a:extLst>
                </a:gridCol>
                <a:gridCol w="1101749">
                  <a:extLst>
                    <a:ext uri="{9D8B030D-6E8A-4147-A177-3AD203B41FA5}">
                      <a16:colId xmlns:a16="http://schemas.microsoft.com/office/drawing/2014/main" xmlns="" val="280456728"/>
                    </a:ext>
                  </a:extLst>
                </a:gridCol>
                <a:gridCol w="954848">
                  <a:extLst>
                    <a:ext uri="{9D8B030D-6E8A-4147-A177-3AD203B41FA5}">
                      <a16:colId xmlns:a16="http://schemas.microsoft.com/office/drawing/2014/main" xmlns="" val="3185229378"/>
                    </a:ext>
                  </a:extLst>
                </a:gridCol>
              </a:tblGrid>
              <a:tr h="1714860"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/>
                </a:tc>
                <a:tc>
                  <a:txBody>
                    <a:bodyPr/>
                    <a:lstStyle/>
                    <a:p>
                      <a:pPr marL="254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Проявляет уважение к другим людям,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</a:rPr>
                        <a:t>самодостоинство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. Понимает и принимает возможность человека быть самим собой и принимать самостоятельные решения в самых разных социальных, профессиональных и личностных ситуациях. Осознает себя гражданином, имеет активную, но не до конца сформированную гражданскую позицию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1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2647506103"/>
                  </a:ext>
                </a:extLst>
              </a:tr>
              <a:tr h="12374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000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Не проявляет уважения к другим людям. Не принимает возможность человека быть самим собой. Осознает себя гражданином, имеет пассивную, не сформированную гражданскую позицию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>0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1591119190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392188"/>
              </p:ext>
            </p:extLst>
          </p:nvPr>
        </p:nvGraphicFramePr>
        <p:xfrm>
          <a:off x="10942" y="4551540"/>
          <a:ext cx="9143999" cy="2306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61935">
                  <a:extLst>
                    <a:ext uri="{9D8B030D-6E8A-4147-A177-3AD203B41FA5}">
                      <a16:colId xmlns:a16="http://schemas.microsoft.com/office/drawing/2014/main" xmlns="" val="1368467274"/>
                    </a:ext>
                  </a:extLst>
                </a:gridCol>
                <a:gridCol w="1131443">
                  <a:extLst>
                    <a:ext uri="{9D8B030D-6E8A-4147-A177-3AD203B41FA5}">
                      <a16:colId xmlns:a16="http://schemas.microsoft.com/office/drawing/2014/main" xmlns="" val="184969851"/>
                    </a:ext>
                  </a:extLst>
                </a:gridCol>
                <a:gridCol w="650621">
                  <a:extLst>
                    <a:ext uri="{9D8B030D-6E8A-4147-A177-3AD203B41FA5}">
                      <a16:colId xmlns:a16="http://schemas.microsoft.com/office/drawing/2014/main" xmlns="" val="2348630068"/>
                    </a:ext>
                  </a:extLst>
                </a:gridCol>
              </a:tblGrid>
              <a:tr h="917016"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Итого: 6–5 баллов — высокий уровень, 4–3 балла — средний уровень, 0–2 балла — низкий уровень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400251497"/>
                  </a:ext>
                </a:extLst>
              </a:tr>
              <a:tr h="1027201">
                <a:tc gridSpan="3">
                  <a:txBody>
                    <a:bodyPr/>
                    <a:lstStyle/>
                    <a:p>
                      <a:pPr marL="21590" marR="40640" indent="513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Формирование УУД (регулятивных, познавательных, коммуникативных, личностных): 34–31 балл — высокий уровень, 30–16 баллов — средний уровень, 0–15 баллов — низкий уровень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 hMerge="1"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tc hMerge="1"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15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1859466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373295"/>
      </p:ext>
    </p:extLst>
  </p:cSld>
  <p:clrMapOvr>
    <a:masterClrMapping/>
  </p:clrMapOvr>
  <p:transition>
    <p:wipe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29253"/>
            <a:ext cx="9022463" cy="1143000"/>
          </a:xfrm>
        </p:spPr>
        <p:txBody>
          <a:bodyPr/>
          <a:lstStyle/>
          <a:p>
            <a:r>
              <a:rPr lang="ru-RU" sz="4400" b="1" dirty="0"/>
              <a:t>Контроль </a:t>
            </a:r>
            <a:r>
              <a:rPr lang="ru-RU" sz="4400" b="1" dirty="0" err="1"/>
              <a:t>сформированности</a:t>
            </a:r>
            <a:r>
              <a:rPr lang="ru-RU" sz="4400" b="1" dirty="0"/>
              <a:t> УУД и необходимые оценочные средства 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167192"/>
              </p:ext>
            </p:extLst>
          </p:nvPr>
        </p:nvGraphicFramePr>
        <p:xfrm>
          <a:off x="0" y="1268761"/>
          <a:ext cx="9144001" cy="704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1425">
                  <a:extLst>
                    <a:ext uri="{9D8B030D-6E8A-4147-A177-3AD203B41FA5}">
                      <a16:colId xmlns:a16="http://schemas.microsoft.com/office/drawing/2014/main" xmlns="" val="2923253891"/>
                    </a:ext>
                  </a:extLst>
                </a:gridCol>
                <a:gridCol w="3402623">
                  <a:extLst>
                    <a:ext uri="{9D8B030D-6E8A-4147-A177-3AD203B41FA5}">
                      <a16:colId xmlns:a16="http://schemas.microsoft.com/office/drawing/2014/main" xmlns="" val="3545302373"/>
                    </a:ext>
                  </a:extLst>
                </a:gridCol>
                <a:gridCol w="4139953">
                  <a:extLst>
                    <a:ext uri="{9D8B030D-6E8A-4147-A177-3AD203B41FA5}">
                      <a16:colId xmlns:a16="http://schemas.microsoft.com/office/drawing/2014/main" xmlns="" val="4250595240"/>
                    </a:ext>
                  </a:extLst>
                </a:gridCol>
              </a:tblGrid>
              <a:tr h="704128">
                <a:tc>
                  <a:txBody>
                    <a:bodyPr/>
                    <a:lstStyle/>
                    <a:p>
                      <a:pPr marL="5715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8420" marR="43180" indent="513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Формы текущего, рубежного и итогового контроля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43180" indent="513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Оценочные 	средства 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и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образовательные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продукты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35315363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193884"/>
              </p:ext>
            </p:extLst>
          </p:nvPr>
        </p:nvGraphicFramePr>
        <p:xfrm>
          <a:off x="0" y="1916833"/>
          <a:ext cx="9144000" cy="5121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672">
                  <a:extLst>
                    <a:ext uri="{9D8B030D-6E8A-4147-A177-3AD203B41FA5}">
                      <a16:colId xmlns:a16="http://schemas.microsoft.com/office/drawing/2014/main" xmlns="" val="3560080295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xmlns="" val="3173145230"/>
                    </a:ext>
                  </a:extLst>
                </a:gridCol>
                <a:gridCol w="4139952">
                  <a:extLst>
                    <a:ext uri="{9D8B030D-6E8A-4147-A177-3AD203B41FA5}">
                      <a16:colId xmlns:a16="http://schemas.microsoft.com/office/drawing/2014/main" xmlns="" val="701275974"/>
                    </a:ext>
                  </a:extLst>
                </a:gridCol>
              </a:tblGrid>
              <a:tr h="5121137">
                <a:tc>
                  <a:txBody>
                    <a:bodyPr/>
                    <a:lstStyle/>
                    <a:p>
                      <a:pPr marL="57150" marR="43180" indent="5130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</a:rPr>
                        <a:t>Регуля-тивные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62230" lvl="0" indent="-342900" algn="just" fontAlgn="base">
                        <a:lnSpc>
                          <a:spcPct val="105000"/>
                        </a:lnSpc>
                        <a:spcAft>
                          <a:spcPts val="71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Индивидуальная работа по составлению </a:t>
                      </a:r>
                      <a:r>
                        <a:rPr lang="ru-RU" sz="16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хронокарты</a:t>
                      </a: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и определению эффективности расходования времени. </a:t>
                      </a:r>
                    </a:p>
                    <a:p>
                      <a:pPr marL="342900" marR="62230" lvl="0" indent="-342900" algn="just" fontAlgn="base">
                        <a:lnSpc>
                          <a:spcPct val="104000"/>
                        </a:lnSpc>
                        <a:spcAft>
                          <a:spcPts val="73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Индивидуальная работа и работа в парах с целью освоения критериев оценки письменной работы. </a:t>
                      </a:r>
                    </a:p>
                    <a:p>
                      <a:pPr marL="342900" marR="6223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Индивидуальная работа с целью формирования умения планировать по времени учебную деятельность </a:t>
                      </a:r>
                      <a:endParaRPr lang="ru-RU" sz="16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43180" indent="513080" algn="l">
                        <a:lnSpc>
                          <a:spcPct val="107000"/>
                        </a:lnSpc>
                        <a:spcAft>
                          <a:spcPts val="90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Оценочные средства: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8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хронокарта</a:t>
                      </a: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подготовки к докладу;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82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ориентировочная карточка критериев оценки;</a:t>
                      </a:r>
                    </a:p>
                    <a:p>
                      <a:pPr marL="342900" marR="43180" lvl="0" indent="-342900" algn="l" fontAlgn="base">
                        <a:lnSpc>
                          <a:spcPct val="117000"/>
                        </a:lnSpc>
                        <a:spcAft>
                          <a:spcPts val="78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список 	критериев 	оценки 	выполнения учебных заданий. </a:t>
                      </a:r>
                    </a:p>
                    <a:p>
                      <a:pPr marL="60325" marR="43180" indent="513080" algn="l">
                        <a:lnSpc>
                          <a:spcPct val="107000"/>
                        </a:lnSpc>
                        <a:spcAft>
                          <a:spcPts val="91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Образовательный продукт: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89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план деятельности на неделю;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доклад;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82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развернутая оценка своей работы;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оцененная 	работа 	с 	объяснениями </a:t>
                      </a:r>
                      <a:r>
                        <a:rPr lang="ru-RU" sz="1600" u="none" strike="noStrik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по каждому </a:t>
                      </a: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критерию </a:t>
                      </a:r>
                      <a:endParaRPr lang="ru-RU" sz="16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1280" marR="43180" indent="513080" algn="ctr">
                        <a:lnSpc>
                          <a:spcPct val="107000"/>
                        </a:lnSpc>
                        <a:spcAft>
                          <a:spcPts val="1295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6428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617603"/>
      </p:ext>
    </p:extLst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952437"/>
            <a:ext cx="8858250" cy="563562"/>
          </a:xfrm>
        </p:spPr>
        <p:txBody>
          <a:bodyPr/>
          <a:lstStyle/>
          <a:p>
            <a:pPr algn="r">
              <a:defRPr/>
            </a:pPr>
            <a:r>
              <a:rPr lang="ru-RU" sz="2400" b="1" dirty="0" smtClean="0"/>
              <a:t>Стандарт устанавливает требования к результатам освоения обучающимися основной 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</a:rPr>
              <a:t>образовательной программы основного общего образования: </a:t>
            </a:r>
            <a:endParaRPr lang="ru-RU" sz="2400" b="1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245003"/>
              </p:ext>
            </p:extLst>
          </p:nvPr>
        </p:nvGraphicFramePr>
        <p:xfrm>
          <a:off x="0" y="1518168"/>
          <a:ext cx="91440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24CD3FAC-DA15-4F82-B730-FE86630E14CD}" type="slidenum">
              <a:rPr lang="en-US" smtClean="0"/>
              <a:pPr algn="l">
                <a:defRPr/>
              </a:pPr>
              <a:t>2</a:t>
            </a:fld>
            <a:endParaRPr lang="en-US"/>
          </a:p>
        </p:txBody>
      </p:sp>
      <p:pic>
        <p:nvPicPr>
          <p:cNvPr id="34821" name="Picture 28" descr="AG00013_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1049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TextBox 5"/>
          <p:cNvSpPr txBox="1">
            <a:spLocks noChangeArrowheads="1"/>
          </p:cNvSpPr>
          <p:nvPr/>
        </p:nvSpPr>
        <p:spPr bwMode="auto">
          <a:xfrm>
            <a:off x="4714875" y="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/>
              <a:t>ФГОС ООО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322FA1-3068-42FD-A4B1-92A57B7BB5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44322FA1-3068-42FD-A4B1-92A57B7BB5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97EB04-CC5D-40EE-B683-2AF4B76C30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graphicEl>
                                              <a:dgm id="{A697EB04-CC5D-40EE-B683-2AF4B76C30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FD059D-021B-416E-B787-A3AE4CBE7D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70FD059D-021B-416E-B787-A3AE4CBE7D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BCAA26-D443-44E0-97F3-1559F4624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graphicEl>
                                              <a:dgm id="{34BCAA26-D443-44E0-97F3-1559F4624F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E8709C-F261-4F65-94DD-6306EACEEF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20E8709C-F261-4F65-94DD-6306EACEEF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E01D0B-5641-4A59-98E5-90E6892D2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BBE01D0B-5641-4A59-98E5-90E6892D2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AtOnc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262348"/>
              </p:ext>
            </p:extLst>
          </p:nvPr>
        </p:nvGraphicFramePr>
        <p:xfrm>
          <a:off x="1" y="0"/>
          <a:ext cx="9143998" cy="6886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668">
                  <a:extLst>
                    <a:ext uri="{9D8B030D-6E8A-4147-A177-3AD203B41FA5}">
                      <a16:colId xmlns:a16="http://schemas.microsoft.com/office/drawing/2014/main" xmlns="" val="2702856671"/>
                    </a:ext>
                  </a:extLst>
                </a:gridCol>
                <a:gridCol w="3098114">
                  <a:extLst>
                    <a:ext uri="{9D8B030D-6E8A-4147-A177-3AD203B41FA5}">
                      <a16:colId xmlns:a16="http://schemas.microsoft.com/office/drawing/2014/main" xmlns="" val="646473860"/>
                    </a:ext>
                  </a:extLst>
                </a:gridCol>
                <a:gridCol w="4451216">
                  <a:extLst>
                    <a:ext uri="{9D8B030D-6E8A-4147-A177-3AD203B41FA5}">
                      <a16:colId xmlns:a16="http://schemas.microsoft.com/office/drawing/2014/main" xmlns="" val="3784427532"/>
                    </a:ext>
                  </a:extLst>
                </a:gridCol>
              </a:tblGrid>
              <a:tr h="6886480">
                <a:tc>
                  <a:txBody>
                    <a:bodyPr/>
                    <a:lstStyle/>
                    <a:p>
                      <a:pPr marL="5715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</a:rPr>
                        <a:t>Позна-вательные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43180" lvl="0" indent="-342900" algn="l" fontAlgn="base">
                        <a:lnSpc>
                          <a:spcPct val="104000"/>
                        </a:lnSpc>
                        <a:spcAft>
                          <a:spcPts val="95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Традиционные формы контроля (тестирование, собеседование на зачете, письменные контрольные работы).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0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Ролевые, деловые игры. </a:t>
                      </a:r>
                    </a:p>
                    <a:p>
                      <a:pPr marL="342900" marR="43180" lvl="0" indent="-342900" algn="l" fontAlgn="base">
                        <a:lnSpc>
                          <a:spcPct val="117000"/>
                        </a:lnSpc>
                        <a:spcAft>
                          <a:spcPts val="77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Работа </a:t>
                      </a:r>
                      <a:r>
                        <a:rPr lang="ru-RU" sz="1600" u="none" strike="noStrik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 </a:t>
                      </a:r>
                      <a:r>
                        <a:rPr lang="ru-RU" sz="1600" u="none" strike="noStrike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малых группах </a:t>
                      </a: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сотрудничества. </a:t>
                      </a:r>
                    </a:p>
                    <a:p>
                      <a:pPr marL="342900" marR="43180" lvl="0" indent="-342900" algn="l" fontAlgn="base">
                        <a:lnSpc>
                          <a:spcPct val="117000"/>
                        </a:lnSpc>
                        <a:spcAft>
                          <a:spcPts val="77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Участие в конкурсах и олимпиадах.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10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Участие в научно-практических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конференциях 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0325" marR="43180" indent="513080" algn="l">
                        <a:lnSpc>
                          <a:spcPct val="107000"/>
                        </a:lnSpc>
                        <a:spcAft>
                          <a:spcPts val="88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Оценочные средства: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тест;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0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проверочная работа;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контрольная работа;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8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срез знаний. </a:t>
                      </a:r>
                    </a:p>
                    <a:p>
                      <a:pPr marL="118110" marR="43180" indent="513080" algn="l">
                        <a:lnSpc>
                          <a:spcPct val="107000"/>
                        </a:lnSpc>
                        <a:spcAft>
                          <a:spcPts val="90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  <a:p>
                      <a:pPr marL="60325" marR="43180" indent="513080" algn="l">
                        <a:lnSpc>
                          <a:spcPct val="107000"/>
                        </a:lnSpc>
                        <a:spcAft>
                          <a:spcPts val="91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Образовательный продукт: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8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сообщение, доклад, реферат; </a:t>
                      </a:r>
                    </a:p>
                    <a:p>
                      <a:pPr marL="342900" marR="43180" lvl="0" indent="-342900" algn="l" fontAlgn="base">
                        <a:lnSpc>
                          <a:spcPct val="115000"/>
                        </a:lnSpc>
                        <a:spcAft>
                          <a:spcPts val="79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карточки с заданиями, разработанные самими учащимися;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презентация;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8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курсовая, исследовательская работа;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продукт разработки компьютерных учебных пособий, выполненный самими школьниками по определенной теме </a:t>
                      </a:r>
                      <a:endParaRPr lang="ru-RU" sz="16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2925429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58922"/>
      </p:ext>
    </p:extLst>
  </p:cSld>
  <p:clrMapOvr>
    <a:masterClrMapping/>
  </p:clrMapOvr>
  <p:transition>
    <p:wipe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2215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668">
                  <a:extLst>
                    <a:ext uri="{9D8B030D-6E8A-4147-A177-3AD203B41FA5}">
                      <a16:colId xmlns:a16="http://schemas.microsoft.com/office/drawing/2014/main" xmlns="" val="2388324206"/>
                    </a:ext>
                  </a:extLst>
                </a:gridCol>
                <a:gridCol w="3098114">
                  <a:extLst>
                    <a:ext uri="{9D8B030D-6E8A-4147-A177-3AD203B41FA5}">
                      <a16:colId xmlns:a16="http://schemas.microsoft.com/office/drawing/2014/main" xmlns="" val="1851202535"/>
                    </a:ext>
                  </a:extLst>
                </a:gridCol>
                <a:gridCol w="4451218">
                  <a:extLst>
                    <a:ext uri="{9D8B030D-6E8A-4147-A177-3AD203B41FA5}">
                      <a16:colId xmlns:a16="http://schemas.microsoft.com/office/drawing/2014/main" xmlns="" val="2430402860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</a:rPr>
                        <a:t>Коммуни-кативные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Тестирование.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Индивидуальные беседы.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Индивидуальные и групповые творческие задания </a:t>
                      </a:r>
                      <a:endParaRPr lang="ru-RU" sz="16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75" marR="43180" indent="513080" algn="l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Оценочные средства: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многовариантные тесты;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0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альтернативные тесты;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0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закрытые тесты;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диалог. </a:t>
                      </a:r>
                    </a:p>
                    <a:p>
                      <a:pPr marL="3175" marR="43180" indent="513080" algn="l">
                        <a:lnSpc>
                          <a:spcPct val="107000"/>
                        </a:lnSpc>
                        <a:spcAft>
                          <a:spcPts val="90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Образовательный продукт: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проект, творческая работа </a:t>
                      </a:r>
                      <a:endParaRPr lang="ru-RU" sz="16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4939748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79651"/>
      </p:ext>
    </p:extLst>
  </p:cSld>
  <p:clrMapOvr>
    <a:masterClrMapping/>
  </p:clrMapOvr>
  <p:transition>
    <p:wipe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7692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667">
                  <a:extLst>
                    <a:ext uri="{9D8B030D-6E8A-4147-A177-3AD203B41FA5}">
                      <a16:colId xmlns:a16="http://schemas.microsoft.com/office/drawing/2014/main" xmlns="" val="3450472632"/>
                    </a:ext>
                  </a:extLst>
                </a:gridCol>
                <a:gridCol w="3098115">
                  <a:extLst>
                    <a:ext uri="{9D8B030D-6E8A-4147-A177-3AD203B41FA5}">
                      <a16:colId xmlns:a16="http://schemas.microsoft.com/office/drawing/2014/main" xmlns="" val="3036996590"/>
                    </a:ext>
                  </a:extLst>
                </a:gridCol>
                <a:gridCol w="4451218">
                  <a:extLst>
                    <a:ext uri="{9D8B030D-6E8A-4147-A177-3AD203B41FA5}">
                      <a16:colId xmlns:a16="http://schemas.microsoft.com/office/drawing/2014/main" xmlns="" val="1172799714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</a:rPr>
                        <a:t>Личност-ные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0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Анкетирование.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Тестирование.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0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Наблюдение.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Беседа. </a:t>
                      </a:r>
                    </a:p>
                    <a:p>
                      <a:pPr marL="342900" marR="43180" lvl="0" indent="-342900" algn="l" fontAlgn="base">
                        <a:lnSpc>
                          <a:spcPct val="115000"/>
                        </a:lnSpc>
                        <a:spcAft>
                          <a:spcPts val="585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Индивидуальная и групповая работа. </a:t>
                      </a:r>
                    </a:p>
                    <a:p>
                      <a:pPr marL="342900" marR="43180" lvl="0" indent="-342900" algn="l" fontAlgn="base">
                        <a:lnSpc>
                          <a:spcPct val="105000"/>
                        </a:lnSpc>
                        <a:spcAft>
                          <a:spcPts val="96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Индивидуальная работа с целью формирования рефлексивной самооценки своих возможностей самоуправления.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Проектная деятельность. </a:t>
                      </a:r>
                    </a:p>
                    <a:p>
                      <a:pPr marL="342900" marR="43180" lvl="0" indent="-342900"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eriod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Индивидуальные и групповые научно-исследовательские работы </a:t>
                      </a:r>
                    </a:p>
                    <a:p>
                      <a:pPr marL="127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(проекты)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75" marR="43180" indent="513080" algn="l">
                        <a:lnSpc>
                          <a:spcPct val="107000"/>
                        </a:lnSpc>
                        <a:spcAft>
                          <a:spcPts val="83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Оценочные средства: </a:t>
                      </a:r>
                    </a:p>
                    <a:p>
                      <a:pPr marL="342900" marR="43180" lvl="0" indent="-342900" algn="l" fontAlgn="base">
                        <a:lnSpc>
                          <a:spcPct val="117000"/>
                        </a:lnSpc>
                        <a:spcAft>
                          <a:spcPts val="77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продукты 	индивидуальной/групповой работы;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2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результаты анкет, тестов, бесед, наблюдений;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915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продукт проектной деятельности. </a:t>
                      </a:r>
                    </a:p>
                    <a:p>
                      <a:pPr marL="3175" marR="43180" indent="513080" algn="l">
                        <a:lnSpc>
                          <a:spcPct val="107000"/>
                        </a:lnSpc>
                        <a:spcAft>
                          <a:spcPts val="90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Образовательный продукт: </a:t>
                      </a:r>
                    </a:p>
                    <a:p>
                      <a:pPr marL="342900" marR="43180" lvl="0" indent="-342900" algn="l" fontAlgn="base">
                        <a:lnSpc>
                          <a:spcPct val="104000"/>
                        </a:lnSpc>
                        <a:spcAft>
                          <a:spcPts val="96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учебно-познавательные задачи, направленные на формирование и оценку навыка самостоятельного приобретения, переноса и интеграции знаний; </a:t>
                      </a:r>
                    </a:p>
                    <a:p>
                      <a:pPr marL="342900" marR="4318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учебно-практические задачи, направленные на формирование и оценку навыка сотрудничества, на формирование и оценку навыка самоорганизации и </a:t>
                      </a:r>
                      <a:r>
                        <a:rPr lang="ru-RU" sz="1600" u="none" strike="noStrik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саморегуляции</a:t>
                      </a:r>
                      <a:r>
                        <a:rPr lang="ru-RU" sz="1600" u="none" strike="noStrik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рефлексии, требующие совместной работы в парах или группах с распределением ролей/функций и разделением ответственности за конечный результат </a:t>
                      </a:r>
                      <a:endParaRPr lang="ru-RU" sz="16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62538450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78990"/>
      </p:ext>
    </p:extLst>
  </p:cSld>
  <p:clrMapOvr>
    <a:masterClrMapping/>
  </p:clrMapOvr>
  <p:transition>
    <p:wipe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836712"/>
            <a:ext cx="8964488" cy="5622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" marR="43180" indent="271145" algn="l">
              <a:lnSpc>
                <a:spcPct val="113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конце учебного года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диагностическая работа, направленная на  определение у выпускников 9 класса уровня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метапредметных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(познавательных) умений как необходимого условия для продолжения дальнейшего обучения 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школе.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90" marR="43180" indent="513080" algn="l">
              <a:lnSpc>
                <a:spcPct val="113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электронного журнала для мониторинга уровня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сформированности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метапредметных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результатов как по классу в целом, так и по конкретному ученику в отдельности,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позволило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снизить трудозатраты на рутинные операции обработки информации и оформления результатов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1590" marR="43180" indent="513080" algn="l">
              <a:lnSpc>
                <a:spcPct val="113000"/>
              </a:lnSpc>
              <a:spcAft>
                <a:spcPts val="0"/>
              </a:spcAft>
            </a:pP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90" marR="43180" indent="513080" algn="l">
              <a:lnSpc>
                <a:spcPct val="113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Ссылка на электронный журнал (http://praktika.direktor.ru/archive/2014/4/Elektronnyy_zhurnal_monitoringa_formirovaniya_UUd) 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55540"/>
      </p:ext>
    </p:extLst>
  </p:cSld>
  <p:clrMapOvr>
    <a:masterClrMapping/>
  </p:clrMapOvr>
  <p:transition>
    <p:wipe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933056"/>
            <a:ext cx="9036496" cy="1143000"/>
          </a:xfrm>
        </p:spPr>
        <p:txBody>
          <a:bodyPr/>
          <a:lstStyle/>
          <a:p>
            <a:pPr algn="ctr"/>
            <a:r>
              <a:rPr lang="ru-RU" sz="5400" b="1" kern="1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  <a:t>Спасибо за работу</a:t>
            </a:r>
            <a:r>
              <a:rPr lang="ru-RU" sz="5400" b="1" kern="1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  <a:t>!</a:t>
            </a:r>
            <a:br>
              <a:rPr lang="ru-RU" sz="5400" b="1" kern="1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</a:br>
            <a:r>
              <a:rPr lang="ru-RU" sz="5400" b="1" kern="1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  <a:t/>
            </a:r>
            <a:br>
              <a:rPr lang="ru-RU" sz="5400" b="1" kern="1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</a:br>
            <a:r>
              <a:rPr lang="ru-RU" sz="5400" b="1" kern="1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  <a:t>Успехов в вашей деятельности!!!</a:t>
            </a:r>
            <a:r>
              <a:rPr lang="ru-RU" sz="5400" b="1" kern="1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  <a:t/>
            </a:r>
            <a:br>
              <a:rPr lang="ru-RU" sz="5400" b="1" kern="1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cs typeface="Arial"/>
              </a:rPr>
            </a:b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82872"/>
      </p:ext>
    </p:extLst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65100"/>
            <a:ext cx="8961855" cy="2835275"/>
            <a:chOff x="144" y="2170"/>
            <a:chExt cx="5363" cy="1786"/>
          </a:xfrm>
        </p:grpSpPr>
        <p:sp useBgFill="1">
          <p:nvSpPr>
            <p:cNvPr id="3" name="AutoShape 7"/>
            <p:cNvSpPr>
              <a:spLocks noChangeArrowheads="1"/>
            </p:cNvSpPr>
            <p:nvPr/>
          </p:nvSpPr>
          <p:spPr bwMode="auto">
            <a:xfrm>
              <a:off x="144" y="2450"/>
              <a:ext cx="2061" cy="640"/>
            </a:xfrm>
            <a:prstGeom prst="homePlate">
              <a:avLst>
                <a:gd name="adj" fmla="val 69663"/>
              </a:avLst>
            </a:prstGeom>
            <a:ln w="9525">
              <a:solidFill>
                <a:schemeClr val="accent2"/>
              </a:solidFill>
              <a:miter lim="800000"/>
              <a:headEnd/>
              <a:tailEnd/>
            </a:ln>
            <a:effectLst>
              <a:outerShdw dist="81320" dir="7719588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rgbClr val="FF0000"/>
                </a:buClr>
                <a:buFont typeface="Wingdings" pitchFamily="2" charset="2"/>
                <a:buNone/>
                <a:defRPr/>
              </a:pPr>
              <a:r>
                <a:rPr lang="ru-RU" sz="2000" b="1" dirty="0">
                  <a:solidFill>
                    <a:schemeClr val="tx2"/>
                  </a:solidFill>
                  <a:latin typeface="Arial" charset="0"/>
                </a:rPr>
                <a:t>К результатам, подлежащим итоговой оценке</a:t>
              </a:r>
              <a:endParaRPr lang="ru-RU" sz="2000" b="1" dirty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2195" y="2170"/>
              <a:ext cx="3312" cy="1786"/>
            </a:xfrm>
            <a:prstGeom prst="rect">
              <a:avLst/>
            </a:prstGeom>
            <a:gradFill rotWithShape="0">
              <a:gsLst>
                <a:gs pos="0">
                  <a:srgbClr val="CCFFCC"/>
                </a:gs>
                <a:gs pos="50000">
                  <a:srgbClr val="CCFFCC">
                    <a:gamma/>
                    <a:tint val="11373"/>
                    <a:invGamma/>
                  </a:srgbClr>
                </a:gs>
                <a:gs pos="100000">
                  <a:srgbClr val="CC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buFontTx/>
                <a:buChar char="•"/>
                <a:defRPr/>
              </a:pPr>
              <a:r>
                <a:rPr lang="ru-RU" sz="2000" b="1" dirty="0">
                  <a:solidFill>
                    <a:srgbClr val="003300"/>
                  </a:solidFill>
                  <a:latin typeface="Arial" charset="0"/>
                </a:rPr>
                <a:t>системы знаний и представлений о природе, обществе, человеке;</a:t>
              </a:r>
            </a:p>
            <a:p>
              <a:pPr>
                <a:buFontTx/>
                <a:buChar char="•"/>
                <a:defRPr/>
              </a:pPr>
              <a:r>
                <a:rPr lang="ru-RU" sz="2000" b="1" dirty="0">
                  <a:solidFill>
                    <a:srgbClr val="003300"/>
                  </a:solidFill>
                  <a:latin typeface="Arial" charset="0"/>
                </a:rPr>
                <a:t>умений учебно-познавательной и практической деятельности, обобщенных способов деятельности;</a:t>
              </a:r>
            </a:p>
            <a:p>
              <a:pPr>
                <a:buFontTx/>
                <a:buChar char="•"/>
                <a:defRPr/>
              </a:pPr>
              <a:r>
                <a:rPr lang="ru-RU" sz="2000" b="1" dirty="0">
                  <a:solidFill>
                    <a:srgbClr val="003300"/>
                  </a:solidFill>
                  <a:latin typeface="Arial" charset="0"/>
                </a:rPr>
                <a:t>коммуникативных и информационных умений;</a:t>
              </a:r>
            </a:p>
            <a:p>
              <a:pPr>
                <a:buFontTx/>
                <a:buChar char="•"/>
                <a:defRPr/>
              </a:pPr>
              <a:r>
                <a:rPr lang="ru-RU" sz="2000" b="1" dirty="0">
                  <a:solidFill>
                    <a:srgbClr val="003300"/>
                  </a:solidFill>
                  <a:latin typeface="Arial" charset="0"/>
                </a:rPr>
                <a:t>системы знаний об основах здорового и безопасного образа жизни.</a:t>
              </a: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4019550"/>
            <a:ext cx="9180513" cy="2838450"/>
            <a:chOff x="144" y="2352"/>
            <a:chExt cx="5472" cy="1788"/>
          </a:xfrm>
        </p:grpSpPr>
        <p:sp useBgFill="1">
          <p:nvSpPr>
            <p:cNvPr id="306183" name="AutoShape 7"/>
            <p:cNvSpPr>
              <a:spLocks noChangeArrowheads="1"/>
            </p:cNvSpPr>
            <p:nvPr/>
          </p:nvSpPr>
          <p:spPr bwMode="auto">
            <a:xfrm>
              <a:off x="144" y="3036"/>
              <a:ext cx="2061" cy="640"/>
            </a:xfrm>
            <a:prstGeom prst="homePlate">
              <a:avLst>
                <a:gd name="adj" fmla="val 73799"/>
              </a:avLst>
            </a:prstGeom>
            <a:ln w="9525">
              <a:solidFill>
                <a:srgbClr val="660033"/>
              </a:solidFill>
              <a:miter lim="800000"/>
              <a:headEnd/>
              <a:tailEnd/>
            </a:ln>
            <a:effectLst>
              <a:outerShdw dist="81320" dir="7719588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rgbClr val="FF0000"/>
                </a:buClr>
                <a:buFont typeface="Wingdings" pitchFamily="2" charset="2"/>
                <a:buNone/>
                <a:defRPr/>
              </a:pPr>
              <a:r>
                <a:rPr lang="ru-RU" sz="2000" b="1" dirty="0">
                  <a:solidFill>
                    <a:schemeClr val="tx2"/>
                  </a:solidFill>
                  <a:latin typeface="Arial" charset="0"/>
                </a:rPr>
                <a:t>К результатам, не подлежащим итоговой оценке</a:t>
              </a:r>
              <a:endParaRPr lang="ru-RU" sz="2000" b="1" dirty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  <p:sp>
          <p:nvSpPr>
            <p:cNvPr id="306184" name="Text Box 8"/>
            <p:cNvSpPr txBox="1">
              <a:spLocks noChangeArrowheads="1"/>
            </p:cNvSpPr>
            <p:nvPr/>
          </p:nvSpPr>
          <p:spPr bwMode="auto">
            <a:xfrm>
              <a:off x="2304" y="2352"/>
              <a:ext cx="3312" cy="1788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11373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buFontTx/>
                <a:buChar char="•"/>
                <a:defRPr/>
              </a:pPr>
              <a:r>
                <a:rPr lang="ru-RU" b="1">
                  <a:solidFill>
                    <a:srgbClr val="660033"/>
                  </a:solidFill>
                  <a:latin typeface="Arial" charset="0"/>
                </a:rPr>
                <a:t>ценностные ориентации выпускника, которые отражают его индивидуально-личностные позиции (этические, эстетические, религиозные взгляды, политические предпочтения и др.);</a:t>
              </a:r>
            </a:p>
            <a:p>
              <a:pPr>
                <a:buFontTx/>
                <a:buChar char="•"/>
                <a:defRPr/>
              </a:pPr>
              <a:r>
                <a:rPr lang="ru-RU" b="1">
                  <a:solidFill>
                    <a:srgbClr val="660033"/>
                  </a:solidFill>
                  <a:latin typeface="Arial" charset="0"/>
                </a:rPr>
                <a:t>характеристика социальных чувств (патриотизм, толерантность, гуманизм и др.);</a:t>
              </a:r>
            </a:p>
            <a:p>
              <a:pPr>
                <a:buFontTx/>
                <a:buChar char="•"/>
                <a:defRPr/>
              </a:pPr>
              <a:r>
                <a:rPr lang="ru-RU" b="1">
                  <a:solidFill>
                    <a:srgbClr val="660033"/>
                  </a:solidFill>
                  <a:latin typeface="Arial" charset="0"/>
                </a:rPr>
                <a:t>индивидуальные личностные характеристики 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67544" y="3000375"/>
            <a:ext cx="8676456" cy="76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2265984852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6D6210-740E-4B6E-AFD4-E6E5A443D7F5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755576" y="1341438"/>
            <a:ext cx="7993137" cy="437043"/>
          </a:xfrm>
          <a:prstGeom prst="rect">
            <a:avLst/>
          </a:prstGeom>
          <a:gradFill rotWithShape="1">
            <a:gsLst>
              <a:gs pos="0">
                <a:srgbClr val="F3F9FA"/>
              </a:gs>
              <a:gs pos="100000">
                <a:srgbClr val="EEF7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2800" b="1" dirty="0">
                <a:solidFill>
                  <a:srgbClr val="00007D"/>
                </a:solidFill>
              </a:rPr>
              <a:t>МЕТАПРЕДМЕТНЫЕ ДЕЙСТВИЯ</a:t>
            </a:r>
          </a:p>
        </p:txBody>
      </p:sp>
      <p:sp>
        <p:nvSpPr>
          <p:cNvPr id="30724" name="AutoShape 2"/>
          <p:cNvSpPr>
            <a:spLocks noChangeArrowheads="1"/>
          </p:cNvSpPr>
          <p:nvPr/>
        </p:nvSpPr>
        <p:spPr bwMode="auto">
          <a:xfrm>
            <a:off x="107950" y="1989138"/>
            <a:ext cx="2195513" cy="5032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 smtClean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регулятивные</a:t>
            </a:r>
            <a:endParaRPr lang="ru-RU" sz="24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5" name="AutoShape 2"/>
          <p:cNvSpPr>
            <a:spLocks noChangeArrowheads="1"/>
          </p:cNvSpPr>
          <p:nvPr/>
        </p:nvSpPr>
        <p:spPr bwMode="auto">
          <a:xfrm>
            <a:off x="2339975" y="1989138"/>
            <a:ext cx="2879725" cy="5032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коммуникативные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6" name="AutoShape 2"/>
          <p:cNvSpPr>
            <a:spLocks noChangeArrowheads="1"/>
          </p:cNvSpPr>
          <p:nvPr/>
        </p:nvSpPr>
        <p:spPr bwMode="auto">
          <a:xfrm>
            <a:off x="6443663" y="1989138"/>
            <a:ext cx="2590800" cy="50323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познавательные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7" name="AutoShape 2"/>
          <p:cNvSpPr>
            <a:spLocks noChangeArrowheads="1"/>
          </p:cNvSpPr>
          <p:nvPr/>
        </p:nvSpPr>
        <p:spPr bwMode="auto">
          <a:xfrm>
            <a:off x="107950" y="2492375"/>
            <a:ext cx="2195513" cy="2873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целеполагание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8" name="AutoShape 2"/>
          <p:cNvSpPr>
            <a:spLocks noChangeArrowheads="1"/>
          </p:cNvSpPr>
          <p:nvPr/>
        </p:nvSpPr>
        <p:spPr bwMode="auto">
          <a:xfrm>
            <a:off x="2339975" y="2565400"/>
            <a:ext cx="2879725" cy="6477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речевые средства, в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т.ч. с опорой на ИКТ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9" name="AutoShape 2"/>
          <p:cNvSpPr>
            <a:spLocks noChangeArrowheads="1"/>
          </p:cNvSpPr>
          <p:nvPr/>
        </p:nvSpPr>
        <p:spPr bwMode="auto">
          <a:xfrm>
            <a:off x="6443663" y="2492375"/>
            <a:ext cx="2590800" cy="11525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работа с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инфор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мацией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: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поиск,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запись, восприятие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в т.ч. средствами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ИКТ</a:t>
            </a:r>
          </a:p>
        </p:txBody>
      </p:sp>
      <p:sp>
        <p:nvSpPr>
          <p:cNvPr id="30730" name="AutoShape 2"/>
          <p:cNvSpPr>
            <a:spLocks noChangeArrowheads="1"/>
          </p:cNvSpPr>
          <p:nvPr/>
        </p:nvSpPr>
        <p:spPr bwMode="auto">
          <a:xfrm>
            <a:off x="107950" y="2781300"/>
            <a:ext cx="2195513" cy="2873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планирование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1" name="AutoShape 2"/>
          <p:cNvSpPr>
            <a:spLocks noChangeArrowheads="1"/>
          </p:cNvSpPr>
          <p:nvPr/>
        </p:nvSpPr>
        <p:spPr bwMode="auto">
          <a:xfrm>
            <a:off x="107950" y="3068638"/>
            <a:ext cx="2195513" cy="431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способ</a:t>
            </a:r>
          </a:p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действия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2" name="AutoShape 2"/>
          <p:cNvSpPr>
            <a:spLocks noChangeArrowheads="1"/>
          </p:cNvSpPr>
          <p:nvPr/>
        </p:nvSpPr>
        <p:spPr bwMode="auto">
          <a:xfrm>
            <a:off x="107950" y="3500438"/>
            <a:ext cx="2195513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контроль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3" name="AutoShape 2"/>
          <p:cNvSpPr>
            <a:spLocks noChangeArrowheads="1"/>
          </p:cNvSpPr>
          <p:nvPr/>
        </p:nvSpPr>
        <p:spPr bwMode="auto">
          <a:xfrm>
            <a:off x="107950" y="3789363"/>
            <a:ext cx="2195513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коррекция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4" name="AutoShape 2"/>
          <p:cNvSpPr>
            <a:spLocks noChangeArrowheads="1"/>
          </p:cNvSpPr>
          <p:nvPr/>
        </p:nvSpPr>
        <p:spPr bwMode="auto">
          <a:xfrm>
            <a:off x="2339975" y="3284538"/>
            <a:ext cx="2879725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коммуникация при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взаимодействии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5" name="AutoShape 2"/>
          <p:cNvSpPr>
            <a:spLocks noChangeArrowheads="1"/>
          </p:cNvSpPr>
          <p:nvPr/>
        </p:nvSpPr>
        <p:spPr bwMode="auto">
          <a:xfrm>
            <a:off x="6443663" y="3644900"/>
            <a:ext cx="2590800" cy="7207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использование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моделей, знаков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и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символов,схем</a:t>
            </a:r>
            <a:endParaRPr lang="ru-RU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6" name="AutoShape 2"/>
          <p:cNvSpPr>
            <a:spLocks noChangeArrowheads="1"/>
          </p:cNvSpPr>
          <p:nvPr/>
        </p:nvSpPr>
        <p:spPr bwMode="auto">
          <a:xfrm>
            <a:off x="6443663" y="4365625"/>
            <a:ext cx="2590800" cy="18732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логические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опе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рации: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анализ,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синтез, сравнение,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сериация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класси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фикация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обобще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ние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подведение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под понятие,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ана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логия, суждение</a:t>
            </a:r>
          </a:p>
        </p:txBody>
      </p:sp>
      <p:sp>
        <p:nvSpPr>
          <p:cNvPr id="30737" name="AutoShape 2"/>
          <p:cNvSpPr>
            <a:spLocks noChangeArrowheads="1"/>
          </p:cNvSpPr>
          <p:nvPr/>
        </p:nvSpPr>
        <p:spPr bwMode="auto">
          <a:xfrm>
            <a:off x="5219700" y="1989138"/>
            <a:ext cx="1187450" cy="5762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чтение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8" name="AutoShape 2"/>
          <p:cNvSpPr>
            <a:spLocks noChangeArrowheads="1"/>
          </p:cNvSpPr>
          <p:nvPr/>
        </p:nvSpPr>
        <p:spPr bwMode="auto">
          <a:xfrm>
            <a:off x="5220072" y="2564904"/>
            <a:ext cx="1187450" cy="7921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ИКТ</a:t>
            </a:r>
          </a:p>
        </p:txBody>
      </p:sp>
      <p:sp>
        <p:nvSpPr>
          <p:cNvPr id="117782" name="AutoShape 22"/>
          <p:cNvSpPr>
            <a:spLocks noChangeArrowheads="1"/>
          </p:cNvSpPr>
          <p:nvPr/>
        </p:nvSpPr>
        <p:spPr bwMode="auto">
          <a:xfrm>
            <a:off x="2771775" y="4508500"/>
            <a:ext cx="2520950" cy="2233613"/>
          </a:xfrm>
          <a:prstGeom prst="irregularSeal1">
            <a:avLst/>
          </a:prstGeom>
          <a:solidFill>
            <a:srgbClr val="EEF7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i="1" dirty="0">
                <a:solidFill>
                  <a:srgbClr val="0000FF"/>
                </a:solidFill>
              </a:rPr>
              <a:t>Оценка по</a:t>
            </a:r>
          </a:p>
          <a:p>
            <a:pPr algn="ctr" eaLnBrk="1" hangingPunct="1"/>
            <a:r>
              <a:rPr lang="ru-RU" b="1" i="1" u="sng" dirty="0">
                <a:solidFill>
                  <a:srgbClr val="0000FF"/>
                </a:solidFill>
              </a:rPr>
              <a:t>результатам</a:t>
            </a:r>
          </a:p>
          <a:p>
            <a:pPr algn="ctr" eaLnBrk="1" hangingPunct="1"/>
            <a:r>
              <a:rPr lang="ru-RU" b="1" i="1" dirty="0">
                <a:solidFill>
                  <a:srgbClr val="000099"/>
                </a:solidFill>
              </a:rPr>
              <a:t>выполнения</a:t>
            </a:r>
          </a:p>
        </p:txBody>
      </p:sp>
      <p:sp>
        <p:nvSpPr>
          <p:cNvPr id="117783" name="AutoShape 23"/>
          <p:cNvSpPr>
            <a:spLocks noChangeArrowheads="1"/>
          </p:cNvSpPr>
          <p:nvPr/>
        </p:nvSpPr>
        <p:spPr bwMode="auto">
          <a:xfrm>
            <a:off x="179388" y="4581525"/>
            <a:ext cx="2376487" cy="2087563"/>
          </a:xfrm>
          <a:prstGeom prst="irregularSeal1">
            <a:avLst/>
          </a:prstGeom>
          <a:solidFill>
            <a:srgbClr val="EEF7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i="1">
                <a:solidFill>
                  <a:srgbClr val="FF0000"/>
                </a:solidFill>
              </a:rPr>
              <a:t>Оценка в</a:t>
            </a:r>
          </a:p>
          <a:p>
            <a:pPr algn="ctr" eaLnBrk="1" hangingPunct="1"/>
            <a:r>
              <a:rPr lang="ru-RU" b="1" i="1" u="sng">
                <a:solidFill>
                  <a:srgbClr val="FF0000"/>
                </a:solidFill>
              </a:rPr>
              <a:t>процессе</a:t>
            </a:r>
          </a:p>
          <a:p>
            <a:pPr algn="ctr" eaLnBrk="1" hangingPunct="1"/>
            <a:r>
              <a:rPr lang="ru-RU" b="1" i="1">
                <a:solidFill>
                  <a:srgbClr val="FF0000"/>
                </a:solidFill>
              </a:rPr>
              <a:t>выполнения</a:t>
            </a:r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 flipV="1">
            <a:off x="1763713" y="3357563"/>
            <a:ext cx="1008062" cy="12239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 flipV="1">
            <a:off x="3779838" y="2852738"/>
            <a:ext cx="0" cy="19446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 flipV="1">
            <a:off x="4427538" y="2420938"/>
            <a:ext cx="1296987" cy="21605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7" name="Line 27"/>
          <p:cNvSpPr>
            <a:spLocks noChangeShapeType="1"/>
          </p:cNvSpPr>
          <p:nvPr/>
        </p:nvSpPr>
        <p:spPr bwMode="auto">
          <a:xfrm flipV="1">
            <a:off x="4859338" y="2276475"/>
            <a:ext cx="2738437" cy="273685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 flipV="1">
            <a:off x="1116013" y="2349500"/>
            <a:ext cx="0" cy="24479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5256213" y="3357563"/>
            <a:ext cx="1187450" cy="7921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проектно</a:t>
            </a:r>
            <a:endParaRPr lang="ru-RU" sz="1700" b="1" dirty="0" smtClean="0">
              <a:solidFill>
                <a:schemeClr val="bg2"/>
              </a:solidFill>
              <a:latin typeface="Tahoma" pitchFamily="34" charset="0"/>
              <a:cs typeface="Arial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ru-RU" sz="1700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-</a:t>
            </a: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исследов</a:t>
            </a:r>
            <a:r>
              <a:rPr lang="ru-RU" sz="1700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.</a:t>
            </a:r>
          </a:p>
          <a:p>
            <a:pPr algn="ctr" eaLnBrk="1" hangingPunct="1">
              <a:lnSpc>
                <a:spcPct val="70000"/>
              </a:lnSpc>
            </a:pP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деятельн</a:t>
            </a:r>
            <a:r>
              <a:rPr lang="ru-RU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.</a:t>
            </a:r>
            <a:endParaRPr lang="ru-RU" b="1" dirty="0">
              <a:solidFill>
                <a:schemeClr val="bg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-1" y="279133"/>
            <a:ext cx="8980371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000099"/>
                </a:solidFill>
              </a:rPr>
              <a:t>Особенности оценки </a:t>
            </a:r>
            <a:r>
              <a:rPr lang="ru-RU" sz="3200" b="1" dirty="0" err="1">
                <a:solidFill>
                  <a:srgbClr val="000099"/>
                </a:solidFill>
              </a:rPr>
              <a:t>метапредметных</a:t>
            </a:r>
            <a:r>
              <a:rPr lang="ru-RU" sz="3200" b="1" dirty="0">
                <a:solidFill>
                  <a:srgbClr val="000099"/>
                </a:solidFill>
              </a:rPr>
              <a:t> результатов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93409828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2" grpId="0" animBg="1"/>
      <p:bldP spid="117783" grpId="0" animBg="1"/>
      <p:bldP spid="117784" grpId="0" animBg="1"/>
      <p:bldP spid="117785" grpId="0" animBg="1"/>
      <p:bldP spid="117786" grpId="0" animBg="1"/>
      <p:bldP spid="117787" grpId="0" animBg="1"/>
      <p:bldP spid="1177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9036496" cy="1143000"/>
          </a:xfrm>
        </p:spPr>
        <p:txBody>
          <a:bodyPr/>
          <a:lstStyle/>
          <a:p>
            <a:pPr algn="ctr"/>
            <a:r>
              <a:rPr lang="ru-RU" sz="4800" dirty="0"/>
              <a:t>«Электронный журнал мониторинга формирования </a:t>
            </a:r>
            <a:r>
              <a:rPr lang="ru-RU" sz="4800" dirty="0" err="1"/>
              <a:t>УУд</a:t>
            </a:r>
            <a:r>
              <a:rPr lang="ru-RU" sz="4800" dirty="0"/>
              <a:t>»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040560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Задачи: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внедрить систему </a:t>
            </a:r>
            <a:r>
              <a:rPr lang="ru-RU" dirty="0" err="1">
                <a:solidFill>
                  <a:srgbClr val="002060"/>
                </a:solidFill>
              </a:rPr>
              <a:t>внутришкольного</a:t>
            </a:r>
            <a:r>
              <a:rPr lang="ru-RU" dirty="0">
                <a:solidFill>
                  <a:srgbClr val="002060"/>
                </a:solidFill>
              </a:rPr>
              <a:t> мониторинга достижения учениками </a:t>
            </a:r>
            <a:r>
              <a:rPr lang="ru-RU" dirty="0" err="1">
                <a:solidFill>
                  <a:srgbClr val="002060"/>
                </a:solidFill>
              </a:rPr>
              <a:t>метапредметных</a:t>
            </a:r>
            <a:r>
              <a:rPr lang="ru-RU" dirty="0">
                <a:solidFill>
                  <a:srgbClr val="002060"/>
                </a:solidFill>
              </a:rPr>
              <a:t> результатов; 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получить 	информацию </a:t>
            </a:r>
            <a:r>
              <a:rPr lang="ru-RU" dirty="0" smtClean="0">
                <a:solidFill>
                  <a:srgbClr val="002060"/>
                </a:solidFill>
              </a:rPr>
              <a:t>по </a:t>
            </a:r>
            <a:r>
              <a:rPr lang="ru-RU" dirty="0">
                <a:solidFill>
                  <a:srgbClr val="002060"/>
                </a:solidFill>
              </a:rPr>
              <a:t>уровню </a:t>
            </a:r>
            <a:r>
              <a:rPr lang="ru-RU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метапредметных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результатов; 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применить эффективную коррекцию для учеников, у которых мониторинг выявит </a:t>
            </a:r>
            <a:r>
              <a:rPr lang="ru-RU" dirty="0" err="1">
                <a:solidFill>
                  <a:srgbClr val="002060"/>
                </a:solidFill>
              </a:rPr>
              <a:t>несформированность</a:t>
            </a:r>
            <a:r>
              <a:rPr lang="ru-RU" dirty="0">
                <a:solidFill>
                  <a:srgbClr val="002060"/>
                </a:solidFill>
              </a:rPr>
              <a:t> проверяемых </a:t>
            </a:r>
            <a:r>
              <a:rPr lang="ru-RU" dirty="0" smtClean="0">
                <a:solidFill>
                  <a:srgbClr val="002060"/>
                </a:solidFill>
              </a:rPr>
              <a:t>умений</a:t>
            </a:r>
            <a:r>
              <a:rPr lang="ru-RU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обеспечить администрации школы быстроту доступа к информации по мониторингу.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8788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оложение </a:t>
            </a:r>
            <a:r>
              <a:rPr lang="ru-RU" dirty="0"/>
              <a:t>о мониторинге качества </a:t>
            </a:r>
            <a:r>
              <a:rPr lang="ru-RU" dirty="0" smtClean="0"/>
              <a:t>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917" y="1981849"/>
            <a:ext cx="8742165" cy="4389437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 smtClean="0"/>
              <a:t>В соответствии с:</a:t>
            </a:r>
          </a:p>
          <a:p>
            <a:pPr lvl="0"/>
            <a:r>
              <a:rPr lang="ru-RU" dirty="0" smtClean="0"/>
              <a:t>Федеральным законом </a:t>
            </a:r>
            <a:r>
              <a:rPr lang="ru-RU" dirty="0"/>
              <a:t>от 29.12.2012 N 273-ФЗ (ред. от 04.06.2014, с изм. от 04.06.2014) «Об образовании в Российской Федерации»;</a:t>
            </a:r>
          </a:p>
          <a:p>
            <a:pPr lvl="0"/>
            <a:r>
              <a:rPr lang="ru-RU" dirty="0" smtClean="0"/>
              <a:t>Приказом </a:t>
            </a:r>
            <a:r>
              <a:rPr lang="ru-RU" dirty="0"/>
              <a:t>Министерства Образования и Науки РФ №1897 "ОБ УТВЕРЖДЕНИИ ФЕДЕРАЛЬНОГО ГОСУДАРСТВЕННОГО ОБРАЗОВАТЕЛЬНОГО СТАНДАРТА ОСНОВНОГО ОБЩЕГО ОБРАЗОВАНИЯ» от 17 </a:t>
            </a:r>
            <a:r>
              <a:rPr lang="ru-RU" dirty="0" smtClean="0"/>
              <a:t>декабря 2010года. </a:t>
            </a:r>
            <a:r>
              <a:rPr lang="ru-RU" sz="2000" i="1" dirty="0" smtClean="0"/>
              <a:t>Зарегистрирован </a:t>
            </a:r>
            <a:r>
              <a:rPr lang="ru-RU" sz="2000" i="1" dirty="0"/>
              <a:t>в Минюсте РФ 01.02.2011  Регистрационный N 19644. </a:t>
            </a:r>
            <a:r>
              <a:rPr lang="ru-RU" sz="2000" i="1" dirty="0" smtClean="0"/>
              <a:t>;</a:t>
            </a:r>
            <a:endParaRPr lang="ru-RU" sz="2000" dirty="0"/>
          </a:p>
          <a:p>
            <a:r>
              <a:rPr lang="ru-RU" dirty="0"/>
              <a:t>Уставом школы.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2038"/>
      </p:ext>
    </p:extLst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92163"/>
            <a:ext cx="8640960" cy="1143000"/>
          </a:xfrm>
        </p:spPr>
        <p:txBody>
          <a:bodyPr/>
          <a:lstStyle/>
          <a:p>
            <a:pPr algn="ctr"/>
            <a:r>
              <a:rPr lang="ru-RU" b="1" dirty="0"/>
              <a:t>Д</a:t>
            </a:r>
            <a:r>
              <a:rPr lang="ru-RU" b="1" dirty="0" smtClean="0"/>
              <a:t>иагностическая </a:t>
            </a:r>
            <a:r>
              <a:rPr lang="ru-RU" b="1" dirty="0"/>
              <a:t>карта формирования </a:t>
            </a:r>
            <a:r>
              <a:rPr lang="ru-RU" b="1" dirty="0" smtClean="0"/>
              <a:t>УУД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34471"/>
              </p:ext>
            </p:extLst>
          </p:nvPr>
        </p:nvGraphicFramePr>
        <p:xfrm>
          <a:off x="157629" y="2132856"/>
          <a:ext cx="8964489" cy="936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6219">
                  <a:extLst>
                    <a:ext uri="{9D8B030D-6E8A-4147-A177-3AD203B41FA5}">
                      <a16:colId xmlns:a16="http://schemas.microsoft.com/office/drawing/2014/main" xmlns="" val="623528545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67082743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422118790"/>
                    </a:ext>
                  </a:extLst>
                </a:gridCol>
                <a:gridCol w="949718">
                  <a:extLst>
                    <a:ext uri="{9D8B030D-6E8A-4147-A177-3AD203B41FA5}">
                      <a16:colId xmlns:a16="http://schemas.microsoft.com/office/drawing/2014/main" xmlns="" val="539560866"/>
                    </a:ext>
                  </a:extLst>
                </a:gridCol>
              </a:tblGrid>
              <a:tr h="377559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Балл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21309"/>
                  </a:ext>
                </a:extLst>
              </a:tr>
              <a:tr h="55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118835282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44339"/>
              </p:ext>
            </p:extLst>
          </p:nvPr>
        </p:nvGraphicFramePr>
        <p:xfrm>
          <a:off x="179512" y="3212590"/>
          <a:ext cx="8942606" cy="3652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431898174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13427925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692965446"/>
                    </a:ext>
                  </a:extLst>
                </a:gridCol>
                <a:gridCol w="949718">
                  <a:extLst>
                    <a:ext uri="{9D8B030D-6E8A-4147-A177-3AD203B41FA5}">
                      <a16:colId xmlns:a16="http://schemas.microsoft.com/office/drawing/2014/main" xmlns="" val="1142809619"/>
                    </a:ext>
                  </a:extLst>
                </a:gridCol>
              </a:tblGrid>
              <a:tr h="468058">
                <a:tc gridSpan="4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99"/>
                          </a:solidFill>
                          <a:effectLst/>
                        </a:rPr>
                        <a:t>Регулятивные УУД </a:t>
                      </a:r>
                      <a:endParaRPr lang="ru-RU" sz="14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583381"/>
                  </a:ext>
                </a:extLst>
              </a:tr>
              <a:tr h="1075722">
                <a:tc rowSpan="3">
                  <a:txBody>
                    <a:bodyPr/>
                    <a:lstStyle/>
                    <a:p>
                      <a:pPr marL="21590" marR="38735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Определять и формулировать цель деятельности (понять свои интересы, увидеть проблему, задачу, выразить ее словесно) на уроках, во внеурочной деятельности, в жизненных ситуациях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145"/>
                        </a:spcAft>
                        <a:tabLst>
                          <a:tab pos="204470" algn="ctr"/>
                          <a:tab pos="1294130" algn="ctr"/>
                          <a:tab pos="2503805" algn="ctr"/>
                          <a:tab pos="3241675" algn="ctr"/>
                        </a:tabLst>
                      </a:pPr>
                      <a:r>
                        <a:rPr lang="ru-RU" sz="1400" dirty="0">
                          <a:effectLst/>
                        </a:rPr>
                        <a:t>	Умеет 	самостоятельно 	поставить 	</a:t>
                      </a:r>
                      <a:r>
                        <a:rPr lang="ru-RU" sz="1400" dirty="0" smtClean="0">
                          <a:effectLst/>
                        </a:rPr>
                        <a:t>и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сформулировать </a:t>
                      </a:r>
                      <a:r>
                        <a:rPr lang="ru-RU" sz="1400" dirty="0">
                          <a:effectLst/>
                        </a:rPr>
                        <a:t>задание, определить его цель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3776667515"/>
                  </a:ext>
                </a:extLst>
              </a:tr>
              <a:tr h="1169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Умеет при помощи учителя поставить и сформулировать задание, определить его цель. Иногда выполняет эти действия самостоятельно, но неуверенно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2888555615"/>
                  </a:ext>
                </a:extLst>
              </a:tr>
              <a:tr h="938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способен сформулировать словесно задание, определить цель своей деятельности. Попытки являются единичными и неуверенными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2565635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838448"/>
      </p:ext>
    </p:extLst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001363"/>
              </p:ext>
            </p:extLst>
          </p:nvPr>
        </p:nvGraphicFramePr>
        <p:xfrm>
          <a:off x="0" y="645895"/>
          <a:ext cx="9090574" cy="6285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902">
                  <a:extLst>
                    <a:ext uri="{9D8B030D-6E8A-4147-A177-3AD203B41FA5}">
                      <a16:colId xmlns:a16="http://schemas.microsoft.com/office/drawing/2014/main" xmlns="" val="3030681719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152593245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50562871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3467464136"/>
                    </a:ext>
                  </a:extLst>
                </a:gridCol>
              </a:tblGrid>
              <a:tr h="330503">
                <a:tc rowSpan="3">
                  <a:txBody>
                    <a:bodyPr/>
                    <a:lstStyle/>
                    <a:p>
                      <a:pPr marL="2159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Составлять план действий по решению проблемы (задачи) на уроках, во внеурочной деятельности, в жизненных ситуациях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3918843353"/>
                  </a:ext>
                </a:extLst>
              </a:tr>
              <a:tr h="801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Умеет самостоятельно прогнозировать результат в основном учебных (по образцу) заданий, планировать алгоритм их выполнения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4224466324"/>
                  </a:ext>
                </a:extLst>
              </a:tr>
              <a:tr h="801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 умеет самостоятельно прогнозировать результат даже учебных (по образцу) заданий, планировать алгоритм их выполнения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1074533150"/>
                  </a:ext>
                </a:extLst>
              </a:tr>
              <a:tr h="801551">
                <a:tc rowSpan="3">
                  <a:txBody>
                    <a:bodyPr/>
                    <a:lstStyle/>
                    <a:p>
                      <a:pPr marL="21590" marR="38735" indent="513080" algn="just">
                        <a:lnSpc>
                          <a:spcPct val="99000"/>
                        </a:lnSpc>
                        <a:spcAft>
                          <a:spcPts val="225"/>
                        </a:spcAft>
                      </a:pPr>
                      <a:r>
                        <a:rPr lang="ru-RU" sz="1300">
                          <a:effectLst/>
                        </a:rPr>
                        <a:t>Соотносить результат своей деятельности с целью или с образцом, предложенным </a:t>
                      </a:r>
                    </a:p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учителем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Постоянно соотносит промежуточные и конечные результаты своей деятельности с целью или с образцом, предложенным учителем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2228853147"/>
                  </a:ext>
                </a:extLst>
              </a:tr>
              <a:tr h="801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Соотносит конечные результаты своей деятельности с целью или с образцом, предложенным учителем, и из-за этого теряет много времени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1894570517"/>
                  </a:ext>
                </a:extLst>
              </a:tr>
              <a:tr h="775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43180" indent="513080" algn="just">
                        <a:lnSpc>
                          <a:spcPct val="98000"/>
                        </a:lnSpc>
                        <a:spcAft>
                          <a:spcPts val="245"/>
                        </a:spcAft>
                      </a:pPr>
                      <a:r>
                        <a:rPr lang="ru-RU" sz="1300" dirty="0">
                          <a:effectLst/>
                        </a:rPr>
                        <a:t>Выполняет задания, не соотнося с целью или с образцом. Самостоятельно не может найти </a:t>
                      </a:r>
                    </a:p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ошибку в своей деятельности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655637050"/>
                  </a:ext>
                </a:extLst>
              </a:tr>
              <a:tr h="602528">
                <a:tc rowSpan="3">
                  <a:txBody>
                    <a:bodyPr/>
                    <a:lstStyle/>
                    <a:p>
                      <a:pPr marL="21590" marR="38735" indent="513080" algn="just">
                        <a:lnSpc>
                          <a:spcPct val="98000"/>
                        </a:lnSpc>
                        <a:spcAft>
                          <a:spcPts val="230"/>
                        </a:spcAft>
                      </a:pPr>
                      <a:r>
                        <a:rPr lang="ru-RU" sz="1300">
                          <a:effectLst/>
                        </a:rPr>
                        <a:t>Самостоятельно осуществлять действия по реализации плана достижения цели, сверяясь с </a:t>
                      </a:r>
                    </a:p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результатом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Умеет самостоятельно корректировать работу по ходу выполнения задания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2265578409"/>
                  </a:ext>
                </a:extLst>
              </a:tr>
              <a:tr h="801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Умеет корректировать работу по ходу выполнения задания при указании ему на ошибки извне (учителем или одноклассниками)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pPr marL="254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165517983"/>
                  </a:ext>
                </a:extLst>
              </a:tr>
              <a:tr h="205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24920" marR="10245" marT="0" marB="5815" anchor="b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24920" marR="10245" marT="0" marB="5815" anchor="ctr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24920" marR="10245" marT="0" marB="5815" anchor="ctr"/>
                </a:tc>
                <a:extLst>
                  <a:ext uri="{0D108BD9-81ED-4DB2-BD59-A6C34878D82A}">
                    <a16:rowId xmlns:a16="http://schemas.microsoft.com/office/drawing/2014/main" xmlns="" val="2660828933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125948"/>
              </p:ext>
            </p:extLst>
          </p:nvPr>
        </p:nvGraphicFramePr>
        <p:xfrm>
          <a:off x="9181" y="0"/>
          <a:ext cx="9099323" cy="936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6219">
                  <a:extLst>
                    <a:ext uri="{9D8B030D-6E8A-4147-A177-3AD203B41FA5}">
                      <a16:colId xmlns:a16="http://schemas.microsoft.com/office/drawing/2014/main" xmlns="" val="623528545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67082743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422118790"/>
                    </a:ext>
                  </a:extLst>
                </a:gridCol>
                <a:gridCol w="1084552">
                  <a:extLst>
                    <a:ext uri="{9D8B030D-6E8A-4147-A177-3AD203B41FA5}">
                      <a16:colId xmlns:a16="http://schemas.microsoft.com/office/drawing/2014/main" xmlns="" val="539560866"/>
                    </a:ext>
                  </a:extLst>
                </a:gridCol>
              </a:tblGrid>
              <a:tr h="377559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Балл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21309"/>
                  </a:ext>
                </a:extLst>
              </a:tr>
              <a:tr h="55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1188352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612853"/>
      </p:ext>
    </p:extLst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576301"/>
              </p:ext>
            </p:extLst>
          </p:nvPr>
        </p:nvGraphicFramePr>
        <p:xfrm>
          <a:off x="0" y="432284"/>
          <a:ext cx="9108503" cy="6425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0619">
                  <a:extLst>
                    <a:ext uri="{9D8B030D-6E8A-4147-A177-3AD203B41FA5}">
                      <a16:colId xmlns:a16="http://schemas.microsoft.com/office/drawing/2014/main" xmlns="" val="3311408696"/>
                    </a:ext>
                  </a:extLst>
                </a:gridCol>
                <a:gridCol w="189740">
                  <a:extLst>
                    <a:ext uri="{9D8B030D-6E8A-4147-A177-3AD203B41FA5}">
                      <a16:colId xmlns:a16="http://schemas.microsoft.com/office/drawing/2014/main" xmlns="" val="4102819279"/>
                    </a:ext>
                  </a:extLst>
                </a:gridCol>
                <a:gridCol w="3131841">
                  <a:extLst>
                    <a:ext uri="{9D8B030D-6E8A-4147-A177-3AD203B41FA5}">
                      <a16:colId xmlns:a16="http://schemas.microsoft.com/office/drawing/2014/main" xmlns="" val="245886593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63739748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xmlns="" val="1567721171"/>
                    </a:ext>
                  </a:extLst>
                </a:gridCol>
              </a:tblGrid>
              <a:tr h="324937"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15071" marR="9865" marT="17811" marB="6577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15071" marR="9865" marT="17811" marB="6577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/>
                </a:tc>
                <a:extLst>
                  <a:ext uri="{0D108BD9-81ED-4DB2-BD59-A6C34878D82A}">
                    <a16:rowId xmlns:a16="http://schemas.microsoft.com/office/drawing/2014/main" xmlns="" val="1834665024"/>
                  </a:ext>
                </a:extLst>
              </a:tr>
              <a:tr h="1137615">
                <a:tc rowSpan="3">
                  <a:txBody>
                    <a:bodyPr/>
                    <a:lstStyle/>
                    <a:p>
                      <a:pPr marL="2222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Оценка 	результатов 	своей работы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gridSpan="2">
                  <a:txBody>
                    <a:bodyPr/>
                    <a:lstStyle/>
                    <a:p>
                      <a:pPr marL="24130" marR="43180" indent="513080" algn="just">
                        <a:lnSpc>
                          <a:spcPct val="98000"/>
                        </a:lnSpc>
                        <a:spcAft>
                          <a:spcPts val="245"/>
                        </a:spcAft>
                      </a:pPr>
                      <a:r>
                        <a:rPr lang="ru-RU" sz="1300" dirty="0">
                          <a:effectLst/>
                        </a:rPr>
                        <a:t>Умеет самостоятельно оценить результат своей работы. Умеет оценить действия других </a:t>
                      </a:r>
                    </a:p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учеников, выделяет критерии оценки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hMerge="1">
                  <a:txBody>
                    <a:bodyPr/>
                    <a:lstStyle/>
                    <a:p>
                      <a:pPr marL="24130" marR="43180" indent="513080" algn="just">
                        <a:lnSpc>
                          <a:spcPct val="98000"/>
                        </a:lnSpc>
                        <a:spcAft>
                          <a:spcPts val="245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4889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1028228037"/>
                  </a:ext>
                </a:extLst>
              </a:tr>
              <a:tr h="937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413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Умеет самостоятельно оценить результат своей работы по предложенным учителем критериям оценки. Не умеет оценить действия других учеников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hMerge="1">
                  <a:txBody>
                    <a:bodyPr/>
                    <a:lstStyle/>
                    <a:p>
                      <a:pPr marL="2413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4889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4030091375"/>
                  </a:ext>
                </a:extLst>
              </a:tr>
              <a:tr h="706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413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Может с помощью учителя соотнести свою работу с готовым результатом, личная оценка необъективна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hMerge="1">
                  <a:txBody>
                    <a:bodyPr/>
                    <a:lstStyle/>
                    <a:p>
                      <a:pPr marL="2413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4889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3632216865"/>
                  </a:ext>
                </a:extLst>
              </a:tr>
              <a:tr h="476283">
                <a:tc gridSpan="3">
                  <a:txBody>
                    <a:bodyPr/>
                    <a:lstStyle/>
                    <a:p>
                      <a:pPr marL="22225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accent3"/>
                          </a:solidFill>
                          <a:effectLst/>
                        </a:rPr>
                        <a:t>Итого: 10–9 баллов — высокий уровень, 8–5 баллов — средний уровень, 0–4 балла — низкий уровень </a:t>
                      </a:r>
                      <a:endParaRPr lang="ru-RU" sz="13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4889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2045105280"/>
                  </a:ext>
                </a:extLst>
              </a:tr>
              <a:tr h="260865">
                <a:tc gridSpan="5">
                  <a:txBody>
                    <a:bodyPr/>
                    <a:lstStyle/>
                    <a:p>
                      <a:pPr marL="22225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99"/>
                          </a:solidFill>
                          <a:effectLst/>
                        </a:rPr>
                        <a:t>Познавательные УУД </a:t>
                      </a:r>
                      <a:endParaRPr lang="ru-RU" sz="13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2881045"/>
                  </a:ext>
                </a:extLst>
              </a:tr>
              <a:tr h="1168008">
                <a:tc rowSpan="3" gridSpan="2">
                  <a:txBody>
                    <a:bodyPr/>
                    <a:lstStyle/>
                    <a:p>
                      <a:pPr marL="22225" marR="3937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Самостоятельно находить информацию, которая нужна для обучения, отбирать источники информации среди предложенных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38735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Самостоятельно осуществляет поиск и выделяет необходимую информацию. Применяет методы информационного поиска, в том числе с помощью компьютерных средств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715418280"/>
                  </a:ext>
                </a:extLst>
              </a:tr>
              <a:tr h="70685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4064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Осуществляет поиск и выделяет необходимую информацию при помощи учителя или одноклассников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3211783040"/>
                  </a:ext>
                </a:extLst>
              </a:tr>
              <a:tr h="70685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13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Затрудняется в поиске и выделении необходимой информации даже при оказании ему помощи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413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071" marR="9865" marT="17811" marB="6577" anchor="ctr"/>
                </a:tc>
                <a:extLst>
                  <a:ext uri="{0D108BD9-81ED-4DB2-BD59-A6C34878D82A}">
                    <a16:rowId xmlns:a16="http://schemas.microsoft.com/office/drawing/2014/main" xmlns="" val="91910368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744E8-C5A5-404E-87A6-AB6C958851F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36646"/>
              </p:ext>
            </p:extLst>
          </p:nvPr>
        </p:nvGraphicFramePr>
        <p:xfrm>
          <a:off x="0" y="-35768"/>
          <a:ext cx="9099323" cy="936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6219">
                  <a:extLst>
                    <a:ext uri="{9D8B030D-6E8A-4147-A177-3AD203B41FA5}">
                      <a16:colId xmlns:a16="http://schemas.microsoft.com/office/drawing/2014/main" xmlns="" val="396269972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362250824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4093115580"/>
                    </a:ext>
                  </a:extLst>
                </a:gridCol>
                <a:gridCol w="1084552">
                  <a:extLst>
                    <a:ext uri="{9D8B030D-6E8A-4147-A177-3AD203B41FA5}">
                      <a16:colId xmlns:a16="http://schemas.microsoft.com/office/drawing/2014/main" xmlns="" val="295172083"/>
                    </a:ext>
                  </a:extLst>
                </a:gridCol>
              </a:tblGrid>
              <a:tr h="377559">
                <a:tc rowSpan="2">
                  <a:txBody>
                    <a:bodyPr/>
                    <a:lstStyle/>
                    <a:p>
                      <a:pPr marL="1778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Перечень УУД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rowSpan="2"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59690" marR="22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685794"/>
                  </a:ext>
                </a:extLst>
              </a:tr>
              <a:tr h="558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marR="43180" indent="5130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Полугодие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tc>
                  <a:txBody>
                    <a:bodyPr/>
                    <a:lstStyle/>
                    <a:p>
                      <a:pPr marL="21590" marR="43180" indent="5130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90" marR="22860" marT="0" marB="0" anchor="ctr"/>
                </a:tc>
                <a:extLst>
                  <a:ext uri="{0D108BD9-81ED-4DB2-BD59-A6C34878D82A}">
                    <a16:rowId xmlns:a16="http://schemas.microsoft.com/office/drawing/2014/main" xmlns="" val="27388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699118"/>
      </p:ext>
    </p:extLst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1">
      <a:dk1>
        <a:srgbClr val="A02837"/>
      </a:dk1>
      <a:lt1>
        <a:srgbClr val="FFFE9E"/>
      </a:lt1>
      <a:dk2>
        <a:srgbClr val="4F141B"/>
      </a:dk2>
      <a:lt2>
        <a:srgbClr val="FFFFCC"/>
      </a:lt2>
      <a:accent1>
        <a:srgbClr val="F07F09"/>
      </a:accent1>
      <a:accent2>
        <a:srgbClr val="9F2936"/>
      </a:accent2>
      <a:accent3>
        <a:srgbClr val="4F141B"/>
      </a:accent3>
      <a:accent4>
        <a:srgbClr val="4E8542"/>
      </a:accent4>
      <a:accent5>
        <a:srgbClr val="593500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31">
    <a:dk1>
      <a:srgbClr val="A02837"/>
    </a:dk1>
    <a:lt1>
      <a:srgbClr val="FFFE9E"/>
    </a:lt1>
    <a:dk2>
      <a:srgbClr val="4F141B"/>
    </a:dk2>
    <a:lt2>
      <a:srgbClr val="FFFFCC"/>
    </a:lt2>
    <a:accent1>
      <a:srgbClr val="F07F09"/>
    </a:accent1>
    <a:accent2>
      <a:srgbClr val="9F2936"/>
    </a:accent2>
    <a:accent3>
      <a:srgbClr val="4F141B"/>
    </a:accent3>
    <a:accent4>
      <a:srgbClr val="4E8542"/>
    </a:accent4>
    <a:accent5>
      <a:srgbClr val="593500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Другая 31">
    <a:dk1>
      <a:srgbClr val="A02837"/>
    </a:dk1>
    <a:lt1>
      <a:srgbClr val="FFFE9E"/>
    </a:lt1>
    <a:dk2>
      <a:srgbClr val="4F141B"/>
    </a:dk2>
    <a:lt2>
      <a:srgbClr val="FFFFCC"/>
    </a:lt2>
    <a:accent1>
      <a:srgbClr val="F07F09"/>
    </a:accent1>
    <a:accent2>
      <a:srgbClr val="9F2936"/>
    </a:accent2>
    <a:accent3>
      <a:srgbClr val="4F141B"/>
    </a:accent3>
    <a:accent4>
      <a:srgbClr val="4E8542"/>
    </a:accent4>
    <a:accent5>
      <a:srgbClr val="593500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5164225</TotalTime>
  <Words>2326</Words>
  <Application>Microsoft Office PowerPoint</Application>
  <PresentationFormat>Экран (4:3)</PresentationFormat>
  <Paragraphs>406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ДИАГНОСТИКА МЕТОПРЕДМЕТНЫХ РЕЗУЛЬТАТОВ НА ИТОГОВОЙ АТТЕСТАЦИИ ПО ЗАВЕРШЕНИЮ УРОВНЯ ОСНОВНОГО ОБЩЕГО ОБРАЗОВАНИЯ</vt:lpstr>
      <vt:lpstr>Стандарт устанавливает требования к результатам освоения обучающимися основной образовательной программы основного общего образования: </vt:lpstr>
      <vt:lpstr>Презентация PowerPoint</vt:lpstr>
      <vt:lpstr>Презентация PowerPoint</vt:lpstr>
      <vt:lpstr>«Электронный журнал мониторинга формирования УУд» </vt:lpstr>
      <vt:lpstr>Положение о мониторинге качества образования</vt:lpstr>
      <vt:lpstr>Диагностическая карта формирования УУД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Контроль сформированности УУД и необходимые оценочные средства  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работу!  Успехов в вашей деятельности!!! </vt:lpstr>
    </vt:vector>
  </TitlesOfParts>
  <Company>ФИРО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Сбор и обработка данных</dc:title>
  <dc:creator>Зайцева Ольга</dc:creator>
  <cp:lastModifiedBy>КФ-3</cp:lastModifiedBy>
  <cp:revision>667</cp:revision>
  <cp:lastPrinted>2009-02-08T21:04:07Z</cp:lastPrinted>
  <dcterms:created xsi:type="dcterms:W3CDTF">2007-08-03T07:11:46Z</dcterms:created>
  <dcterms:modified xsi:type="dcterms:W3CDTF">2017-03-06T09:03:04Z</dcterms:modified>
</cp:coreProperties>
</file>