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2"/>
  </p:notesMasterIdLst>
  <p:sldIdLst>
    <p:sldId id="256" r:id="rId2"/>
    <p:sldId id="269" r:id="rId3"/>
    <p:sldId id="270" r:id="rId4"/>
    <p:sldId id="273" r:id="rId5"/>
    <p:sldId id="274" r:id="rId6"/>
    <p:sldId id="275" r:id="rId7"/>
    <p:sldId id="271" r:id="rId8"/>
    <p:sldId id="281" r:id="rId9"/>
    <p:sldId id="282" r:id="rId10"/>
    <p:sldId id="283" r:id="rId11"/>
    <p:sldId id="284" r:id="rId12"/>
    <p:sldId id="272" r:id="rId13"/>
    <p:sldId id="276" r:id="rId14"/>
    <p:sldId id="278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258" r:id="rId32"/>
    <p:sldId id="260" r:id="rId33"/>
    <p:sldId id="261" r:id="rId34"/>
    <p:sldId id="262" r:id="rId35"/>
    <p:sldId id="263" r:id="rId36"/>
    <p:sldId id="264" r:id="rId37"/>
    <p:sldId id="265" r:id="rId38"/>
    <p:sldId id="266" r:id="rId39"/>
    <p:sldId id="267" r:id="rId40"/>
    <p:sldId id="26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03.03.2017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03.03.2017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03.03.2017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03.03.2017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561421"/>
            <a:ext cx="3672408" cy="3079357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Диагностика метапредметных результатов</a:t>
            </a:r>
            <a:br>
              <a:rPr lang="ru-RU" sz="3100" dirty="0" smtClean="0"/>
            </a:br>
            <a:r>
              <a:rPr lang="ru-RU" sz="2400" dirty="0" smtClean="0">
                <a:latin typeface="+mn-lt"/>
              </a:rPr>
              <a:t>Гапонов Игорь Иванович, учитель физической культуры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680520"/>
          </a:xfrm>
        </p:spPr>
        <p:txBody>
          <a:bodyPr>
            <a:normAutofit fontScale="92500" lnSpcReduction="10000"/>
          </a:bodyPr>
          <a:lstStyle/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г) инструментарием для оценки достижения планируемых результатов в рамках текущего и тематического контроля, промежуточной аттестации (внутришкольного мониторинга образовательных достижений), итоговой аттестации по предметам, не выносимым на государственную итоговую аттестацию.</a:t>
            </a:r>
            <a:endParaRPr lang="ru-RU" dirty="0"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ea typeface="Times New Roman"/>
                <a:cs typeface="Times New Roman"/>
              </a:rPr>
              <a:t>При этом обязательными составляющими системы внутришкольного мониторинга образовательных достижений являются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b="1" dirty="0">
                <a:solidFill>
                  <a:srgbClr val="000000"/>
                </a:solidFill>
                <a:ea typeface="Times New Roman"/>
                <a:cs typeface="Times New Roman"/>
              </a:rPr>
              <a:t>материалы:</a:t>
            </a:r>
            <a:endParaRPr lang="ru-RU" dirty="0"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• стартовой диагностики;</a:t>
            </a:r>
            <a:endParaRPr lang="ru-RU" dirty="0"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• текущего выполнения учебных исследований и учебных проектов;</a:t>
            </a:r>
            <a:endParaRPr lang="ru-RU" dirty="0">
              <a:ea typeface="Calibri"/>
              <a:cs typeface="Times New Roman"/>
            </a:endParaRPr>
          </a:p>
          <a:p>
            <a:pPr marL="68263" indent="19050"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 •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 промежуточных и итоговых комплексных работ на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</a:rPr>
              <a:t>межпредметной</a:t>
            </a:r>
            <a:r>
              <a:rPr lang="ru-RU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основе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4752528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текущего выполнения выборочных учебно-практических и учебно-познавательных заданий на оценку способности и готовности обучающихся к освоению систематических 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знаний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• защиты итогового индивидуального проекта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1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489654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Система оценки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достижения планируемых результатов освоения основной образовательной программы основного общего образования предполагает комплексный подход к оценке результатов образования, позволяющий вести оценку достижения обучающимися всех трёх групп результатов образования: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личностных, метапредметных и предметных</a:t>
            </a:r>
            <a:endParaRPr lang="ru-RU" sz="32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1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Формы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и методы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sz="2800" b="1" dirty="0" smtClean="0">
                <a:solidFill>
                  <a:srgbClr val="000000"/>
                </a:solidFill>
                <a:ea typeface="Times New Roman"/>
              </a:rPr>
              <a:t>Продуктивные </a:t>
            </a:r>
            <a:r>
              <a:rPr lang="ru-RU" sz="2800" b="1" dirty="0">
                <a:solidFill>
                  <a:srgbClr val="000000"/>
                </a:solidFill>
                <a:ea typeface="Times New Roman"/>
              </a:rPr>
              <a:t>задания</a:t>
            </a:r>
            <a:r>
              <a:rPr lang="ru-RU" sz="2800" i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(задачи) по применению знаний и умений, предполагающие создание учеником в ходе решения своего информационного продукта: вывода,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оценки;</a:t>
            </a:r>
          </a:p>
          <a:p>
            <a:pPr marL="68580" indent="0">
              <a:buNone/>
            </a:pPr>
            <a:r>
              <a:rPr lang="ru-RU" sz="2800" b="1" dirty="0">
                <a:solidFill>
                  <a:srgbClr val="000000"/>
                </a:solidFill>
                <a:ea typeface="Times New Roman"/>
              </a:rPr>
              <a:t>м</a:t>
            </a:r>
            <a:r>
              <a:rPr lang="ru-RU" sz="2800" b="1" dirty="0" smtClean="0">
                <a:solidFill>
                  <a:srgbClr val="000000"/>
                </a:solidFill>
                <a:ea typeface="Times New Roman"/>
              </a:rPr>
              <a:t>етапредметные </a:t>
            </a:r>
            <a:r>
              <a:rPr lang="ru-RU" sz="2800" b="1" dirty="0">
                <a:solidFill>
                  <a:srgbClr val="000000"/>
                </a:solidFill>
                <a:ea typeface="Times New Roman"/>
              </a:rPr>
              <a:t>диагностические работы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, составленные из </a:t>
            </a:r>
            <a:r>
              <a:rPr lang="ru-RU" sz="2800" dirty="0" err="1">
                <a:solidFill>
                  <a:srgbClr val="000000"/>
                </a:solidFill>
                <a:ea typeface="Times New Roman"/>
              </a:rPr>
              <a:t>компетентностных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заданий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7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72819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обеспечить комплексную оценку всех образовательных результатов (предметных, метапредметных и личностных)?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704856" cy="30243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>
                <a:solidFill>
                  <a:srgbClr val="000000"/>
                </a:solidFill>
                <a:ea typeface="Times New Roman"/>
              </a:rPr>
              <a:t>Н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е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отдельные отметки по отдельным предметам, а общая характеристика всего приобретённого учеником – его </a:t>
            </a:r>
            <a:r>
              <a:rPr lang="ru-RU" sz="2800" b="1" dirty="0">
                <a:solidFill>
                  <a:srgbClr val="000000"/>
                </a:solidFill>
                <a:ea typeface="Times New Roman"/>
              </a:rPr>
              <a:t>личностные, метапредметные и предметные результаты</a:t>
            </a:r>
            <a:endParaRPr lang="ru-RU" sz="2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+mn-lt"/>
                <a:ea typeface="Times New Roman"/>
              </a:rPr>
              <a:t>Новые </a:t>
            </a:r>
            <a:r>
              <a:rPr lang="ru-RU" sz="3200" dirty="0">
                <a:solidFill>
                  <a:srgbClr val="000000"/>
                </a:solidFill>
                <a:latin typeface="+mn-lt"/>
                <a:ea typeface="Times New Roman"/>
              </a:rPr>
              <a:t>формы и методы оценки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ea typeface="Times New Roman"/>
              </a:rPr>
              <a:t>-продуктивные 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задания (задачи) по применению знаний и 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умений;</a:t>
            </a:r>
          </a:p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ea typeface="Times New Roman"/>
              </a:rPr>
              <a:t>-метапредметные 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диагностические 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работы;</a:t>
            </a:r>
          </a:p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ea typeface="Times New Roman"/>
              </a:rPr>
              <a:t>-изменение  традиционной оценочно-отметочной  шкалы, 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 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переосмыслить шкалу по принципу «прибавления» и «</a:t>
            </a:r>
            <a:r>
              <a:rPr lang="ru-RU" dirty="0" err="1">
                <a:solidFill>
                  <a:schemeClr val="tx1"/>
                </a:solidFill>
                <a:ea typeface="Times New Roman"/>
              </a:rPr>
              <a:t>уровнего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 подхода» 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;</a:t>
            </a:r>
          </a:p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  <a:ea typeface="Times New Roman"/>
              </a:rPr>
              <a:t>-главное средство 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накопления информации об образовательных результатах ученика должен теперь стать «Портфель достижений» (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портфолио</a:t>
            </a:r>
            <a:r>
              <a:rPr lang="ru-RU" dirty="0">
                <a:solidFill>
                  <a:schemeClr val="tx1"/>
                </a:solidFill>
                <a:ea typeface="Times New Roman"/>
              </a:rPr>
              <a:t>)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6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Оценочная шкала – «Школа 2100»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lvl="0" indent="0">
              <a:buClr>
                <a:srgbClr val="D5ECD9">
                  <a:lumMod val="25000"/>
                </a:srgbClr>
              </a:buClr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Принцип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«прибавления» и «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уровнего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подхода.</a:t>
            </a:r>
          </a:p>
          <a:p>
            <a:pPr marL="68580" lvl="0" indent="0">
              <a:buClr>
                <a:srgbClr val="D5ECD9">
                  <a:lumMod val="25000"/>
                </a:srgbClr>
              </a:buClr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Главное средство накопления информации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об образовательных результатах ученика - </a:t>
            </a:r>
            <a:r>
              <a:rPr lang="ru-RU" sz="2400" i="1" dirty="0">
                <a:solidFill>
                  <a:srgbClr val="000000"/>
                </a:solidFill>
                <a:ea typeface="Times New Roman"/>
              </a:rPr>
              <a:t>«Портфель достижений» (портфолио)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. </a:t>
            </a:r>
          </a:p>
          <a:p>
            <a:pPr marL="68580" lvl="0" indent="0" algn="just">
              <a:lnSpc>
                <a:spcPct val="115000"/>
              </a:lnSpc>
              <a:buClr>
                <a:srgbClr val="D5ECD9">
                  <a:lumMod val="25000"/>
                </a:srgbClr>
              </a:buClr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Итоговая оценка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(решение о переводе на следующую ступень образования)  будет приниматься на основе всех результатов (предметных, метапредметных, личностных; учебных и внеучебных), накопленных в </a:t>
            </a: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«Портфеле достижений»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ученика за год обучения.</a:t>
            </a:r>
            <a:endParaRPr lang="ru-RU" sz="2400" dirty="0">
              <a:solidFill>
                <a:srgbClr val="676A55"/>
              </a:solidFill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6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a typeface="Times New Roman"/>
                <a:cs typeface="Times New Roman"/>
              </a:rPr>
              <a:t>ТЕХНОЛОГИИ ОЦЕНИВАНИЯ ОБРАЗОВАТЕЛЬНЫХ ДОСТИЖЕНИЙ </a:t>
            </a:r>
            <a:r>
              <a:rPr lang="ru-RU" sz="2000" dirty="0" smtClean="0">
                <a:solidFill>
                  <a:srgbClr val="000000"/>
                </a:solidFill>
                <a:ea typeface="Times New Roman"/>
                <a:cs typeface="Times New Roman"/>
              </a:rPr>
              <a:t>«</a:t>
            </a:r>
            <a:r>
              <a:rPr lang="ru-RU" sz="2000" dirty="0">
                <a:solidFill>
                  <a:srgbClr val="000000"/>
                </a:solidFill>
                <a:ea typeface="Times New Roman"/>
                <a:cs typeface="Times New Roman"/>
              </a:rPr>
              <a:t>ШКОЛА 2100»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1-е правило.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ЧТО ОЦЕНИВАЕМ?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Оцениваем результаты – предметные, метапредметные и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личностные</a:t>
            </a:r>
          </a:p>
          <a:p>
            <a:pPr marL="6858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Результаты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ученика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– это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действия (умения) по использованию знаний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 ходе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решения задач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(личностных, метапредметных, предметных)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2-е правило. КТО ОЦЕНИВАЕТ?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>
                <a:latin typeface="Times New Roman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32048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Учитель и ученик вместе определяют оценку и 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отметку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-На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уроке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ученик сам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оценивает свой результат выполнения задания по «Алгоритму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самооценки» </a:t>
            </a:r>
            <a:endParaRPr lang="ru-RU" sz="2400" dirty="0" smtClean="0">
              <a:solidFill>
                <a:srgbClr val="000000"/>
              </a:solidFill>
              <a:ea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-Учитель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имеет право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скорректировать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оценки и отметку, если докажет,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что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ученик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завысил или занизил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их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-После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уроков за письменные задания оценку и отметку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определяет учитель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1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824536"/>
          </a:xfrm>
        </p:spPr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Ученик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имеет право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изменить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эту оценку и отметку, если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докажет (используя алгоритм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самооценивания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), что она завышена или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занижена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ea typeface="Times New Roman"/>
                <a:cs typeface="Times New Roman"/>
              </a:rPr>
              <a:t>Алгоритм самооценки (основные вопросы после выполнения </a:t>
            </a:r>
            <a:r>
              <a:rPr lang="ru-RU" sz="2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задания</a:t>
            </a:r>
            <a:r>
              <a:rPr lang="ru-RU" sz="2400" b="1" dirty="0">
                <a:solidFill>
                  <a:schemeClr val="tx1"/>
                </a:solidFill>
                <a:ea typeface="Times New Roman"/>
                <a:cs typeface="Times New Roman"/>
              </a:rPr>
              <a:t>)</a:t>
            </a:r>
            <a:endParaRPr lang="ru-RU" sz="2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1. Какова была цель задания (задачи)?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2. Удалось получить результат (решение, ответ)?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3. Правильно или с ошибкой?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4. Самостоятельно или с чьей-то помощью?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5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8891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Нормативная база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 smtClean="0">
                <a:solidFill>
                  <a:schemeClr val="tx1"/>
                </a:solidFill>
                <a:ea typeface="Times New Roman"/>
                <a:cs typeface="Times New Roman"/>
              </a:rPr>
              <a:t>Федеральный </a:t>
            </a:r>
            <a:r>
              <a:rPr lang="ru-RU" sz="2800" dirty="0">
                <a:solidFill>
                  <a:schemeClr val="tx1"/>
                </a:solidFill>
                <a:ea typeface="Times New Roman"/>
                <a:cs typeface="Times New Roman"/>
              </a:rPr>
              <a:t>государственный образовательный стандарт общего образования;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chemeClr val="tx1"/>
                </a:solidFill>
                <a:ea typeface="Times New Roman"/>
                <a:cs typeface="Times New Roman"/>
              </a:rPr>
              <a:t>-Примерная </a:t>
            </a:r>
            <a:r>
              <a:rPr lang="ru-RU" sz="2800" dirty="0">
                <a:solidFill>
                  <a:schemeClr val="tx1"/>
                </a:solidFill>
                <a:ea typeface="Times New Roman"/>
                <a:cs typeface="Times New Roman"/>
              </a:rPr>
              <a:t>основная образовательная программа основного общего образования (ПООП ООО);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6858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-Требования к метапредметным результатам освоения программы начального и основного общего образования (Приказ </a:t>
            </a:r>
            <a:r>
              <a:rPr lang="ru-RU" sz="2800" dirty="0">
                <a:solidFill>
                  <a:schemeClr val="tx1"/>
                </a:solidFill>
              </a:rPr>
              <a:t>М</a:t>
            </a:r>
            <a:r>
              <a:rPr lang="ru-RU" sz="2800" dirty="0" smtClean="0">
                <a:solidFill>
                  <a:schemeClr val="tx1"/>
                </a:solidFill>
              </a:rPr>
              <a:t>инобразования РФ от 17.12.2010 №1897)</a:t>
            </a:r>
          </a:p>
          <a:p>
            <a:pPr marL="68580" indent="0">
              <a:buNone/>
            </a:pP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6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704856" cy="72008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ea typeface="Times New Roman"/>
                <a:cs typeface="Times New Roman"/>
              </a:rPr>
              <a:t>3-е правило. СКОЛЬКО СТАВИТЬ ОТМЕТОК?</a:t>
            </a: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600400"/>
          </a:xfrm>
        </p:spPr>
        <p:txBody>
          <a:bodyPr/>
          <a:lstStyle/>
          <a:p>
            <a:pPr marL="68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числу решённых задач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За каждую учебную задачу или группу заданий (задач), показывающую овладение конкретным действием (умением), определяется и по возможности ставится отдельная отметка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>4-е правило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248472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>
                <a:solidFill>
                  <a:srgbClr val="FF0000"/>
                </a:solidFill>
                <a:ea typeface="Times New Roman"/>
              </a:rPr>
              <a:t>ГДЕ НАКАПЛИВАТЬ ОЦЕНКИ И ОТМЕТКИ?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05011"/>
            <a:ext cx="777686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ea typeface="Times New Roman"/>
                <a:cs typeface="Times New Roman"/>
              </a:rPr>
              <a:t>В таблицах образовательных результатов (предметных, метапредметных, личностных) и в «Портфеле достижений».</a:t>
            </a:r>
            <a:endParaRPr lang="ru-RU" sz="28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33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a typeface="Times New Roman"/>
                <a:cs typeface="Times New Roman"/>
              </a:rPr>
              <a:t>Таблицы образовательных результатов 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составляются из перечня действий (умений), которыми должен и может овладеть ученик.</a:t>
            </a:r>
            <a:endParaRPr lang="ru-RU" sz="2800" dirty="0"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dirty="0">
                <a:solidFill>
                  <a:srgbClr val="000000"/>
                </a:solidFill>
                <a:ea typeface="Times New Roman"/>
              </a:rPr>
              <a:t>Таблицы размещаются в дневнике школьника и в рабочем журнале учителя (в бумажном и электронном вариантах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)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690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a typeface="Times New Roman"/>
                <a:cs typeface="Times New Roman"/>
              </a:rPr>
              <a:t>Необходимы три группы таблиц:</a:t>
            </a:r>
            <a:endParaRPr lang="ru-RU" sz="2800" b="1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-таблицы 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ПРЕДМЕТНЫХ результатов;</a:t>
            </a:r>
            <a:endParaRPr lang="ru-RU" sz="28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-таблицы 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МЕТАПРЕДМЕТНЫХ результатов;</a:t>
            </a:r>
            <a:endParaRPr lang="ru-RU" sz="2800" dirty="0">
              <a:ea typeface="Calibri"/>
              <a:cs typeface="Times New Roman"/>
            </a:endParaRPr>
          </a:p>
          <a:p>
            <a:pPr marL="68580" indent="0">
              <a:buNone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-таблицы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ЛИЧНОСТНЫХ </a:t>
            </a:r>
            <a:r>
              <a:rPr lang="ru-RU" sz="2800" dirty="0" err="1">
                <a:solidFill>
                  <a:srgbClr val="000000"/>
                </a:solidFill>
                <a:ea typeface="Times New Roman"/>
              </a:rPr>
              <a:t>неперсонифицированных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 результатов по классу. 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119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824536"/>
          </a:xfrm>
        </p:spPr>
        <p:txBody>
          <a:bodyPr>
            <a:normAutofit lnSpcReduction="10000"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Отметки заносятся в таблицы результатов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Обязательно (минимум):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за метапредметные и личностные </a:t>
            </a:r>
            <a:r>
              <a:rPr lang="ru-RU" sz="2400" dirty="0" err="1">
                <a:solidFill>
                  <a:srgbClr val="000000"/>
                </a:solidFill>
                <a:ea typeface="Times New Roman"/>
                <a:cs typeface="Times New Roman"/>
              </a:rPr>
              <a:t>неперсонифицированные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 диагностические работы (один раз в год – обязательно),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за предметные контрольные работы (один раз в четверть – обязательно).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По желанию и возможностям учителя (максимум):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за любые другие задания (письменные или устные) – от урока к уроку по решению учителя и образовательного учреждения.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581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475252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>
                <a:solidFill>
                  <a:srgbClr val="000000"/>
                </a:solidFill>
                <a:ea typeface="Times New Roman"/>
              </a:rPr>
              <a:t>Портфель достижений ученика» 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– это сборник работ и результатов, которые показывают усилия, прогресс и достижения ученика в разных областях (учёба, творчество, общение, здоровье, полезный людям труд и т.д.), а также самоанализ учеником своих текущих достижений и недостатков, позволяющих самому определять цели своего дальнейшего развития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417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5-е правило. КОГДА СТАВИТЬ ОТМЕТКИ?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>
                <a:latin typeface="Times New Roman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Текущие – по желанию, за тематические проверочные работы –  обязательно.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За задачи, решённые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при изучении новой темы, отметка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ставится только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по желанию 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ученика</a:t>
            </a:r>
          </a:p>
          <a:p>
            <a:pPr marL="68580" indent="0"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За каждую задачу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проверочной (контрольной) работы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по итогам темы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отметка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ставится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всем 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ученикам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Ученик не может отказаться от выставления этой отметки, но имеет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право пересдать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хотя бы один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раз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27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04856" cy="74515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6-е правило. ПО КАКИМ КРИТЕРИЯМ ОЦЕНИВАТЬ?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По признакам трёх уровней успешности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ea typeface="Times New Roman"/>
              </a:rPr>
              <a:t>Необходимый уровень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(базовый)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решение типовой 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</a:rPr>
              <a:t>задачи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(раздел «Ученик научится» примерной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программы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Этого достаточно для продолжения образования, это возможно и </a:t>
            </a:r>
            <a:r>
              <a:rPr lang="ru-RU" sz="2400" i="1" dirty="0">
                <a:solidFill>
                  <a:srgbClr val="000000"/>
                </a:solidFill>
                <a:ea typeface="Times New Roman"/>
                <a:cs typeface="Times New Roman"/>
              </a:rPr>
              <a:t>необходимо всем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. Качественные оценки – 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«хорошо, но не отлично»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или «нормально» (решение задачи с недочётами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)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1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4896544"/>
          </a:xfrm>
        </p:spPr>
        <p:txBody>
          <a:bodyPr/>
          <a:lstStyle/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ea typeface="Times New Roman"/>
                <a:cs typeface="Times New Roman"/>
              </a:rPr>
              <a:t>Повышенный уровень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(программный)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решение нестандартной задачи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, где потребовалось: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– либо действие в новой, непривычной ситуации (в том числе действия из раздела «Ученик может научиться» примерной программы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Умение действовать в нестандартной ситуации – это отличие от необходимого всем уровня. Качественные оценки: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«отлично» 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или «почти отлично» (решение задачи с недочётами).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9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824536"/>
          </a:xfrm>
        </p:spPr>
        <p:txBody>
          <a:bodyPr/>
          <a:lstStyle/>
          <a:p>
            <a:pPr marL="68580" indent="0">
              <a:buNone/>
            </a:pPr>
            <a:r>
              <a:rPr lang="ru-RU" sz="2400" b="1" u="sng" dirty="0">
                <a:solidFill>
                  <a:srgbClr val="000000"/>
                </a:solidFill>
                <a:ea typeface="Times New Roman"/>
              </a:rPr>
              <a:t>Максимальный уровень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(необязательный)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решение не </a:t>
            </a:r>
            <a:r>
              <a:rPr lang="ru-RU" sz="2400" b="1" dirty="0" err="1">
                <a:solidFill>
                  <a:srgbClr val="000000"/>
                </a:solidFill>
                <a:ea typeface="Times New Roman"/>
              </a:rPr>
              <a:t>изучавшейся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 в классе «сверхзадачи»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для которой потребовались либо самостоятельно добытые, не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изучавшиеся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материалы, либо новые, самостоятельно усвоенные умения и действия, требуемые на следующих ступенях образования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Это демонстрирует исключительные</a:t>
            </a:r>
            <a:endParaRPr lang="ru-RU" sz="2400" dirty="0">
              <a:ea typeface="Calibri"/>
              <a:cs typeface="Times New Roman"/>
            </a:endParaRPr>
          </a:p>
          <a:p>
            <a:pPr marL="68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</a:rPr>
              <a:t>успехи отдельных учеников по отдельным темам сверх школьных требований. Качественная оценка – 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Times New Roman"/>
              </a:rPr>
              <a:t>«превосходно</a:t>
            </a:r>
            <a:r>
              <a:rPr lang="ru-RU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prstClr val="black"/>
                </a:solidFill>
              </a:rPr>
              <a:t>Нормативная база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lvl="0" indent="0">
              <a:buClr>
                <a:srgbClr val="D5ECD9">
                  <a:lumMod val="25000"/>
                </a:srgbClr>
              </a:buClr>
              <a:buNone/>
            </a:pPr>
            <a:r>
              <a:rPr lang="ru-RU" sz="3200" dirty="0" smtClean="0">
                <a:solidFill>
                  <a:prstClr val="black"/>
                </a:solidFill>
              </a:rPr>
              <a:t>-О </a:t>
            </a:r>
            <a:r>
              <a:rPr lang="ru-RU" sz="3200" dirty="0">
                <a:solidFill>
                  <a:prstClr val="black"/>
                </a:solidFill>
              </a:rPr>
              <a:t>сертификации качества педагогических тестовых материалов (Приказ Минобразования России от 17.04.2000г. №1122);</a:t>
            </a:r>
          </a:p>
          <a:p>
            <a:pPr marL="0" lvl="0" indent="0">
              <a:lnSpc>
                <a:spcPct val="115000"/>
              </a:lnSpc>
              <a:buClr>
                <a:srgbClr val="D5ECD9">
                  <a:lumMod val="25000"/>
                </a:srgbClr>
              </a:buClr>
              <a:buNone/>
              <a:tabLst>
                <a:tab pos="457200" algn="l"/>
              </a:tabLst>
            </a:pPr>
            <a:r>
              <a:rPr lang="ru-RU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-Система </a:t>
            </a:r>
            <a:r>
              <a:rPr lang="ru-RU" sz="3200" dirty="0">
                <a:solidFill>
                  <a:prstClr val="black"/>
                </a:solidFill>
                <a:ea typeface="Times New Roman"/>
                <a:cs typeface="Times New Roman"/>
              </a:rPr>
              <a:t>оценки достижения планируемых результатов освоения основной образовательной программы основного общего образования</a:t>
            </a:r>
            <a:endParaRPr lang="ru-RU" sz="3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5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ea typeface="Times New Roman"/>
                <a:cs typeface="Times New Roman"/>
              </a:rPr>
              <a:t>7-е правило. КАК ОПРЕДЕЛЯТЬ ИТОГОВЫЕ ОЦЕНКИ?</a:t>
            </a: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Предметные четвертные оценки/отметки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определяются по таблицам предметных результатов (среднее арифметическое баллов)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8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Технология оценивания учебных успехов - это технология  действия  в ситуациях оценивания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23484"/>
              </p:ext>
            </p:extLst>
          </p:nvPr>
        </p:nvGraphicFramePr>
        <p:xfrm>
          <a:off x="539552" y="2132856"/>
          <a:ext cx="777686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828"/>
                <a:gridCol w="1540828"/>
                <a:gridCol w="1454848"/>
                <a:gridCol w="1584176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ЧТО  ОЦЕНИВАТЬ ?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КТО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ОЦЕНИВАЕТ?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КОГДА  ОЦЕНИВАТЬ?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 ФИКСИРОВАТЬ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РЕЗУЛЬТАТЫ?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 КАКИМ   КРИТЕРИЯМ       ОЦЕНИВАТЬ ?    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863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ОЦЕНКА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       И  ОТМЕТКА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УЧИТЕЛЬ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 И   УЧЕНИК         СОВМЕСТНО  В  ДИАЛОГЕ   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ЗА  КАЖДУЮ   УЧЕБНУЮ  ЗАДАЧУ- ОТДЕЛЬНАЯ  ОТМЕТКА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В  ТАБЛИЦЕ  ТРЕБОВАНИЙ 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ПО  УНИВЕРСАЛЬНОЙ  ШКАЛЕ  ТРЕХ  УРОВНЕЙ     УСПЕШНОСТИ 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Что  </a:t>
            </a:r>
            <a:r>
              <a:rPr lang="ru-RU" sz="2800" dirty="0" smtClean="0">
                <a:solidFill>
                  <a:schemeClr val="tx1"/>
                </a:solidFill>
              </a:rPr>
              <a:t>оценивать, а за что </a:t>
            </a:r>
            <a:r>
              <a:rPr lang="ru-RU" sz="2800" dirty="0">
                <a:solidFill>
                  <a:schemeClr val="tx1"/>
                </a:solidFill>
              </a:rPr>
              <a:t>ставить отметки?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Оценка-это словесная характеристика  результатов действия</a:t>
            </a:r>
            <a:r>
              <a:rPr lang="ru-RU" altLang="ru-RU" sz="2800" dirty="0">
                <a:solidFill>
                  <a:schemeClr val="tx1"/>
                </a:solidFill>
              </a:rPr>
              <a:t>(«молодец», «оригинально», «а вот здесь неточно, потому что…» )		</a:t>
            </a:r>
            <a:r>
              <a:rPr lang="ru-RU" altLang="ru-RU" sz="2800" dirty="0"/>
              <a:t>			</a:t>
            </a:r>
          </a:p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Можно оценивать любое действие ученика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( </a:t>
            </a:r>
            <a:r>
              <a:rPr lang="ru-RU" altLang="ru-RU" sz="2800" dirty="0">
                <a:solidFill>
                  <a:schemeClr val="tx1"/>
                </a:solidFill>
              </a:rPr>
              <a:t>особенно успешное ): удачную мысль, высказанную в диалоге, односложный ответ на репродуктивный вопрос и т.д.</a:t>
            </a:r>
            <a:r>
              <a:rPr lang="ru-RU" altLang="ru-RU" dirty="0">
                <a:solidFill>
                  <a:schemeClr val="tx1"/>
                </a:solidFill>
              </a:rPr>
              <a:t>	</a:t>
            </a:r>
            <a:r>
              <a:rPr lang="ru-RU" altLang="ru-RU" dirty="0"/>
              <a:t>                                  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Что оценивать, а за что ставить  отметки?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Отметка-это фиксация результата оценивания в виде знака принятой системы </a:t>
            </a:r>
            <a:r>
              <a:rPr lang="ru-RU" altLang="ru-RU" sz="2400" dirty="0">
                <a:solidFill>
                  <a:schemeClr val="tx1"/>
                </a:solidFill>
              </a:rPr>
              <a:t>(цифровой балл в любой шкале, любые цветовые и другие обозначения).		</a:t>
            </a:r>
          </a:p>
          <a:p>
            <a:pPr marL="68580" indent="0"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Отметка ставится только за решение</a:t>
            </a:r>
            <a:r>
              <a:rPr lang="ru-RU" altLang="ru-RU" sz="2400" b="1" dirty="0"/>
              <a:t> </a:t>
            </a:r>
            <a:r>
              <a:rPr lang="ru-RU" altLang="ru-RU" sz="2400" b="1" dirty="0">
                <a:solidFill>
                  <a:srgbClr val="FF0000"/>
                </a:solidFill>
              </a:rPr>
              <a:t>продуктивной учебной задачи</a:t>
            </a:r>
            <a:r>
              <a:rPr lang="ru-RU" altLang="ru-RU" sz="2400" dirty="0"/>
              <a:t>, </a:t>
            </a:r>
            <a:r>
              <a:rPr lang="ru-RU" altLang="ru-RU" sz="2400" dirty="0">
                <a:solidFill>
                  <a:schemeClr val="tx1"/>
                </a:solidFill>
              </a:rPr>
              <a:t>в ходе которой ученик осмысливал цель и условия задания, осуществлял действия по поиску решения, получал и представлял результат.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6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Кто  оценивает?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Оценку определяют учитель и ученик сообща</a:t>
            </a:r>
            <a:r>
              <a:rPr lang="ru-RU" altLang="ru-RU" sz="2800" dirty="0"/>
              <a:t>							</a:t>
            </a:r>
          </a:p>
          <a:p>
            <a:pPr marL="68580" indent="0">
              <a:buNone/>
            </a:pPr>
            <a:r>
              <a:rPr lang="ru-RU" altLang="ru-RU" sz="2800" dirty="0" smtClean="0">
                <a:solidFill>
                  <a:schemeClr val="tx1"/>
                </a:solidFill>
              </a:rPr>
              <a:t>если </a:t>
            </a:r>
            <a:r>
              <a:rPr lang="ru-RU" altLang="ru-RU" sz="2800" dirty="0">
                <a:solidFill>
                  <a:schemeClr val="tx1"/>
                </a:solidFill>
              </a:rPr>
              <a:t>оценивание проводится сразу, после того как ученик предъявил свое решение (например , устный ответ на уроке), то  учитель и ученик определяют оценку( если  требуется - отметку) в диалоге( кратком  или  развернутом)</a:t>
            </a:r>
            <a:r>
              <a:rPr lang="ru-RU" altLang="ru-RU" sz="2800" dirty="0"/>
              <a:t>	</a:t>
            </a:r>
          </a:p>
          <a:p>
            <a:pPr marL="68580" indent="0">
              <a:buNone/>
            </a:pP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1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Кто  оценивает?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Оценку определяют учитель и ученик сообща</a:t>
            </a:r>
            <a:r>
              <a:rPr lang="ru-RU" altLang="ru-RU" sz="2800" dirty="0"/>
              <a:t>							   </a:t>
            </a:r>
            <a:r>
              <a:rPr lang="ru-RU" altLang="ru-RU" sz="2800" dirty="0" smtClean="0">
                <a:solidFill>
                  <a:schemeClr val="tx1"/>
                </a:solidFill>
              </a:rPr>
              <a:t>если </a:t>
            </a:r>
            <a:r>
              <a:rPr lang="ru-RU" altLang="ru-RU" sz="2800" dirty="0">
                <a:solidFill>
                  <a:schemeClr val="tx1"/>
                </a:solidFill>
              </a:rPr>
              <a:t>оценивание проводится после сдачи письменного задания учителю(например,  проверочная работа), то ученик имеет право аргументированно оспорить выставленную ему отметку, в диалоге с учителем давая оценку своей работе.	</a:t>
            </a:r>
          </a:p>
          <a:p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5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Когда можно ставить отметку?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Ставится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своя отдельная отметка за каждую учебную задачу(задание), показывающую овладение отдельным умением.</a:t>
            </a:r>
          </a:p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Не ставится </a:t>
            </a:r>
            <a:r>
              <a:rPr lang="ru-RU" sz="2400" dirty="0">
                <a:solidFill>
                  <a:schemeClr val="tx1"/>
                </a:solidFill>
              </a:rPr>
              <a:t>средняя отметка за урок или за всю проверочную работу(из разных заданий),так как в ходе решения разных задач урока или проверочной работы ученик демонстрировал  разные  умения, по каждому из которых- разные уровни своей готовности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Где фиксировать результаты контроля?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Отметка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(в баллах успешности) </a:t>
            </a:r>
            <a:r>
              <a:rPr lang="ru-RU" sz="2400" b="1" dirty="0">
                <a:solidFill>
                  <a:srgbClr val="FF0000"/>
                </a:solidFill>
              </a:rPr>
              <a:t>выставляется в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таблицу требований </a:t>
            </a:r>
            <a:r>
              <a:rPr lang="ru-RU" sz="2400" dirty="0">
                <a:solidFill>
                  <a:schemeClr val="tx1"/>
                </a:solidFill>
              </a:rPr>
              <a:t>(вкладыш в журнал учителя, дневник школьника</a:t>
            </a:r>
            <a:r>
              <a:rPr lang="ru-RU" sz="2400" b="1" dirty="0">
                <a:solidFill>
                  <a:schemeClr val="tx1"/>
                </a:solidFill>
              </a:rPr>
              <a:t>) </a:t>
            </a:r>
            <a:r>
              <a:rPr lang="ru-RU" sz="2400" b="1" dirty="0">
                <a:solidFill>
                  <a:srgbClr val="FF0000"/>
                </a:solidFill>
              </a:rPr>
              <a:t>в графу того умения, которое было основным </a:t>
            </a:r>
            <a:r>
              <a:rPr lang="ru-RU" sz="2400" dirty="0">
                <a:solidFill>
                  <a:schemeClr val="tx1"/>
                </a:solidFill>
              </a:rPr>
              <a:t>в ходе решения конкретной задачи.</a:t>
            </a:r>
          </a:p>
          <a:p>
            <a:pPr marL="118872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Если, решая задачу, ученик демонстрировал несколько умений, то из них надо выбрать то, которое было главным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(без которого конечный результат (решение) было бы невозможно получить).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Когда можно и когда нужно ставить отметку?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Действия </a:t>
            </a:r>
            <a:r>
              <a:rPr lang="ru-RU" sz="2400" b="1" dirty="0">
                <a:solidFill>
                  <a:srgbClr val="FF0000"/>
                </a:solidFill>
              </a:rPr>
              <a:t>при текущем контроле – то, что осуществляется на каждом уроке</a:t>
            </a:r>
            <a:r>
              <a:rPr lang="ru-RU" sz="2400" dirty="0">
                <a:solidFill>
                  <a:schemeClr val="tx1"/>
                </a:solidFill>
              </a:rPr>
              <a:t>( опрос, проверка домашнего задания, участие учеников в открытии новых знаний и т.д.).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За задачи, решенные при изучении новой темы, отметка ставится только по желанию ученика</a:t>
            </a:r>
            <a:r>
              <a:rPr lang="ru-RU" sz="2400" b="1" dirty="0"/>
              <a:t>.                                                                  </a:t>
            </a:r>
            <a:r>
              <a:rPr lang="ru-RU" sz="2400" b="1" dirty="0">
                <a:solidFill>
                  <a:srgbClr val="FF0000"/>
                </a:solidFill>
              </a:rPr>
              <a:t>За задачи, решенные в ходе проверочных работ по итогам темы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и контрольных работ по итогам группы тем, примерно соответствующей одной четверти учебного года, </a:t>
            </a:r>
            <a:r>
              <a:rPr lang="ru-RU" sz="2400" b="1" dirty="0">
                <a:solidFill>
                  <a:srgbClr val="FF0000"/>
                </a:solidFill>
              </a:rPr>
              <a:t>отметки ставятся всем ученикам.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Когда можно и когда нужно ставить отметку?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2800" dirty="0" smtClean="0"/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Действия при тематическом и итоговом контроле.                                         </a:t>
            </a:r>
          </a:p>
          <a:p>
            <a:pPr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Тематический контроль</a:t>
            </a:r>
            <a:r>
              <a:rPr lang="ru-RU" altLang="ru-RU" sz="2800" b="1" dirty="0"/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– это письменные проверочные работы по итогам небольшой темы.                                                            </a:t>
            </a:r>
          </a:p>
          <a:p>
            <a:pPr>
              <a:buNone/>
            </a:pPr>
            <a:r>
              <a:rPr lang="ru-RU" altLang="ru-RU" sz="2800" b="1" dirty="0">
                <a:solidFill>
                  <a:srgbClr val="FF0000"/>
                </a:solidFill>
              </a:rPr>
              <a:t>Итоговый контроль </a:t>
            </a:r>
            <a:r>
              <a:rPr lang="ru-RU" altLang="ru-RU" sz="2800" dirty="0">
                <a:solidFill>
                  <a:schemeClr val="tx1"/>
                </a:solidFill>
              </a:rPr>
              <a:t>– это письменные работы по итогам группы тем одной четверти, триместра, полугодия, года.              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Локальные акты ОО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ea typeface="Times New Roman"/>
                <a:cs typeface="Times New Roman"/>
              </a:rPr>
              <a:t>-</a:t>
            </a: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ea typeface="Times New Roman"/>
                <a:cs typeface="Times New Roman"/>
              </a:rPr>
              <a:t>программа </a:t>
            </a: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формирования планируемых результатов освоения междисциплинарных программ</a:t>
            </a:r>
            <a:r>
              <a:rPr lang="ru-RU" sz="2400" dirty="0" smtClean="0">
                <a:solidFill>
                  <a:schemeClr val="tx1"/>
                </a:solidFill>
                <a:ea typeface="Times New Roman"/>
                <a:cs typeface="Times New Roman"/>
              </a:rPr>
              <a:t>;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- </a:t>
            </a:r>
            <a:r>
              <a:rPr lang="ru-RU" sz="2400" dirty="0" smtClean="0">
                <a:solidFill>
                  <a:schemeClr val="tx1"/>
                </a:solidFill>
                <a:ea typeface="Times New Roman"/>
                <a:cs typeface="Times New Roman"/>
              </a:rPr>
              <a:t>система </a:t>
            </a: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промежуточной аттестации (внутришкольным мониторингом образовательных достижений) обучающихся в рамках урочной и внеурочной деятельности</a:t>
            </a:r>
            <a:r>
              <a:rPr lang="ru-RU" sz="2800" dirty="0" smtClean="0">
                <a:solidFill>
                  <a:schemeClr val="tx1"/>
                </a:solidFill>
                <a:ea typeface="Times New Roman"/>
                <a:cs typeface="Times New Roman"/>
              </a:rPr>
              <a:t>;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3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По каким критериям оценивать?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Решение задачи оценивается по признакам уровней успешности:                                         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Необходимый </a:t>
            </a:r>
            <a:r>
              <a:rPr lang="ru-RU" altLang="ru-RU" sz="2800" b="1" dirty="0">
                <a:solidFill>
                  <a:srgbClr val="FF0000"/>
                </a:solidFill>
              </a:rPr>
              <a:t>уровень(«хорошо»)  </a:t>
            </a:r>
            <a:r>
              <a:rPr lang="ru-RU" altLang="ru-RU" sz="2800" dirty="0">
                <a:solidFill>
                  <a:schemeClr val="tx1"/>
                </a:solidFill>
              </a:rPr>
              <a:t>-   решение типовой  задачи.                                  </a:t>
            </a:r>
            <a:r>
              <a:rPr lang="ru-RU" altLang="ru-RU" sz="2800" b="1" dirty="0">
                <a:solidFill>
                  <a:srgbClr val="FF0000"/>
                </a:solidFill>
              </a:rPr>
              <a:t>Программный уровень(«отлично») </a:t>
            </a:r>
            <a:r>
              <a:rPr lang="ru-RU" altLang="ru-RU" sz="2800" dirty="0">
                <a:solidFill>
                  <a:srgbClr val="FF0000"/>
                </a:solidFill>
              </a:rPr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-  </a:t>
            </a:r>
            <a:r>
              <a:rPr lang="ru-RU" altLang="ru-RU" sz="2800" dirty="0"/>
              <a:t>     </a:t>
            </a:r>
            <a:r>
              <a:rPr lang="ru-RU" altLang="ru-RU" sz="2800" dirty="0">
                <a:solidFill>
                  <a:schemeClr val="tx1"/>
                </a:solidFill>
              </a:rPr>
              <a:t>решение нестандартной задачи.                       </a:t>
            </a:r>
            <a:r>
              <a:rPr lang="ru-RU" altLang="ru-RU" sz="2800" dirty="0">
                <a:solidFill>
                  <a:srgbClr val="FF0000"/>
                </a:solidFill>
              </a:rPr>
              <a:t>Максимальный уровень(«превосходно») </a:t>
            </a:r>
            <a:r>
              <a:rPr lang="ru-RU" altLang="ru-RU" sz="2800" dirty="0">
                <a:solidFill>
                  <a:schemeClr val="tx1"/>
                </a:solidFill>
              </a:rPr>
              <a:t>решение задачи на </a:t>
            </a:r>
            <a:r>
              <a:rPr lang="ru-RU" altLang="ru-RU" sz="2800" dirty="0" smtClean="0">
                <a:solidFill>
                  <a:schemeClr val="tx1"/>
                </a:solidFill>
              </a:rPr>
              <a:t>неизученный материал.  </a:t>
            </a:r>
            <a:endParaRPr lang="ru-RU" altLang="ru-RU" sz="2800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2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prstClr val="black"/>
                </a:solidFill>
              </a:rPr>
              <a:t>Локальные акты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buClr>
                <a:srgbClr val="D5ECD9">
                  <a:lumMod val="25000"/>
                </a:srgbClr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ea typeface="Times New Roman"/>
                <a:cs typeface="Times New Roman"/>
              </a:rPr>
              <a:t>-система </a:t>
            </a:r>
            <a:r>
              <a:rPr lang="ru-RU" sz="2400" dirty="0">
                <a:solidFill>
                  <a:schemeClr val="tx1"/>
                </a:solidFill>
                <a:ea typeface="Times New Roman"/>
                <a:cs typeface="Times New Roman"/>
              </a:rPr>
              <a:t>итоговой оценки по предметам, не выносимым на государственную (итоговую) аттестацию обучающихся;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Clr>
                <a:srgbClr val="D5ECD9">
                  <a:lumMod val="25000"/>
                </a:srgbClr>
              </a:buClr>
              <a:buNone/>
            </a:pPr>
            <a:r>
              <a:rPr lang="ru-RU" sz="2400" dirty="0">
                <a:solidFill>
                  <a:schemeClr val="tx1"/>
                </a:solidFill>
                <a:ea typeface="Times New Roman"/>
              </a:rPr>
              <a:t>- </a:t>
            </a:r>
            <a:r>
              <a:rPr lang="ru-RU" sz="2400" dirty="0" smtClean="0">
                <a:solidFill>
                  <a:schemeClr val="tx1"/>
                </a:solidFill>
                <a:ea typeface="Times New Roman"/>
              </a:rPr>
              <a:t> инструментарий </a:t>
            </a:r>
            <a:r>
              <a:rPr lang="ru-RU" sz="2400" dirty="0">
                <a:solidFill>
                  <a:schemeClr val="tx1"/>
                </a:solidFill>
                <a:ea typeface="Times New Roman"/>
              </a:rPr>
              <a:t>для оценки достижения планируемых результатов в рамках текущего и тематического контроля, промежуточной аттестации (внутришкольного мониторинга образовательных достижений), итоговой аттестации по предметам, не выносимым на государственную итоговую аттестацию</a:t>
            </a:r>
            <a:endParaRPr lang="ru-RU" sz="2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9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88916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ea typeface="Times New Roman"/>
              </a:rPr>
              <a:t>Обязательные материалы,  составляющие систему внутришкольного 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мониторинга образовательных достижений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стартовая диагностика;</a:t>
            </a: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pPr marL="68263" indent="190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текущее  выполнение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учебных исследований и учебных проектов;</a:t>
            </a: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pPr marL="68263" indent="1905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-промежуточные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итоговые комплексные работы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межпредметной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основе;</a:t>
            </a:r>
          </a:p>
          <a:p>
            <a:pPr marL="68263" indent="1905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-текущее выполнение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выборочных учебно-практических и учебно-познавательных заданий на оценку способности и готовности обучающихся к освоению систематических 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знаний;</a:t>
            </a:r>
          </a:p>
          <a:p>
            <a:pPr marL="68263" indent="1905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-защита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итогового индивидуального проекта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4896544"/>
          </a:xfrm>
        </p:spPr>
        <p:txBody>
          <a:bodyPr/>
          <a:lstStyle/>
          <a:p>
            <a:pPr marL="6858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3200" b="1" dirty="0" smtClean="0">
                <a:solidFill>
                  <a:srgbClr val="000000"/>
                </a:solidFill>
                <a:ea typeface="Times New Roman"/>
              </a:rPr>
              <a:t>Основным </a:t>
            </a:r>
            <a:r>
              <a:rPr lang="ru-RU" sz="3200" b="1" dirty="0">
                <a:solidFill>
                  <a:srgbClr val="000000"/>
                </a:solidFill>
                <a:ea typeface="Times New Roman"/>
              </a:rPr>
              <a:t>объектом системы оценки</a:t>
            </a:r>
            <a:r>
              <a:rPr lang="ru-RU" sz="3200" i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результатов образования, её содержательной и критериальной базой выступают </a:t>
            </a:r>
            <a:r>
              <a:rPr lang="ru-RU" sz="3200" b="1" dirty="0">
                <a:solidFill>
                  <a:srgbClr val="000000"/>
                </a:solidFill>
                <a:ea typeface="Times New Roman"/>
              </a:rPr>
              <a:t>требования </a:t>
            </a:r>
            <a:r>
              <a:rPr lang="ru-RU" sz="3200" b="1" dirty="0" smtClean="0">
                <a:solidFill>
                  <a:srgbClr val="000000"/>
                </a:solidFill>
                <a:ea typeface="Times New Roman"/>
              </a:rPr>
              <a:t>Стандарта, 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которые конкретизируются в планируемых результатах освоения обучающимися основной образовательной программы основного общего образования</a:t>
            </a:r>
            <a:endParaRPr lang="ru-RU" sz="32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5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464496"/>
          </a:xfrm>
        </p:spPr>
        <p:txBody>
          <a:bodyPr/>
          <a:lstStyle/>
          <a:p>
            <a:pPr marL="685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ea typeface="Times New Roman"/>
                <a:cs typeface="Times New Roman"/>
              </a:rPr>
              <a:t>Стандарт является основой для разработки системы объективной оценки уровня образования обучающихся на ступени основного общего образования</a:t>
            </a:r>
            <a:endParaRPr lang="ru-RU" sz="3600" b="1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7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0000"/>
                </a:solidFill>
                <a:latin typeface="+mn-lt"/>
                <a:ea typeface="Times New Roman"/>
              </a:rPr>
              <a:t>Для оценки </a:t>
            </a:r>
            <a:r>
              <a:rPr lang="ru-RU" sz="1800" u="sng" dirty="0">
                <a:solidFill>
                  <a:srgbClr val="000000"/>
                </a:solidFill>
                <a:latin typeface="+mn-lt"/>
                <a:ea typeface="Times New Roman"/>
              </a:rPr>
              <a:t>динамики</a:t>
            </a:r>
            <a:r>
              <a:rPr lang="ru-RU" sz="1800" dirty="0">
                <a:solidFill>
                  <a:srgbClr val="000000"/>
                </a:solidFill>
                <a:latin typeface="+mn-lt"/>
                <a:ea typeface="Times New Roman"/>
              </a:rPr>
              <a:t> формирования и уровня сформированности метапредметных результатов в системе внутришкольного мониторинга образовательных достижений </a:t>
            </a:r>
            <a:endParaRPr lang="ru-RU" sz="1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целесообразно фиксировать и анализировать в соответствии с разработанным образовательным учреждением: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а) программой формирования планируемых результатов освоения междисциплинарных программ;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б) системой промежуточной аттестации (внутришкольным мониторингом образовательных достижений) обучающихся в рамках урочной и внеурочной деятельности;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в) системой итоговой оценки по предметам, не выносимым на государственную (итоговую) аттестацию обучающихся;</a:t>
            </a:r>
            <a:endParaRPr lang="ru-RU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9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D5ECD9"/>
      </a:lt2>
      <a:accent1>
        <a:srgbClr val="B0CCB0"/>
      </a:accent1>
      <a:accent2>
        <a:srgbClr val="40924E"/>
      </a:accent2>
      <a:accent3>
        <a:srgbClr val="A8CDD7"/>
      </a:accent3>
      <a:accent4>
        <a:srgbClr val="D5ECD9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1781</TotalTime>
  <Words>1207</Words>
  <Application>Microsoft Office PowerPoint</Application>
  <PresentationFormat>Экран (4:3)</PresentationFormat>
  <Paragraphs>257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Остин</vt:lpstr>
      <vt:lpstr>Диагностика метапредметных результатов Гапонов Игорь Иванович, учитель физической культуры</vt:lpstr>
      <vt:lpstr>Нормативная база</vt:lpstr>
      <vt:lpstr>Нормативная база</vt:lpstr>
      <vt:lpstr>Локальные акты ОО</vt:lpstr>
      <vt:lpstr>Локальные акты ОО</vt:lpstr>
      <vt:lpstr>Обязательные материалы,  составляющие систему внутришкольного мониторинга образовательных достижений </vt:lpstr>
      <vt:lpstr>Презентация PowerPoint</vt:lpstr>
      <vt:lpstr>Презентация PowerPoint</vt:lpstr>
      <vt:lpstr>Для оценки динамики формирования и уровня сформированности метапредметных результатов в системе внутришкольного мониторинга образовательных достижений </vt:lpstr>
      <vt:lpstr>Презентация PowerPoint</vt:lpstr>
      <vt:lpstr>Презентация PowerPoint</vt:lpstr>
      <vt:lpstr>Презентация PowerPoint</vt:lpstr>
      <vt:lpstr>Формы и методы оценки</vt:lpstr>
      <vt:lpstr>Как обеспечить комплексную оценку всех образовательных результатов (предметных, метапредметных и личностных)? </vt:lpstr>
      <vt:lpstr>Новые формы и методы оценки</vt:lpstr>
      <vt:lpstr>Оценочная шкала – «Школа 2100»</vt:lpstr>
      <vt:lpstr>ТЕХНОЛОГИИ ОЦЕНИВАНИЯ ОБРАЗОВАТЕЛЬНЫХ ДОСТИЖЕНИЙ «ШКОЛА 2100» </vt:lpstr>
      <vt:lpstr>2-е правило. КТО ОЦЕНИВАЕТ?  </vt:lpstr>
      <vt:lpstr>Презентация PowerPoint</vt:lpstr>
      <vt:lpstr>3-е правило. СКОЛЬКО СТАВИТЬ ОТМЕТОК? </vt:lpstr>
      <vt:lpstr>4-е правило</vt:lpstr>
      <vt:lpstr>Презентация PowerPoint</vt:lpstr>
      <vt:lpstr>Презентация PowerPoint</vt:lpstr>
      <vt:lpstr>Презентация PowerPoint</vt:lpstr>
      <vt:lpstr>Презентация PowerPoint</vt:lpstr>
      <vt:lpstr>5-е правило. КОГДА СТАВИТЬ ОТМЕТКИ? </vt:lpstr>
      <vt:lpstr>6-е правило. ПО КАКИМ КРИТЕРИЯМ ОЦЕНИВАТЬ?  </vt:lpstr>
      <vt:lpstr>Презентация PowerPoint</vt:lpstr>
      <vt:lpstr>Презентация PowerPoint</vt:lpstr>
      <vt:lpstr>7-е правило. КАК ОПРЕДЕЛЯТЬ ИТОГОВЫЕ ОЦЕНКИ? </vt:lpstr>
      <vt:lpstr>Технология оценивания учебных успехов - это технология  действия  в ситуациях оценивания</vt:lpstr>
      <vt:lpstr>Что  оценивать, а за что ставить отметки?</vt:lpstr>
      <vt:lpstr>Что оценивать, а за что ставить  отметки?</vt:lpstr>
      <vt:lpstr>Кто  оценивает?</vt:lpstr>
      <vt:lpstr>Кто  оценивает?</vt:lpstr>
      <vt:lpstr>Когда можно ставить отметку?</vt:lpstr>
      <vt:lpstr>Где фиксировать результаты контроля?</vt:lpstr>
      <vt:lpstr>Когда можно и когда нужно ставить отметку?</vt:lpstr>
      <vt:lpstr>Когда можно и когда нужно ставить отметку?</vt:lpstr>
      <vt:lpstr>По каким критериям оценивать?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КФ-3</cp:lastModifiedBy>
  <cp:revision>173</cp:revision>
  <dcterms:created xsi:type="dcterms:W3CDTF">2012-06-27T06:59:33Z</dcterms:created>
  <dcterms:modified xsi:type="dcterms:W3CDTF">2017-03-03T09:35:37Z</dcterms:modified>
</cp:coreProperties>
</file>