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5"/>
  </p:notesMasterIdLst>
  <p:sldIdLst>
    <p:sldId id="256" r:id="rId2"/>
    <p:sldId id="281" r:id="rId3"/>
    <p:sldId id="282" r:id="rId4"/>
    <p:sldId id="283" r:id="rId5"/>
    <p:sldId id="284" r:id="rId6"/>
    <p:sldId id="272" r:id="rId7"/>
    <p:sldId id="300" r:id="rId8"/>
    <p:sldId id="301" r:id="rId9"/>
    <p:sldId id="303" r:id="rId10"/>
    <p:sldId id="302" r:id="rId11"/>
    <p:sldId id="304" r:id="rId12"/>
    <p:sldId id="305" r:id="rId13"/>
    <p:sldId id="306" r:id="rId14"/>
    <p:sldId id="307" r:id="rId15"/>
    <p:sldId id="308" r:id="rId16"/>
    <p:sldId id="258" r:id="rId17"/>
    <p:sldId id="287" r:id="rId18"/>
    <p:sldId id="260" r:id="rId19"/>
    <p:sldId id="261" r:id="rId20"/>
    <p:sldId id="262" r:id="rId21"/>
    <p:sldId id="263" r:id="rId22"/>
    <p:sldId id="264" r:id="rId23"/>
    <p:sldId id="266" r:id="rId24"/>
    <p:sldId id="291" r:id="rId25"/>
    <p:sldId id="292" r:id="rId26"/>
    <p:sldId id="293" r:id="rId27"/>
    <p:sldId id="294" r:id="rId28"/>
    <p:sldId id="297" r:id="rId29"/>
    <p:sldId id="298" r:id="rId30"/>
    <p:sldId id="299" r:id="rId31"/>
    <p:sldId id="265" r:id="rId32"/>
    <p:sldId id="267" r:id="rId33"/>
    <p:sldId id="268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AC0000"/>
    <a:srgbClr val="F5F5F5"/>
    <a:srgbClr val="FFE7E7"/>
    <a:srgbClr val="FFCDCD"/>
    <a:srgbClr val="CCECFF"/>
    <a:srgbClr val="B3C5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434" autoAdjust="0"/>
  </p:normalViewPr>
  <p:slideViewPr>
    <p:cSldViewPr>
      <p:cViewPr>
        <p:scale>
          <a:sx n="77" d="100"/>
          <a:sy n="77" d="100"/>
        </p:scale>
        <p:origin x="-85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C99FA-C3C8-478C-8927-9B5CD04B4362}" type="datetimeFigureOut">
              <a:rPr lang="ru-RU" smtClean="0"/>
              <a:pPr/>
              <a:t>06.03.2017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C1857-D501-4B93-92BD-5BD0EDDD6C0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108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0492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30" name="Picture 6" descr="C:\Users\Владелец\Desktop\Птица_целая.pn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66" y="1748053"/>
            <a:ext cx="7339962" cy="4502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>
              <a:alpha val="69804"/>
            </a:srgb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2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Подзаголовок 2"/>
          <p:cNvSpPr txBox="1">
            <a:spLocks/>
          </p:cNvSpPr>
          <p:nvPr userDrawn="1"/>
        </p:nvSpPr>
        <p:spPr>
          <a:xfrm>
            <a:off x="4748644" y="277426"/>
            <a:ext cx="3309803" cy="16394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государственное автономное учреждение дополнительного профессионального образования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(повышения квалификации) специалистов</a:t>
            </a:r>
          </a:p>
          <a:p>
            <a:pPr algn="ctr">
              <a:spcBef>
                <a:spcPts val="0"/>
              </a:spcBef>
            </a:pPr>
            <a:endParaRPr lang="ru-RU" sz="700" b="1" dirty="0" smtClean="0">
              <a:solidFill>
                <a:schemeClr val="bg1"/>
              </a:solidFill>
              <a:latin typeface="+mn-lt"/>
            </a:endParaRP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«СМОЛЕНСКИЙ ОБЛАСТНОЙ ИНСТИТУТ</a:t>
            </a:r>
          </a:p>
          <a:p>
            <a:pPr algn="ctr">
              <a:spcBef>
                <a:spcPts val="0"/>
              </a:spcBef>
            </a:pPr>
            <a:r>
              <a:rPr lang="ru-RU" sz="1200" b="1" dirty="0" smtClean="0">
                <a:solidFill>
                  <a:schemeClr val="bg1"/>
                </a:solidFill>
                <a:latin typeface="+mn-lt"/>
              </a:rPr>
              <a:t>РАЗВИТИЯ ОБРАЗОВАНИЯ»</a:t>
            </a:r>
            <a:endParaRPr lang="ru-RU" sz="12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6016" y="2561421"/>
            <a:ext cx="3382236" cy="3079357"/>
          </a:xfrm>
        </p:spPr>
        <p:txBody>
          <a:bodyPr anchor="ctr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43D6E-4792-4484-9298-B540E8BA777D}" type="datetime1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BC5B6B-8392-4812-A06C-6EF65A3CA4E4}" type="datetime1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CFC0E-22A1-41A6-A5B0-655AD4698E4F}" type="datetime1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7704856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25000"/>
                </a:schemeClr>
              </a:buClr>
              <a:defRPr sz="2000"/>
            </a:lvl1pPr>
            <a:lvl2pPr>
              <a:buClr>
                <a:schemeClr val="bg2">
                  <a:lumMod val="25000"/>
                </a:schemeClr>
              </a:buClr>
              <a:defRPr sz="2000"/>
            </a:lvl2pPr>
            <a:lvl3pPr>
              <a:buClr>
                <a:schemeClr val="bg2">
                  <a:lumMod val="25000"/>
                </a:schemeClr>
              </a:buClr>
              <a:defRPr sz="1800"/>
            </a:lvl3pPr>
            <a:lvl4pPr>
              <a:buClr>
                <a:schemeClr val="bg2">
                  <a:lumMod val="25000"/>
                </a:schemeClr>
              </a:buClr>
              <a:defRPr sz="1600"/>
            </a:lvl4pPr>
            <a:lvl5pPr>
              <a:buClr>
                <a:schemeClr val="bg2">
                  <a:lumMod val="25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F9A7E-9C7F-4FDE-B704-761A4A0475D1}" type="datetime1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755576" y="836712"/>
            <a:ext cx="7704856" cy="745152"/>
          </a:xfrm>
        </p:spPr>
        <p:txBody>
          <a:bodyPr anchor="ctr">
            <a:normAutofit/>
          </a:bodyPr>
          <a:lstStyle>
            <a:lvl1pPr algn="l">
              <a:defRPr sz="30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2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ата 12"/>
          <p:cNvSpPr>
            <a:spLocks noGrp="1"/>
          </p:cNvSpPr>
          <p:nvPr>
            <p:ph type="dt" sz="half" idx="10"/>
          </p:nvPr>
        </p:nvSpPr>
        <p:spPr>
          <a:xfrm>
            <a:off x="107504" y="55873"/>
            <a:ext cx="792088" cy="252000"/>
          </a:xfrm>
        </p:spPr>
        <p:txBody>
          <a:bodyPr/>
          <a:lstStyle>
            <a:lvl1pPr algn="l">
              <a:defRPr sz="800"/>
            </a:lvl1pPr>
          </a:lstStyle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16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755576" y="6154807"/>
            <a:ext cx="3502152" cy="226521"/>
          </a:xfrm>
        </p:spPr>
        <p:txBody>
          <a:bodyPr/>
          <a:lstStyle>
            <a:lvl1pPr algn="l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ФИО автора, должность</a:t>
            </a:r>
            <a:endParaRPr lang="ru-RU" dirty="0"/>
          </a:p>
        </p:txBody>
      </p:sp>
      <p:sp>
        <p:nvSpPr>
          <p:cNvPr id="1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604448" y="55873"/>
            <a:ext cx="432048" cy="252000"/>
          </a:xfrm>
        </p:spPr>
        <p:txBody>
          <a:bodyPr/>
          <a:lstStyle>
            <a:lvl1pPr algn="r">
              <a:defRPr sz="800"/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8" name="Content Placeholder 2"/>
          <p:cNvSpPr>
            <a:spLocks noGrp="1"/>
          </p:cNvSpPr>
          <p:nvPr>
            <p:ph idx="1"/>
          </p:nvPr>
        </p:nvSpPr>
        <p:spPr>
          <a:xfrm>
            <a:off x="755576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idx="13"/>
          </p:nvPr>
        </p:nvSpPr>
        <p:spPr>
          <a:xfrm>
            <a:off x="4644432" y="1700808"/>
            <a:ext cx="3816000" cy="3960440"/>
          </a:xfrm>
        </p:spPr>
        <p:txBody>
          <a:bodyPr>
            <a:normAutofit/>
          </a:bodyPr>
          <a:lstStyle>
            <a:lvl1pPr>
              <a:buClr>
                <a:schemeClr val="bg2">
                  <a:lumMod val="10000"/>
                </a:schemeClr>
              </a:buClr>
              <a:defRPr sz="2000"/>
            </a:lvl1pPr>
            <a:lvl2pPr>
              <a:buClr>
                <a:schemeClr val="bg2">
                  <a:lumMod val="10000"/>
                </a:schemeClr>
              </a:buClr>
              <a:defRPr sz="2000"/>
            </a:lvl2pPr>
            <a:lvl3pPr>
              <a:buClr>
                <a:schemeClr val="bg2">
                  <a:lumMod val="10000"/>
                </a:schemeClr>
              </a:buClr>
              <a:defRPr sz="1800"/>
            </a:lvl3pPr>
            <a:lvl4pPr>
              <a:buClr>
                <a:schemeClr val="bg2">
                  <a:lumMod val="10000"/>
                </a:schemeClr>
              </a:buClr>
              <a:defRPr sz="1600"/>
            </a:lvl4pPr>
            <a:lvl5pPr>
              <a:buClr>
                <a:schemeClr val="bg2">
                  <a:lumMod val="10000"/>
                </a:schemeClr>
              </a:buClr>
              <a:defRPr sz="1400"/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32DED-0D7F-4950-A056-7F2CBE278128}" type="datetime1">
              <a:rPr lang="ru-RU" smtClean="0"/>
              <a:t>06.03.2017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0E0802-6340-4BCA-80A6-FF165FDF11E5}" type="datetime1">
              <a:rPr lang="ru-RU" smtClean="0"/>
              <a:t>06.03.2017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12"/>
          <p:cNvSpPr txBox="1">
            <a:spLocks/>
          </p:cNvSpPr>
          <p:nvPr userDrawn="1"/>
        </p:nvSpPr>
        <p:spPr>
          <a:xfrm>
            <a:off x="107504" y="55873"/>
            <a:ext cx="79208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AFFC5FA-CA71-4565-B01C-34C4B64B1EAF}" type="datetime1">
              <a:rPr lang="ru-RU" smtClean="0"/>
              <a:pPr/>
              <a:t>06.03.2017</a:t>
            </a:fld>
            <a:endParaRPr lang="ru-RU" dirty="0"/>
          </a:p>
        </p:txBody>
      </p:sp>
      <p:sp>
        <p:nvSpPr>
          <p:cNvPr id="6" name="Нижний колонтитул 13"/>
          <p:cNvSpPr txBox="1">
            <a:spLocks/>
          </p:cNvSpPr>
          <p:nvPr userDrawn="1"/>
        </p:nvSpPr>
        <p:spPr>
          <a:xfrm>
            <a:off x="755576" y="6154807"/>
            <a:ext cx="3502152" cy="2265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l" defTabSz="914400" rtl="0" eaLnBrk="1" latinLnBrk="0" hangingPunct="1">
              <a:defRPr sz="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7" name="Номер слайда 14"/>
          <p:cNvSpPr txBox="1">
            <a:spLocks/>
          </p:cNvSpPr>
          <p:nvPr userDrawn="1"/>
        </p:nvSpPr>
        <p:spPr>
          <a:xfrm>
            <a:off x="8604448" y="55873"/>
            <a:ext cx="432048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800" kern="1200">
                <a:solidFill>
                  <a:srgbClr val="FEFEFE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4"/>
          <p:cNvSpPr txBox="1">
            <a:spLocks/>
          </p:cNvSpPr>
          <p:nvPr userDrawn="1"/>
        </p:nvSpPr>
        <p:spPr>
          <a:xfrm>
            <a:off x="755576" y="5733256"/>
            <a:ext cx="7704856" cy="7200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1"/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ГОСУДАРСТВЕННОЕ АВТОНОМНОЕ УЧРЕЖДЕНИЕ ДОПОЛНИТЕЛЬНОГО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ПРОФЕССИОНАЛЬНОГО ОБРАЗОВАНИЯ (ПОВЫШЕНИЯ КВАЛИФИКАЦИИ) СПЕЦИАЛИСТОВ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«СМОЛЕНСКИЙ ОБЛАСТНОЙ ИНСТИТУТ РАЗВИТИЯ ОБРАЗОВАНИЯ»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7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214000, г. Смоленск, ул. Октябрьской революции, д. 20А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тел</a:t>
            </a: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/</a:t>
            </a:r>
            <a:r>
              <a:rPr kumimoji="0" lang="ru-RU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факс: 8 (4812) 38-21-57</a:t>
            </a:r>
          </a:p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n-ea"/>
                <a:cs typeface="Calibri" pitchFamily="34" charset="0"/>
              </a:rPr>
              <a:t>www. dpo-smolensk.ru</a:t>
            </a:r>
            <a:endParaRPr kumimoji="0" lang="ru-RU" sz="7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n-ea"/>
              <a:cs typeface="Calibri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 userDrawn="1"/>
        </p:nvCxnSpPr>
        <p:spPr>
          <a:xfrm>
            <a:off x="755576" y="6066000"/>
            <a:ext cx="7704856" cy="0"/>
          </a:xfrm>
          <a:prstGeom prst="line">
            <a:avLst/>
          </a:prstGeom>
          <a:ln w="127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C:\Users\Владелец\Desktop\ПТИЦА_БЕЛАЯ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054" y="116632"/>
            <a:ext cx="642716" cy="36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A1780-857F-4F5F-B809-C53DD044E6F1}" type="datetime1">
              <a:rPr lang="ru-RU" smtClean="0"/>
              <a:t>06.03.2017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168BD-9E0D-4FD9-8997-B98E80DC57A8}" type="datetime1">
              <a:rPr lang="ru-RU" smtClean="0"/>
              <a:t>06.03.2017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C65DA96-61DC-4DE7-AD08-0769B5D88E87}" type="datetime1">
              <a:rPr lang="ru-RU" smtClean="0"/>
              <a:t>06.03.2017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ФИО автора, должность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06C50F1-8CFA-411F-AD37-A72DFD69FB2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0" y="2561421"/>
            <a:ext cx="3672408" cy="3079357"/>
          </a:xfrm>
        </p:spPr>
        <p:txBody>
          <a:bodyPr>
            <a:normAutofit/>
          </a:bodyPr>
          <a:lstStyle/>
          <a:p>
            <a:r>
              <a:rPr lang="ru-RU" sz="3100" dirty="0" smtClean="0"/>
              <a:t>Диагностика метапредметных результатов</a:t>
            </a:r>
            <a:br>
              <a:rPr lang="ru-RU" sz="3100" dirty="0" smtClean="0"/>
            </a:br>
            <a:r>
              <a:rPr lang="ru-RU" sz="1800" dirty="0" smtClean="0">
                <a:latin typeface="+mn-lt"/>
              </a:rPr>
              <a:t>Кузьмина И.В. Преподаватель-организатор ОБЖ </a:t>
            </a:r>
            <a:br>
              <a:rPr lang="ru-RU" sz="1800" dirty="0" smtClean="0">
                <a:latin typeface="+mn-lt"/>
              </a:rPr>
            </a:br>
            <a:r>
              <a:rPr lang="ru-RU" sz="1800" dirty="0" smtClean="0">
                <a:latin typeface="+mn-lt"/>
              </a:rPr>
              <a:t>МБОУ СШ№4 г. Вязьмы</a:t>
            </a:r>
            <a:endParaRPr lang="ru-RU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19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46449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4) приобретение опыта самостоятельного поиска, анализа и отбора информации в области безопасности жизнедеятельности с использованием различных источников и новых информационных технологий;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5) развитие умения выражать свои мысли и способности слушать собеседника, понимать его точку зрения, признавать право другого человека на иное мнение;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6) освоение приемов действий в опасных и чрезвычайных ситуациях природного, техногенного и социального характера;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7) формирование умений взаимодействовать с окружающими, выполнять различные социальные роли во время и при ликвидации последствий чрезвычайных ситуаций.</a:t>
            </a:r>
          </a:p>
          <a:p>
            <a:pPr marL="6858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097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4752528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Основным объектом оценки </a:t>
            </a:r>
            <a:r>
              <a:rPr lang="ru-RU" dirty="0" err="1">
                <a:solidFill>
                  <a:schemeClr val="tx1"/>
                </a:solidFill>
              </a:rPr>
              <a:t>метапредметных</a:t>
            </a:r>
            <a:r>
              <a:rPr lang="ru-RU" dirty="0">
                <a:solidFill>
                  <a:schemeClr val="tx1"/>
                </a:solidFill>
              </a:rPr>
              <a:t> результатов служит </a:t>
            </a:r>
            <a:r>
              <a:rPr lang="ru-RU" dirty="0" err="1">
                <a:solidFill>
                  <a:schemeClr val="tx1"/>
                </a:solidFill>
              </a:rPr>
              <a:t>сформированность</a:t>
            </a:r>
            <a:r>
              <a:rPr lang="ru-RU" dirty="0">
                <a:solidFill>
                  <a:schemeClr val="tx1"/>
                </a:solidFill>
              </a:rPr>
              <a:t> у обучающихся регулятивных, коммуникативных и познавательных универсальных учебных действий. </a:t>
            </a:r>
          </a:p>
          <a:p>
            <a:r>
              <a:rPr lang="ru-RU" b="1" dirty="0">
                <a:solidFill>
                  <a:schemeClr val="tx1"/>
                </a:solidFill>
              </a:rPr>
              <a:t>Регулятивные: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• управление своей деятельностью; </a:t>
            </a:r>
          </a:p>
          <a:p>
            <a:r>
              <a:rPr lang="ru-RU" dirty="0">
                <a:solidFill>
                  <a:schemeClr val="tx1"/>
                </a:solidFill>
              </a:rPr>
              <a:t>• контроль и коррекция; </a:t>
            </a:r>
          </a:p>
          <a:p>
            <a:r>
              <a:rPr lang="ru-RU" dirty="0">
                <a:solidFill>
                  <a:schemeClr val="tx1"/>
                </a:solidFill>
              </a:rPr>
              <a:t>• инициативность и самостоятельность. </a:t>
            </a:r>
          </a:p>
          <a:p>
            <a:r>
              <a:rPr lang="ru-RU" b="1" dirty="0">
                <a:solidFill>
                  <a:schemeClr val="tx1"/>
                </a:solidFill>
              </a:rPr>
              <a:t>Коммуникативные: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• речевая деятельность; </a:t>
            </a:r>
          </a:p>
          <a:p>
            <a:r>
              <a:rPr lang="ru-RU" dirty="0">
                <a:solidFill>
                  <a:schemeClr val="tx1"/>
                </a:solidFill>
              </a:rPr>
              <a:t>• навыки сотрудничества. </a:t>
            </a:r>
          </a:p>
          <a:p>
            <a:r>
              <a:rPr lang="ru-RU" b="1" dirty="0">
                <a:solidFill>
                  <a:schemeClr val="tx1"/>
                </a:solidFill>
              </a:rPr>
              <a:t>Познавательные: 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• работа с информацией и учебными моделями; </a:t>
            </a:r>
          </a:p>
          <a:p>
            <a:r>
              <a:rPr lang="ru-RU" dirty="0">
                <a:solidFill>
                  <a:schemeClr val="tx1"/>
                </a:solidFill>
              </a:rPr>
              <a:t>• использование знаково-символических средств, общих схем решения; </a:t>
            </a:r>
          </a:p>
          <a:p>
            <a:r>
              <a:rPr lang="ru-RU" dirty="0">
                <a:solidFill>
                  <a:schemeClr val="tx1"/>
                </a:solidFill>
              </a:rPr>
              <a:t>• выполнение логических операций: сравнения, анализа, обобщения, классификации, установления аналогий, подведения под понятие. </a:t>
            </a:r>
          </a:p>
          <a:p>
            <a:r>
              <a:rPr lang="ru-RU" dirty="0">
                <a:solidFill>
                  <a:schemeClr val="tx1"/>
                </a:solidFill>
              </a:rPr>
              <a:t>Основное </a:t>
            </a:r>
            <a:r>
              <a:rPr lang="ru-RU" b="1" dirty="0">
                <a:solidFill>
                  <a:schemeClr val="tx1"/>
                </a:solidFill>
              </a:rPr>
              <a:t>содержание оценки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результатов </a:t>
            </a:r>
            <a:r>
              <a:rPr lang="ru-RU" dirty="0">
                <a:solidFill>
                  <a:schemeClr val="tx1"/>
                </a:solidFill>
              </a:rPr>
              <a:t>строится вокруг умения учиться. Оценка </a:t>
            </a:r>
            <a:r>
              <a:rPr lang="ru-RU" dirty="0" err="1">
                <a:solidFill>
                  <a:schemeClr val="tx1"/>
                </a:solidFill>
              </a:rPr>
              <a:t>метапредметных</a:t>
            </a:r>
            <a:r>
              <a:rPr lang="ru-RU" dirty="0">
                <a:solidFill>
                  <a:schemeClr val="tx1"/>
                </a:solidFill>
              </a:rPr>
              <a:t> результатов проводится в ходе различных процедур: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решение задач творческого и поискового характера;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учебное проектирование;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итоговые проверочные работы;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комплексные работы на </a:t>
            </a:r>
            <a:r>
              <a:rPr lang="ru-RU" dirty="0" err="1">
                <a:solidFill>
                  <a:schemeClr val="tx1"/>
                </a:solidFill>
              </a:rPr>
              <a:t>межпредметной</a:t>
            </a:r>
            <a:r>
              <a:rPr lang="ru-RU" dirty="0">
                <a:solidFill>
                  <a:schemeClr val="tx1"/>
                </a:solidFill>
              </a:rPr>
              <a:t> основе;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мониторинг </a:t>
            </a:r>
            <a:r>
              <a:rPr lang="ru-RU" dirty="0" err="1">
                <a:solidFill>
                  <a:schemeClr val="tx1"/>
                </a:solidFill>
              </a:rPr>
              <a:t>сформированности</a:t>
            </a:r>
            <a:r>
              <a:rPr lang="ru-RU" dirty="0">
                <a:solidFill>
                  <a:schemeClr val="tx1"/>
                </a:solidFill>
              </a:rPr>
              <a:t> основных учебных умений;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портфолио и др. 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263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680520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ru-RU" b="1" i="1" dirty="0">
                <a:solidFill>
                  <a:schemeClr val="tx1"/>
                </a:solidFill>
              </a:rPr>
              <a:t>Методами оценки </a:t>
            </a:r>
            <a:r>
              <a:rPr lang="ru-RU" b="1" i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i="1" dirty="0">
                <a:solidFill>
                  <a:schemeClr val="tx1"/>
                </a:solidFill>
              </a:rPr>
              <a:t> результатов являются: 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-наблюдения </a:t>
            </a:r>
            <a:r>
              <a:rPr lang="ru-RU" dirty="0">
                <a:solidFill>
                  <a:schemeClr val="tx1"/>
                </a:solidFill>
              </a:rPr>
              <a:t>за определенными аспектами деятельности учащихся или их продвижением в обучении, </a:t>
            </a: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-оценка </a:t>
            </a:r>
            <a:r>
              <a:rPr lang="ru-RU" i="1" dirty="0">
                <a:solidFill>
                  <a:schemeClr val="tx1"/>
                </a:solidFill>
              </a:rPr>
              <a:t>процесса выполнения </a:t>
            </a:r>
            <a:r>
              <a:rPr lang="ru-RU" dirty="0">
                <a:solidFill>
                  <a:schemeClr val="tx1"/>
                </a:solidFill>
              </a:rPr>
              <a:t>обучающимися различного рода творческих работ, </a:t>
            </a: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-тестирование 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-оценка </a:t>
            </a:r>
            <a:r>
              <a:rPr lang="ru-RU" i="1" dirty="0">
                <a:solidFill>
                  <a:schemeClr val="tx1"/>
                </a:solidFill>
              </a:rPr>
              <a:t>открытых и закрытых ответов обучающихся, 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-оценка </a:t>
            </a:r>
            <a:r>
              <a:rPr lang="ru-RU" i="1" dirty="0">
                <a:solidFill>
                  <a:schemeClr val="tx1"/>
                </a:solidFill>
              </a:rPr>
              <a:t>результатов рефлексии </a:t>
            </a:r>
            <a:r>
              <a:rPr lang="ru-RU" dirty="0">
                <a:solidFill>
                  <a:schemeClr val="tx1"/>
                </a:solidFill>
              </a:rPr>
              <a:t>обучающихся (разнообразных листов самоанализа, протоколов собеседований, дневников учащихся и т.п.) </a:t>
            </a: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-портфолио </a:t>
            </a:r>
            <a:r>
              <a:rPr lang="ru-RU" i="1" dirty="0">
                <a:solidFill>
                  <a:schemeClr val="tx1"/>
                </a:solidFill>
              </a:rPr>
              <a:t>обучающегося; 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i="1" dirty="0" smtClean="0">
                <a:solidFill>
                  <a:schemeClr val="tx1"/>
                </a:solidFill>
              </a:rPr>
              <a:t>-выставки </a:t>
            </a:r>
            <a:r>
              <a:rPr lang="ru-RU" i="1" dirty="0">
                <a:solidFill>
                  <a:schemeClr val="tx1"/>
                </a:solidFill>
              </a:rPr>
              <a:t>и презентации крупных целостных законченных работ. </a:t>
            </a:r>
            <a:endParaRPr lang="ru-RU" dirty="0">
              <a:solidFill>
                <a:schemeClr val="tx1"/>
              </a:solidFill>
            </a:endParaRPr>
          </a:p>
          <a:p>
            <a:pPr marL="68580" indent="0">
              <a:buNone/>
            </a:pPr>
            <a:r>
              <a:rPr lang="ru-RU" b="1" i="1" dirty="0" smtClean="0">
                <a:solidFill>
                  <a:schemeClr val="tx1"/>
                </a:solidFill>
              </a:rPr>
              <a:t>-Системная </a:t>
            </a:r>
            <a:r>
              <a:rPr lang="ru-RU" b="1" i="1" dirty="0">
                <a:solidFill>
                  <a:schemeClr val="tx1"/>
                </a:solidFill>
              </a:rPr>
              <a:t>оценка личностных, метапредметных и предметных результатов </a:t>
            </a:r>
            <a:r>
              <a:rPr lang="ru-RU" dirty="0">
                <a:solidFill>
                  <a:schemeClr val="tx1"/>
                </a:solidFill>
              </a:rPr>
              <a:t>реализуется в рамках накопительной системы – </a:t>
            </a:r>
            <a:r>
              <a:rPr lang="ru-RU" b="1" i="1" dirty="0">
                <a:solidFill>
                  <a:schemeClr val="tx1"/>
                </a:solidFill>
              </a:rPr>
              <a:t>рабочего Портфолио</a:t>
            </a:r>
            <a:r>
              <a:rPr lang="ru-RU" dirty="0">
                <a:solidFill>
                  <a:schemeClr val="tx1"/>
                </a:solidFill>
              </a:rPr>
              <a:t>.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6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ru-RU" dirty="0" smtClean="0"/>
              <a:t> </a:t>
            </a:r>
            <a:r>
              <a:rPr lang="ru-RU" b="1" dirty="0">
                <a:solidFill>
                  <a:schemeClr val="tx1"/>
                </a:solidFill>
              </a:rPr>
              <a:t>НОВЫЕ ФОРМЫ ОЦЕНИВАНИЯ МЕТАПРЕДМЕТНЫХ УМЕНИЙ</a:t>
            </a:r>
          </a:p>
          <a:p>
            <a:pPr marL="6858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-Проект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 </a:t>
            </a:r>
            <a:r>
              <a:rPr lang="ru-RU" dirty="0" smtClean="0">
                <a:solidFill>
                  <a:schemeClr val="tx1"/>
                </a:solidFill>
              </a:rPr>
              <a:t>Исследовательская </a:t>
            </a:r>
            <a:r>
              <a:rPr lang="ru-RU" dirty="0">
                <a:solidFill>
                  <a:schemeClr val="tx1"/>
                </a:solidFill>
              </a:rPr>
              <a:t>работа </a:t>
            </a:r>
          </a:p>
          <a:p>
            <a:pPr marL="6858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 Портфолио</a:t>
            </a:r>
            <a:endParaRPr lang="ru-RU" dirty="0">
              <a:solidFill>
                <a:schemeClr val="tx1"/>
              </a:solidFill>
            </a:endParaRPr>
          </a:p>
          <a:p>
            <a:pPr marL="68580" lv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- Комплексные </a:t>
            </a:r>
            <a:r>
              <a:rPr lang="ru-RU" dirty="0">
                <a:solidFill>
                  <a:schemeClr val="tx1"/>
                </a:solidFill>
              </a:rPr>
              <a:t>контрольные работы</a:t>
            </a:r>
          </a:p>
          <a:p>
            <a:pPr marL="68580" indent="0">
              <a:buNone/>
            </a:pPr>
            <a:r>
              <a:rPr lang="ru-RU" i="1" dirty="0">
                <a:solidFill>
                  <a:schemeClr val="tx1"/>
                </a:solidFill>
              </a:rPr>
              <a:t>Для оценки регулятивных  и коммуникативных УУД могут использоваться  адаптированные диагностические методики .  (А.Г. </a:t>
            </a:r>
            <a:r>
              <a:rPr lang="ru-RU" i="1" dirty="0" err="1">
                <a:solidFill>
                  <a:schemeClr val="tx1"/>
                </a:solidFill>
              </a:rPr>
              <a:t>Асмолов</a:t>
            </a:r>
            <a:r>
              <a:rPr lang="ru-RU" i="1" dirty="0">
                <a:solidFill>
                  <a:schemeClr val="tx1"/>
                </a:solidFill>
              </a:rPr>
              <a:t>)</a:t>
            </a:r>
            <a:endParaRPr lang="ru-RU" dirty="0">
              <a:solidFill>
                <a:schemeClr val="tx1"/>
              </a:solidFill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1648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УЧЕБНЫЙ ПОРТФЕЛЬ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Отражает динамику развития учащегося, его отношений, результатов его самореализации;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демонстрирует стиль учения, свойственный учащемуся,  показывает особенности его общей культуры и отдельных сторон интеллекта;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помогает учащемуся проводить рефлексию собственной учебной работы, подготовки и обоснования будущей исследовательской работы; 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служит формой обсуждения и самооценки результатов работы учащегося на зачете или итоговом занятии;</a:t>
            </a:r>
          </a:p>
          <a:p>
            <a:pPr lvl="0"/>
            <a:r>
              <a:rPr lang="ru-RU" dirty="0">
                <a:solidFill>
                  <a:schemeClr val="tx1"/>
                </a:solidFill>
              </a:rPr>
              <a:t> помогает учащемуся самостоятельно установить связи между предыдущими и новыми знаниями.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3920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052736"/>
            <a:ext cx="7704856" cy="4608512"/>
          </a:xfrm>
        </p:spPr>
        <p:txBody>
          <a:bodyPr>
            <a:normAutofit fontScale="47500" lnSpcReduction="20000"/>
          </a:bodyPr>
          <a:lstStyle/>
          <a:p>
            <a:r>
              <a:rPr lang="ru-RU" sz="3300" dirty="0">
                <a:solidFill>
                  <a:schemeClr val="tx1"/>
                </a:solidFill>
              </a:rPr>
              <a:t>Традиционно предметные результаты оцениваются в пятибалльной шкале, однако большую роль сегодня играет и портфолио учеников, так как оно представляет, наряду с учебными, результаты их деятельности в системе дополнительного образования – в юнармейском отряде “Знамя”, движении “Школа безопасности”, соревнованиях по пожарно-прикладному спорту, выступлениях в составе Дружины юных пожарных, Отряда юных инспекторов движения. При выявлении личностных и </a:t>
            </a:r>
            <a:r>
              <a:rPr lang="ru-RU" sz="3300" dirty="0" err="1">
                <a:solidFill>
                  <a:schemeClr val="tx1"/>
                </a:solidFill>
              </a:rPr>
              <a:t>метапредметных</a:t>
            </a:r>
            <a:r>
              <a:rPr lang="ru-RU" sz="3300" dirty="0">
                <a:solidFill>
                  <a:schemeClr val="tx1"/>
                </a:solidFill>
              </a:rPr>
              <a:t> результатов употребляется дескриптивная оценка.</a:t>
            </a:r>
          </a:p>
          <a:p>
            <a:r>
              <a:rPr lang="ru-RU" sz="3300" dirty="0">
                <a:solidFill>
                  <a:schemeClr val="tx1"/>
                </a:solidFill>
              </a:rPr>
              <a:t>Эффективность таких подходов к выявлению результата образования по ОБЖ во влиянии этого и на учащегося, и на учителя. Она дает возможность для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творческого роста, большей самостоятельности ребенка,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позволяет учитывать его индивидуальные возможности;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повышает интерес учащихся к учебе, активизирует их познавательную учебную деятельность;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стимулирует учеников к внеклассной работе по предмету;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способствует развитию их коммуникативной культуры;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облегчает условия для анализа результативности учебного процесса, его динамики как для отдельных учеников, так и для класса в целом;</a:t>
            </a:r>
          </a:p>
          <a:p>
            <a:pPr lvl="0"/>
            <a:r>
              <a:rPr lang="ru-RU" sz="3300" dirty="0">
                <a:solidFill>
                  <a:schemeClr val="tx1"/>
                </a:solidFill>
              </a:rPr>
              <a:t>улучшает условия и эффективность проведения воспитательной работы в классе за счет индивидуального подхода к ученикам.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7617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chemeClr val="tx1"/>
                </a:solidFill>
              </a:rPr>
              <a:t>Технология оценивания учебных успехов - это технология  действия  в ситуациях оценивания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2223484"/>
              </p:ext>
            </p:extLst>
          </p:nvPr>
        </p:nvGraphicFramePr>
        <p:xfrm>
          <a:off x="539552" y="2132856"/>
          <a:ext cx="777686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828"/>
                <a:gridCol w="1540828"/>
                <a:gridCol w="1454848"/>
                <a:gridCol w="1584176"/>
                <a:gridCol w="165618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ЧТО  ОЦЕНИВАТЬ ?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КТО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 ОЦЕНИВАЕТ?</a:t>
                      </a:r>
                      <a:endParaRPr lang="ru-RU" sz="1400" dirty="0" smtClean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КОГДА  ОЦЕНИВАТЬ?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ГДЕ  ФИКСИРОВАТЬ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РЕЗУЛЬТАТЫ?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ПО  КАКИМ   КРИТЕРИЯМ       ОЦЕНИВАТЬ ?    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</a:tr>
              <a:tr h="18634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ОЦЕНКА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       И  ОТМЕТКА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УЧИТЕЛЬ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 И   УЧЕНИК         СОВМЕСТНО  В  ДИАЛОГЕ   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ЗА  КАЖДУЮ   УЧЕБНУЮ  ЗАДАЧУ- ОТДЕЛЬНАЯ  ОТМЕТКА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В  ТАБЛИЦЕ  ТРЕБОВАНИЙ 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FF0000"/>
                          </a:solidFill>
                        </a:rPr>
                        <a:t>ПО  УНИВЕРСАЛЬНОЙ  ШКАЛЕ  ТРЕХ  УРОВНЕЙ     УСПЕШНОСТИ  </a:t>
                      </a:r>
                      <a:r>
                        <a:rPr lang="ru-RU" sz="16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ru-RU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521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ea typeface="Times New Roman"/>
                <a:cs typeface="Times New Roman"/>
              </a:rPr>
              <a:t>ТЕХНОЛОГИИ ОЦЕНИВАНИЯ ОБРАЗОВАТЕЛЬНЫХ ДОСТИЖЕНИЙ </a:t>
            </a:r>
            <a:r>
              <a:rPr lang="ru-RU" sz="2000" dirty="0" smtClean="0">
                <a:solidFill>
                  <a:srgbClr val="000000"/>
                </a:solidFill>
                <a:ea typeface="Times New Roman"/>
                <a:cs typeface="Times New Roman"/>
              </a:rPr>
              <a:t>«</a:t>
            </a:r>
            <a:r>
              <a:rPr lang="ru-RU" sz="2000" dirty="0">
                <a:solidFill>
                  <a:srgbClr val="000000"/>
                </a:solidFill>
                <a:ea typeface="Times New Roman"/>
                <a:cs typeface="Times New Roman"/>
              </a:rPr>
              <a:t>ШКОЛА 2100»</a:t>
            </a:r>
            <a:r>
              <a:rPr lang="ru-RU" sz="2000" dirty="0">
                <a:ea typeface="Calibri"/>
                <a:cs typeface="Times New Roman"/>
              </a:rPr>
              <a:t/>
            </a:r>
            <a:br>
              <a:rPr lang="ru-RU" sz="2000" dirty="0">
                <a:ea typeface="Calibri"/>
                <a:cs typeface="Times New Roman"/>
              </a:rPr>
            </a:b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b="1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ЧТО ОЦЕНИВАЕМ?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endParaRPr lang="ru-RU" sz="2800" dirty="0">
              <a:latin typeface="Times New Roman"/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Оцениваем результаты – предметные, метапредметные и </a:t>
            </a:r>
            <a:r>
              <a:rPr lang="ru-RU" sz="28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личностные</a:t>
            </a:r>
          </a:p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Результаты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ученика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– это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действия (умения) по использованию знаний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в ходе </a:t>
            </a:r>
            <a:r>
              <a:rPr lang="ru-RU" sz="2800" b="1" dirty="0">
                <a:solidFill>
                  <a:srgbClr val="000000"/>
                </a:solidFill>
                <a:latin typeface="Times New Roman"/>
                <a:ea typeface="Times New Roman"/>
              </a:rPr>
              <a:t>решения задач 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(личностных, метапредметных, предметных)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05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Что  </a:t>
            </a:r>
            <a:r>
              <a:rPr lang="ru-RU" sz="2800" dirty="0" smtClean="0">
                <a:solidFill>
                  <a:schemeClr val="tx1"/>
                </a:solidFill>
              </a:rPr>
              <a:t>оценивать, а за что </a:t>
            </a:r>
            <a:r>
              <a:rPr lang="ru-RU" sz="2800" dirty="0">
                <a:solidFill>
                  <a:schemeClr val="tx1"/>
                </a:solidFill>
              </a:rPr>
              <a:t>ставить отметки?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Оценка-это словесная характеристика  результатов действия</a:t>
            </a:r>
            <a:r>
              <a:rPr lang="ru-RU" altLang="ru-RU" sz="2800" dirty="0">
                <a:solidFill>
                  <a:schemeClr val="tx1"/>
                </a:solidFill>
              </a:rPr>
              <a:t>(«молодец», «оригинально», «а вот здесь неточно, потому что…» )		</a:t>
            </a:r>
            <a:r>
              <a:rPr lang="ru-RU" altLang="ru-RU" sz="2800" dirty="0"/>
              <a:t>			</a:t>
            </a:r>
          </a:p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Можно оценивать любое действие ученика</a:t>
            </a:r>
            <a:r>
              <a:rPr lang="ru-RU" altLang="ru-RU" sz="2800" b="1" dirty="0" smtClean="0">
                <a:solidFill>
                  <a:schemeClr val="tx1"/>
                </a:solidFill>
              </a:rPr>
              <a:t>( </a:t>
            </a:r>
            <a:r>
              <a:rPr lang="ru-RU" altLang="ru-RU" sz="2800" dirty="0">
                <a:solidFill>
                  <a:schemeClr val="tx1"/>
                </a:solidFill>
              </a:rPr>
              <a:t>особенно успешное ): удачную мысль, высказанную в диалоге, односложный ответ на репродуктивный вопрос и т.д.</a:t>
            </a:r>
            <a:r>
              <a:rPr lang="ru-RU" altLang="ru-RU" dirty="0">
                <a:solidFill>
                  <a:schemeClr val="tx1"/>
                </a:solidFill>
              </a:rPr>
              <a:t>	</a:t>
            </a:r>
            <a:r>
              <a:rPr lang="ru-RU" altLang="ru-RU" dirty="0"/>
              <a:t>                                  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844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Что оценивать, а за что ставить  отметки?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68580" indent="0"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Отметка-это фиксация результата оценивания в виде знака принятой системы </a:t>
            </a:r>
            <a:r>
              <a:rPr lang="ru-RU" altLang="ru-RU" sz="2400" dirty="0">
                <a:solidFill>
                  <a:schemeClr val="tx1"/>
                </a:solidFill>
              </a:rPr>
              <a:t>(цифровой балл в любой шкале, любые цветовые и другие обозначения).		</a:t>
            </a:r>
          </a:p>
          <a:p>
            <a:pPr marL="68580" indent="0">
              <a:buNone/>
            </a:pPr>
            <a:r>
              <a:rPr lang="ru-RU" altLang="ru-RU" sz="2400" b="1" dirty="0">
                <a:solidFill>
                  <a:srgbClr val="FF0000"/>
                </a:solidFill>
              </a:rPr>
              <a:t>Отметка ставится только за решение</a:t>
            </a:r>
            <a:r>
              <a:rPr lang="ru-RU" altLang="ru-RU" sz="2400" b="1" dirty="0"/>
              <a:t> </a:t>
            </a:r>
            <a:r>
              <a:rPr lang="ru-RU" altLang="ru-RU" sz="2400" b="1" dirty="0">
                <a:solidFill>
                  <a:srgbClr val="FF0000"/>
                </a:solidFill>
              </a:rPr>
              <a:t>продуктивной учебной задачи</a:t>
            </a:r>
            <a:r>
              <a:rPr lang="ru-RU" altLang="ru-RU" sz="2400" dirty="0"/>
              <a:t>, </a:t>
            </a:r>
            <a:r>
              <a:rPr lang="ru-RU" altLang="ru-RU" sz="2400" dirty="0">
                <a:solidFill>
                  <a:schemeClr val="tx1"/>
                </a:solidFill>
              </a:rPr>
              <a:t>в ходе которой ученик осмысливал цель и условия задания, осуществлял действия по поиску решения, получал и представлял результат.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6671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196752"/>
            <a:ext cx="7704856" cy="4464496"/>
          </a:xfrm>
        </p:spPr>
        <p:txBody>
          <a:bodyPr/>
          <a:lstStyle/>
          <a:p>
            <a:pPr marL="68580" indent="0" algn="ctr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600" b="1" dirty="0">
                <a:solidFill>
                  <a:srgbClr val="000000"/>
                </a:solidFill>
                <a:ea typeface="Times New Roman"/>
                <a:cs typeface="Times New Roman"/>
              </a:rPr>
              <a:t>Стандарт является основой для разработки системы объективной оценки уровня образования обучающихся на ступени основного общего образования</a:t>
            </a:r>
            <a:endParaRPr lang="ru-RU" sz="3600" b="1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78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Кто  оценивает?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Оценку определяют учитель и ученик сообща</a:t>
            </a:r>
            <a:r>
              <a:rPr lang="ru-RU" altLang="ru-RU" sz="2800" dirty="0"/>
              <a:t>							</a:t>
            </a:r>
          </a:p>
          <a:p>
            <a:pPr marL="68580" indent="0">
              <a:buNone/>
            </a:pPr>
            <a:r>
              <a:rPr lang="ru-RU" altLang="ru-RU" sz="2800" dirty="0" smtClean="0">
                <a:solidFill>
                  <a:schemeClr val="tx1"/>
                </a:solidFill>
              </a:rPr>
              <a:t>если </a:t>
            </a:r>
            <a:r>
              <a:rPr lang="ru-RU" altLang="ru-RU" sz="2800" dirty="0">
                <a:solidFill>
                  <a:schemeClr val="tx1"/>
                </a:solidFill>
              </a:rPr>
              <a:t>оценивание проводится сразу, после того как ученик предъявил свое решение (например , устный ответ на уроке), то  учитель и ученик определяют оценку( если  требуется - отметку) в диалоге( кратком  или  развернутом)</a:t>
            </a:r>
            <a:r>
              <a:rPr lang="ru-RU" altLang="ru-RU" sz="2800" dirty="0"/>
              <a:t>	</a:t>
            </a:r>
          </a:p>
          <a:p>
            <a:pPr marL="68580" indent="0">
              <a:buNone/>
            </a:pP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012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>
                <a:solidFill>
                  <a:schemeClr val="tx1"/>
                </a:solidFill>
              </a:rPr>
              <a:t>Кто  оценивает?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Оценку определяют учитель и ученик сообща</a:t>
            </a:r>
            <a:r>
              <a:rPr lang="ru-RU" altLang="ru-RU" sz="2800" dirty="0"/>
              <a:t>							   </a:t>
            </a:r>
            <a:r>
              <a:rPr lang="ru-RU" altLang="ru-RU" sz="2800" dirty="0" smtClean="0">
                <a:solidFill>
                  <a:schemeClr val="tx1"/>
                </a:solidFill>
              </a:rPr>
              <a:t>если </a:t>
            </a:r>
            <a:r>
              <a:rPr lang="ru-RU" altLang="ru-RU" sz="2800" dirty="0">
                <a:solidFill>
                  <a:schemeClr val="tx1"/>
                </a:solidFill>
              </a:rPr>
              <a:t>оценивание проводится после сдачи письменного задания учителю(например,  проверочная работа), то ученик имеет право аргументированно оспорить выставленную ему отметку, в диалоге с учителем давая оценку своей работе.	</a:t>
            </a:r>
          </a:p>
          <a:p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151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Когда можно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Ставится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своя отдельная отметка за каждую учебную задачу(задание), показывающую овладение отдельным умением.</a:t>
            </a:r>
          </a:p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b="1" dirty="0">
                <a:solidFill>
                  <a:srgbClr val="FF0000"/>
                </a:solidFill>
              </a:rPr>
              <a:t>Не ставится </a:t>
            </a:r>
            <a:r>
              <a:rPr lang="ru-RU" sz="2400" dirty="0">
                <a:solidFill>
                  <a:schemeClr val="tx1"/>
                </a:solidFill>
              </a:rPr>
              <a:t>средняя отметка за урок или за всю проверочную работу(из разных заданий),так как в ходе решения разных задач урока или проверочной работы ученик демонстрировал  разные  умения, по каждому из которых- разные уровни своей готовности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47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Когда можно и когда нужно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Действия </a:t>
            </a:r>
            <a:r>
              <a:rPr lang="ru-RU" sz="2400" b="1" dirty="0">
                <a:solidFill>
                  <a:srgbClr val="FF0000"/>
                </a:solidFill>
              </a:rPr>
              <a:t>при текущем контроле – то, что осуществляется на каждом уроке</a:t>
            </a:r>
            <a:r>
              <a:rPr lang="ru-RU" sz="2400" dirty="0">
                <a:solidFill>
                  <a:schemeClr val="tx1"/>
                </a:solidFill>
              </a:rPr>
              <a:t>( опрос, проверка домашнего задания, участие учеников в открытии новых знаний и т.д.).</a:t>
            </a:r>
            <a:r>
              <a:rPr lang="ru-RU" sz="2400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За задачи, решенные при изучении новой темы, отметка ставится только по желанию ученика</a:t>
            </a:r>
            <a:r>
              <a:rPr lang="ru-RU" sz="2400" b="1" dirty="0"/>
              <a:t>.                                                                  </a:t>
            </a:r>
            <a:r>
              <a:rPr lang="ru-RU" sz="2400" b="1" dirty="0">
                <a:solidFill>
                  <a:srgbClr val="FF0000"/>
                </a:solidFill>
              </a:rPr>
              <a:t>За задачи, решенные в ходе проверочных работ по итогам темы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/>
              <a:t>и контрольных работ по итогам группы тем, примерно соответствующей одной четверти учебного года, </a:t>
            </a:r>
            <a:r>
              <a:rPr lang="ru-RU" sz="2400" b="1" dirty="0">
                <a:solidFill>
                  <a:srgbClr val="FF0000"/>
                </a:solidFill>
              </a:rPr>
              <a:t>отметки ставятся всем ученикам.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447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01432"/>
            <a:ext cx="7704856" cy="755360"/>
          </a:xfrm>
        </p:spPr>
        <p:txBody>
          <a:bodyPr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248472"/>
          </a:xfrm>
        </p:spPr>
        <p:txBody>
          <a:bodyPr/>
          <a:lstStyle/>
          <a:p>
            <a:pPr marL="68580" indent="0" algn="ctr">
              <a:buNone/>
            </a:pPr>
            <a:r>
              <a:rPr lang="ru-RU" b="1" dirty="0">
                <a:solidFill>
                  <a:srgbClr val="FF0000"/>
                </a:solidFill>
                <a:ea typeface="Times New Roman"/>
              </a:rPr>
              <a:t>ГДЕ НАКАПЛИВАТЬ ОЦЕНКИ И ОТМЕТКИ?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905011"/>
            <a:ext cx="777686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В таблицах образовательных результатов (предметных, метапредметных, личностных) и в «Портфеле достижений».</a:t>
            </a:r>
            <a:endParaRPr lang="ru-RU" sz="2800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33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Таблицы образовательных результатов 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составляются из перечня действий (умений), которыми должен и может овладеть ученик.</a:t>
            </a:r>
            <a:endParaRPr lang="ru-RU" sz="28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dirty="0">
                <a:solidFill>
                  <a:srgbClr val="000000"/>
                </a:solidFill>
                <a:ea typeface="Times New Roman"/>
              </a:rPr>
              <a:t>Таблицы размещаются в дневнике школьника и в рабочем журнале учителя (в бумажном и электронном вариантах</a:t>
            </a: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)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2690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rgbClr val="000000"/>
                </a:solidFill>
                <a:ea typeface="Times New Roman"/>
                <a:cs typeface="Times New Roman"/>
              </a:rPr>
              <a:t>Необходимы три группы таблиц:</a:t>
            </a:r>
            <a:endParaRPr lang="ru-RU" sz="2800" b="1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ПРЕДМЕТНЫХ результатов;</a:t>
            </a:r>
            <a:endParaRPr lang="ru-RU" sz="28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  <a:cs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  <a:cs typeface="Times New Roman"/>
              </a:rPr>
              <a:t>МЕТАПРЕДМЕТНЫХ результатов;</a:t>
            </a:r>
            <a:endParaRPr lang="ru-RU" sz="2800" dirty="0">
              <a:ea typeface="Calibri"/>
              <a:cs typeface="Times New Roman"/>
            </a:endParaRPr>
          </a:p>
          <a:p>
            <a:pPr marL="68580" indent="0">
              <a:buNone/>
            </a:pPr>
            <a:r>
              <a:rPr lang="ru-RU" sz="2800" dirty="0" smtClean="0">
                <a:solidFill>
                  <a:srgbClr val="000000"/>
                </a:solidFill>
                <a:ea typeface="Times New Roman"/>
              </a:rPr>
              <a:t>-таблицы 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ЛИЧНОСТНЫХ </a:t>
            </a:r>
            <a:r>
              <a:rPr lang="ru-RU" sz="2800" dirty="0" err="1">
                <a:solidFill>
                  <a:srgbClr val="000000"/>
                </a:solidFill>
                <a:ea typeface="Times New Roman"/>
              </a:rPr>
              <a:t>неперсонифицированных</a:t>
            </a:r>
            <a:r>
              <a:rPr lang="ru-RU" sz="2800" dirty="0">
                <a:solidFill>
                  <a:srgbClr val="000000"/>
                </a:solidFill>
                <a:ea typeface="Times New Roman"/>
              </a:rPr>
              <a:t> результатов по классу. </a:t>
            </a:r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7119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>
            <a:normAutofit lnSpcReduction="10000"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Отметки заносятся в таблицы результатов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Обязательно (минимум):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метапредметные и личностные </a:t>
            </a:r>
            <a:r>
              <a:rPr lang="ru-RU" sz="2400" dirty="0" err="1">
                <a:solidFill>
                  <a:srgbClr val="000000"/>
                </a:solidFill>
                <a:ea typeface="Times New Roman"/>
                <a:cs typeface="Times New Roman"/>
              </a:rPr>
              <a:t>неперсонифицированные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 диагностические работы (один раз в год – обязательно),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предметные контрольные работы (один раз в четверть – обязательно).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По желанию и возможностям учителя (максимум):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за любые другие задания (письменные или устные) – от урока к уроку по решению учителя и образовательного учреждения.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55817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4856" cy="74515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ПО </a:t>
            </a:r>
            <a:r>
              <a:rPr lang="ru-RU" sz="2800" dirty="0">
                <a:solidFill>
                  <a:srgbClr val="FF0000"/>
                </a:solidFill>
                <a:latin typeface="Times New Roman"/>
                <a:ea typeface="Times New Roman"/>
                <a:cs typeface="Times New Roman"/>
              </a:rPr>
              <a:t>КАКИМ КРИТЕРИЯМ ОЦЕНИВАТЬ?</a:t>
            </a: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 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/>
            </a:r>
            <a:br>
              <a:rPr lang="ru-RU" sz="2800" dirty="0">
                <a:latin typeface="Times New Roman"/>
                <a:ea typeface="Calibri"/>
                <a:cs typeface="Times New Roman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По признакам трёх уровней успешности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</a:rPr>
              <a:t>Необходимый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(базовый)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решение типовой 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</a:rPr>
              <a:t>задачи 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(раздел «Ученик научится» примерной 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программы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2400" b="1" dirty="0" smtClean="0">
              <a:solidFill>
                <a:srgbClr val="000000"/>
              </a:solidFill>
              <a:ea typeface="Times New Roman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Этого достаточно для продолжения образования, это возможно и </a:t>
            </a:r>
            <a:r>
              <a:rPr lang="ru-RU" sz="2400" i="1" dirty="0">
                <a:solidFill>
                  <a:srgbClr val="000000"/>
                </a:solidFill>
                <a:ea typeface="Times New Roman"/>
                <a:cs typeface="Times New Roman"/>
              </a:rPr>
              <a:t>необходимо всем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. Качественные оценки – 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«хорошо, но не отлично»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или «нормально» (решение задачи с недочётами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)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dirty="0">
              <a:latin typeface="Times New Roman"/>
              <a:ea typeface="Calibri"/>
              <a:cs typeface="Times New Roman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418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896544"/>
          </a:xfrm>
        </p:spPr>
        <p:txBody>
          <a:bodyPr/>
          <a:lstStyle/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  <a:cs typeface="Times New Roman"/>
              </a:rPr>
              <a:t>Повышенный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(программный)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решение нестандартной задачи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, где потребовалось: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– либо действие в новой, непривычной ситуации (в том числе действия из раздела «Ученик может научиться» примерной программы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  <a:cs typeface="Times New Roman"/>
              </a:rPr>
              <a:t>)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Умение действовать в нестандартной ситуации – это отличие от необходимого всем уровня. Качественные оценки: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«отлично» </a:t>
            </a: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или «почти отлично» (решение задачи с недочётами).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29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6991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800" dirty="0">
                <a:solidFill>
                  <a:srgbClr val="000000"/>
                </a:solidFill>
                <a:latin typeface="+mn-lt"/>
                <a:ea typeface="Times New Roman"/>
              </a:rPr>
              <a:t>Для оценки </a:t>
            </a:r>
            <a:r>
              <a:rPr lang="ru-RU" sz="1800" u="sng" dirty="0">
                <a:solidFill>
                  <a:srgbClr val="000000"/>
                </a:solidFill>
                <a:latin typeface="+mn-lt"/>
                <a:ea typeface="Times New Roman"/>
              </a:rPr>
              <a:t>динамики</a:t>
            </a:r>
            <a:r>
              <a:rPr lang="ru-RU" sz="1800" dirty="0">
                <a:solidFill>
                  <a:srgbClr val="000000"/>
                </a:solidFill>
                <a:latin typeface="+mn-lt"/>
                <a:ea typeface="Times New Roman"/>
              </a:rPr>
              <a:t> формирования и уровня сформированности метапредметных результатов в системе внутришкольного мониторинга образовательных достижений </a:t>
            </a:r>
            <a:endParaRPr lang="ru-RU" sz="1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целесообразно фиксировать и анализировать в соответствии с разработанным образовательным учреждением: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а) программой формирования планируемых результатов освоения междисциплинарных программ;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б) системой промежуточной аттестации (внутришкольным мониторингом образовательных достижений) обучающихся в рамках урочной и внеурочной деятельности;</a:t>
            </a:r>
            <a:endParaRPr lang="ru-RU" dirty="0"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в) системой итоговой оценки по предметам, не выносимым на государственную (итоговую) аттестацию обучающихся;</a:t>
            </a:r>
            <a:endParaRPr lang="ru-RU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7924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824536"/>
          </a:xfrm>
        </p:spPr>
        <p:txBody>
          <a:bodyPr/>
          <a:lstStyle/>
          <a:p>
            <a:pPr marL="68580" indent="0">
              <a:buNone/>
            </a:pPr>
            <a:r>
              <a:rPr lang="ru-RU" sz="2400" b="1" u="sng" dirty="0">
                <a:solidFill>
                  <a:srgbClr val="000000"/>
                </a:solidFill>
                <a:ea typeface="Times New Roman"/>
              </a:rPr>
              <a:t>Максимальный уровень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 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(необязательный)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решение не </a:t>
            </a:r>
            <a:r>
              <a:rPr lang="ru-RU" sz="2400" b="1" dirty="0" err="1">
                <a:solidFill>
                  <a:srgbClr val="000000"/>
                </a:solidFill>
                <a:ea typeface="Times New Roman"/>
              </a:rPr>
              <a:t>изучавшейся</a:t>
            </a:r>
            <a:r>
              <a:rPr lang="ru-RU" sz="2400" b="1" dirty="0">
                <a:solidFill>
                  <a:srgbClr val="000000"/>
                </a:solidFill>
                <a:ea typeface="Times New Roman"/>
              </a:rPr>
              <a:t> в классе «сверхзадачи»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, для которой потребовались либо самостоятельно добытые, не </a:t>
            </a:r>
            <a:r>
              <a:rPr lang="ru-RU" sz="2400" dirty="0" err="1">
                <a:solidFill>
                  <a:srgbClr val="000000"/>
                </a:solidFill>
                <a:ea typeface="Times New Roman"/>
              </a:rPr>
              <a:t>изучавшиеся</a:t>
            </a:r>
            <a:r>
              <a:rPr lang="ru-RU" sz="2400" dirty="0">
                <a:solidFill>
                  <a:srgbClr val="000000"/>
                </a:solidFill>
                <a:ea typeface="Times New Roman"/>
              </a:rPr>
              <a:t> материалы, либо новые, самостоятельно усвоенные умения и действия, требуемые на следующих ступенях образования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Это демонстрирует исключительные</a:t>
            </a:r>
            <a:endParaRPr lang="ru-RU" sz="2400" dirty="0">
              <a:ea typeface="Calibri"/>
              <a:cs typeface="Times New Roman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  <a:cs typeface="Times New Roman"/>
              </a:rPr>
              <a:t>успехи отдельных учеников по отдельным темам сверх школьных требований. Качественная оценка – </a:t>
            </a:r>
            <a:r>
              <a:rPr lang="ru-RU" sz="2400" b="1" dirty="0">
                <a:solidFill>
                  <a:srgbClr val="000000"/>
                </a:solidFill>
                <a:ea typeface="Times New Roman"/>
                <a:cs typeface="Times New Roman"/>
              </a:rPr>
              <a:t>«превосходно</a:t>
            </a:r>
            <a:r>
              <a:rPr lang="ru-RU" sz="2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»</a:t>
            </a:r>
            <a:endParaRPr lang="ru-RU" sz="2400" dirty="0">
              <a:ea typeface="Calibri"/>
              <a:cs typeface="Times New Roman"/>
            </a:endParaRP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40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Где фиксировать результаты контроля?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Отметка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(в баллах успешности) </a:t>
            </a:r>
            <a:r>
              <a:rPr lang="ru-RU" sz="2400" b="1" dirty="0">
                <a:solidFill>
                  <a:srgbClr val="FF0000"/>
                </a:solidFill>
              </a:rPr>
              <a:t>выставляется в</a:t>
            </a:r>
            <a:r>
              <a:rPr lang="ru-RU" sz="2400" b="1" dirty="0"/>
              <a:t> </a:t>
            </a:r>
            <a:r>
              <a:rPr lang="ru-RU" sz="2400" b="1" dirty="0">
                <a:solidFill>
                  <a:srgbClr val="FF0000"/>
                </a:solidFill>
              </a:rPr>
              <a:t>таблицу требований </a:t>
            </a:r>
            <a:r>
              <a:rPr lang="ru-RU" sz="2400" dirty="0">
                <a:solidFill>
                  <a:schemeClr val="tx1"/>
                </a:solidFill>
              </a:rPr>
              <a:t>(вкладыш в журнал учителя, дневник школьника</a:t>
            </a:r>
            <a:r>
              <a:rPr lang="ru-RU" sz="2400" b="1" dirty="0">
                <a:solidFill>
                  <a:schemeClr val="tx1"/>
                </a:solidFill>
              </a:rPr>
              <a:t>) </a:t>
            </a:r>
            <a:r>
              <a:rPr lang="ru-RU" sz="2400" b="1" dirty="0">
                <a:solidFill>
                  <a:srgbClr val="FF0000"/>
                </a:solidFill>
              </a:rPr>
              <a:t>в графу того умения, которое было основным </a:t>
            </a:r>
            <a:r>
              <a:rPr lang="ru-RU" sz="2400" dirty="0">
                <a:solidFill>
                  <a:schemeClr val="tx1"/>
                </a:solidFill>
              </a:rPr>
              <a:t>в ходе решения конкретной задачи.</a:t>
            </a:r>
          </a:p>
          <a:p>
            <a:pPr marL="118872" indent="0">
              <a:spcBef>
                <a:spcPts val="0"/>
              </a:spcBef>
              <a:buNone/>
              <a:defRPr/>
            </a:pPr>
            <a:r>
              <a:rPr lang="ru-RU" sz="2400" b="1" dirty="0">
                <a:solidFill>
                  <a:srgbClr val="FF0000"/>
                </a:solidFill>
              </a:rPr>
              <a:t>Если, решая задачу, ученик демонстрировал несколько умений, то из них надо выбрать то, которое было главным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ru-RU" sz="2400" dirty="0">
                <a:solidFill>
                  <a:schemeClr val="tx1"/>
                </a:solidFill>
              </a:rPr>
              <a:t>(без которого конечный результат (решение) было бы невозможно получить).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179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Когда можно и когда нужно ставить отметку?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altLang="ru-RU" sz="2800" dirty="0" smtClean="0"/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Действия при тематическом и итоговом контроле.                                         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Тематический контроль</a:t>
            </a:r>
            <a:r>
              <a:rPr lang="ru-RU" altLang="ru-RU" sz="2800" b="1" dirty="0"/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– это письменные проверочные работы по итогам небольшой темы.                                                            </a:t>
            </a:r>
          </a:p>
          <a:p>
            <a:pPr>
              <a:buNone/>
            </a:pPr>
            <a:r>
              <a:rPr lang="ru-RU" altLang="ru-RU" sz="2800" b="1" dirty="0">
                <a:solidFill>
                  <a:srgbClr val="FF0000"/>
                </a:solidFill>
              </a:rPr>
              <a:t>Итоговый контроль </a:t>
            </a:r>
            <a:r>
              <a:rPr lang="ru-RU" altLang="ru-RU" sz="2800" dirty="0">
                <a:solidFill>
                  <a:schemeClr val="tx1"/>
                </a:solidFill>
              </a:rPr>
              <a:t>– это письменные работы по итогам группы тем одной четверти, триместра, полугодия, года.               </a:t>
            </a:r>
          </a:p>
          <a:p>
            <a:pPr marL="68580" indent="0">
              <a:buNone/>
            </a:pP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49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>
                <a:solidFill>
                  <a:schemeClr val="tx1"/>
                </a:solidFill>
              </a:rPr>
              <a:t>По каким критериям оценивать?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ru-RU" altLang="ru-RU" sz="2800" dirty="0">
                <a:solidFill>
                  <a:schemeClr val="tx1"/>
                </a:solidFill>
              </a:rPr>
              <a:t>Решение задачи оценивается по признакам уровней успешности:                                          </a:t>
            </a:r>
            <a:r>
              <a:rPr lang="ru-RU" altLang="ru-RU" sz="2800" b="1" dirty="0" smtClean="0">
                <a:solidFill>
                  <a:srgbClr val="FF0000"/>
                </a:solidFill>
              </a:rPr>
              <a:t>Необходимый </a:t>
            </a:r>
            <a:r>
              <a:rPr lang="ru-RU" altLang="ru-RU" sz="2800" b="1" dirty="0">
                <a:solidFill>
                  <a:srgbClr val="FF0000"/>
                </a:solidFill>
              </a:rPr>
              <a:t>уровень(«хорошо»)  </a:t>
            </a:r>
            <a:r>
              <a:rPr lang="ru-RU" altLang="ru-RU" sz="2800" dirty="0">
                <a:solidFill>
                  <a:schemeClr val="tx1"/>
                </a:solidFill>
              </a:rPr>
              <a:t>-   решение типовой  задачи.                                  </a:t>
            </a:r>
            <a:r>
              <a:rPr lang="ru-RU" altLang="ru-RU" sz="2800" b="1" dirty="0">
                <a:solidFill>
                  <a:srgbClr val="FF0000"/>
                </a:solidFill>
              </a:rPr>
              <a:t>Программный уровень(«отлично») </a:t>
            </a:r>
            <a:r>
              <a:rPr lang="ru-RU" altLang="ru-RU" sz="2800" dirty="0">
                <a:solidFill>
                  <a:srgbClr val="FF0000"/>
                </a:solidFill>
              </a:rPr>
              <a:t> </a:t>
            </a:r>
            <a:r>
              <a:rPr lang="ru-RU" altLang="ru-RU" sz="2800" dirty="0">
                <a:solidFill>
                  <a:schemeClr val="tx1"/>
                </a:solidFill>
              </a:rPr>
              <a:t>-  </a:t>
            </a:r>
            <a:r>
              <a:rPr lang="ru-RU" altLang="ru-RU" sz="2800" dirty="0"/>
              <a:t>     </a:t>
            </a:r>
            <a:r>
              <a:rPr lang="ru-RU" altLang="ru-RU" sz="2800" dirty="0">
                <a:solidFill>
                  <a:schemeClr val="tx1"/>
                </a:solidFill>
              </a:rPr>
              <a:t>решение нестандартной задачи.                       </a:t>
            </a:r>
            <a:r>
              <a:rPr lang="ru-RU" altLang="ru-RU" sz="2800" dirty="0">
                <a:solidFill>
                  <a:srgbClr val="FF0000"/>
                </a:solidFill>
              </a:rPr>
              <a:t>Максимальный уровень(«превосходно») </a:t>
            </a:r>
            <a:r>
              <a:rPr lang="ru-RU" altLang="ru-RU" sz="2800" dirty="0">
                <a:solidFill>
                  <a:schemeClr val="tx1"/>
                </a:solidFill>
              </a:rPr>
              <a:t>решение задачи на </a:t>
            </a:r>
            <a:r>
              <a:rPr lang="ru-RU" altLang="ru-RU" sz="2800" dirty="0" smtClean="0">
                <a:solidFill>
                  <a:schemeClr val="tx1"/>
                </a:solidFill>
              </a:rPr>
              <a:t>неизученный материал.  </a:t>
            </a:r>
            <a:endParaRPr lang="ru-RU" altLang="ru-RU" sz="2800" dirty="0">
              <a:solidFill>
                <a:schemeClr val="tx1"/>
              </a:solidFill>
            </a:endParaRPr>
          </a:p>
          <a:p>
            <a:endParaRPr lang="ru-RU" sz="28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33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427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836712"/>
            <a:ext cx="7704856" cy="4680520"/>
          </a:xfrm>
        </p:spPr>
        <p:txBody>
          <a:bodyPr>
            <a:normAutofit fontScale="92500" lnSpcReduction="10000"/>
          </a:bodyPr>
          <a:lstStyle/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г) инструментарием для оценки достижения планируемых результатов в рамках текущего и тематического контроля, промежуточной аттестации (внутришкольного мониторинга образовательных достижений), итоговой аттестации по предметам, не выносимым на государственную итоговую аттестацию.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rgbClr val="000000"/>
                </a:solidFill>
                <a:ea typeface="Times New Roman"/>
                <a:cs typeface="Times New Roman"/>
              </a:rPr>
              <a:t>При этом обязательными составляющими системы внутришкольного мониторинга образовательных достижений являются</a:t>
            </a: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 </a:t>
            </a:r>
            <a:r>
              <a:rPr lang="ru-RU" b="1" dirty="0">
                <a:solidFill>
                  <a:srgbClr val="000000"/>
                </a:solidFill>
                <a:ea typeface="Times New Roman"/>
                <a:cs typeface="Times New Roman"/>
              </a:rPr>
              <a:t>материалы: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• стартовой диагностики;</a:t>
            </a:r>
            <a:endParaRPr lang="ru-RU" dirty="0">
              <a:ea typeface="Calibri"/>
              <a:cs typeface="Times New Roman"/>
            </a:endParaRPr>
          </a:p>
          <a:p>
            <a:pPr marL="68263" indent="1905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ea typeface="Times New Roman"/>
                <a:cs typeface="Times New Roman"/>
              </a:rPr>
              <a:t>• текущего выполнения учебных исследований и учебных проектов;</a:t>
            </a:r>
            <a:endParaRPr lang="ru-RU" dirty="0">
              <a:ea typeface="Calibri"/>
              <a:cs typeface="Times New Roman"/>
            </a:endParaRPr>
          </a:p>
          <a:p>
            <a:pPr marL="68263" indent="19050">
              <a:buNone/>
            </a:pPr>
            <a:r>
              <a:rPr lang="ru-RU" dirty="0" smtClean="0">
                <a:solidFill>
                  <a:srgbClr val="000000"/>
                </a:solidFill>
                <a:ea typeface="Times New Roman"/>
              </a:rPr>
              <a:t> •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 промежуточных и итоговых комплексных работ на </a:t>
            </a:r>
            <a:r>
              <a:rPr lang="ru-RU" dirty="0" err="1" smtClean="0">
                <a:solidFill>
                  <a:srgbClr val="000000"/>
                </a:solidFill>
                <a:ea typeface="Times New Roman"/>
              </a:rPr>
              <a:t>межпредметной</a:t>
            </a:r>
            <a:r>
              <a:rPr lang="ru-RU" dirty="0" smtClean="0">
                <a:solidFill>
                  <a:srgbClr val="000000"/>
                </a:solidFill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основе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7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4752528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текущего выполнения выборочных учебно-практических и учебно-познавательных заданий на оценку способности и готовности обучающихся к освоению систематических </a:t>
            </a:r>
            <a:r>
              <a:rPr lang="ru-RU" sz="2400" dirty="0" smtClean="0">
                <a:solidFill>
                  <a:srgbClr val="000000"/>
                </a:solidFill>
                <a:ea typeface="Times New Roman"/>
              </a:rPr>
              <a:t>знаний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400" dirty="0">
                <a:solidFill>
                  <a:srgbClr val="000000"/>
                </a:solidFill>
                <a:ea typeface="Times New Roman"/>
              </a:rPr>
              <a:t>• защиты итогового индивидуального проекта</a:t>
            </a:r>
            <a:endParaRPr lang="ru-RU" sz="2400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212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764704"/>
            <a:ext cx="7704856" cy="489654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Система оценки </a:t>
            </a:r>
            <a:r>
              <a:rPr lang="ru-RU" sz="3200" dirty="0">
                <a:solidFill>
                  <a:srgbClr val="000000"/>
                </a:solidFill>
                <a:latin typeface="Times New Roman"/>
                <a:ea typeface="Times New Roman"/>
              </a:rPr>
              <a:t>достижения планируемых результатов освоения основной образовательной программы основного общего образования предполагает комплексный подход к оценке результатов образования, позволяющий вести оценку достижения обучающимися всех трёх групп результатов образования: </a:t>
            </a:r>
            <a:r>
              <a:rPr lang="ru-RU" sz="3200" b="1" dirty="0">
                <a:solidFill>
                  <a:srgbClr val="000000"/>
                </a:solidFill>
                <a:latin typeface="Times New Roman"/>
                <a:ea typeface="Times New Roman"/>
              </a:rPr>
              <a:t>личностных, метапредметных и предметных</a:t>
            </a:r>
            <a:endParaRPr lang="ru-RU" sz="3200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011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207248"/>
            <a:ext cx="7704856" cy="4454000"/>
          </a:xfrm>
        </p:spPr>
        <p:txBody>
          <a:bodyPr/>
          <a:lstStyle/>
          <a:p>
            <a:pPr marL="68580" indent="0">
              <a:buNone/>
            </a:pPr>
            <a:r>
              <a:rPr lang="ru-RU" b="1" dirty="0">
                <a:solidFill>
                  <a:schemeClr val="tx1"/>
                </a:solidFill>
              </a:rPr>
              <a:t>В каждом учебном заведении, в соответствии с новыми стандартами, должна быть система по формированию и оценке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и личностных результатов. Так как именно </a:t>
            </a:r>
            <a:r>
              <a:rPr lang="ru-RU" b="1" dirty="0" err="1">
                <a:solidFill>
                  <a:schemeClr val="tx1"/>
                </a:solidFill>
              </a:rPr>
              <a:t>метапредметные</a:t>
            </a:r>
            <a:r>
              <a:rPr lang="ru-RU" b="1" dirty="0">
                <a:solidFill>
                  <a:schemeClr val="tx1"/>
                </a:solidFill>
              </a:rPr>
              <a:t> результаты являются мостами, связывающими все учебные предметы программы.</a:t>
            </a:r>
          </a:p>
          <a:p>
            <a:pPr marL="68580" indent="0">
              <a:buNone/>
            </a:pPr>
            <a:r>
              <a:rPr lang="ru-RU" b="1" dirty="0">
                <a:solidFill>
                  <a:schemeClr val="tx1"/>
                </a:solidFill>
              </a:rPr>
              <a:t>Основным объектом оценки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результатов служит </a:t>
            </a:r>
            <a:r>
              <a:rPr lang="ru-RU" b="1" dirty="0" err="1">
                <a:solidFill>
                  <a:schemeClr val="tx1"/>
                </a:solidFill>
              </a:rPr>
              <a:t>сформированность</a:t>
            </a:r>
            <a:r>
              <a:rPr lang="ru-RU" b="1" dirty="0">
                <a:solidFill>
                  <a:schemeClr val="tx1"/>
                </a:solidFill>
              </a:rPr>
              <a:t> ряда регулятивных, коммуникативных и познавательных универсальных действий, т.е. таких действий учащихся, которые направлены на анализ и управление своей познавательной деятельностью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159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</a:rPr>
              <a:t>Мониторинг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УУД – важная составная часть общей системы управления качеством образования как на уровне отдельного ребенка и класса, так и на уровне всего образовательного учреждения. Предметом анализа являются данные мониторинга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УУД каждого ребенка, группы детей с одинаковыми результатами, класса в целом.</a:t>
            </a:r>
          </a:p>
          <a:p>
            <a:r>
              <a:rPr lang="ru-RU" b="1" dirty="0">
                <a:solidFill>
                  <a:schemeClr val="tx1"/>
                </a:solidFill>
              </a:rPr>
              <a:t>Результаты диагностики позволяют получить достоверную информацию о </a:t>
            </a:r>
            <a:r>
              <a:rPr lang="ru-RU" b="1" dirty="0" err="1">
                <a:solidFill>
                  <a:schemeClr val="tx1"/>
                </a:solidFill>
              </a:rPr>
              <a:t>сформированности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метапредметных</a:t>
            </a:r>
            <a:r>
              <a:rPr lang="ru-RU" b="1" dirty="0">
                <a:solidFill>
                  <a:schemeClr val="tx1"/>
                </a:solidFill>
              </a:rPr>
              <a:t> УУД. </a:t>
            </a:r>
          </a:p>
          <a:p>
            <a:pPr marL="68580" indent="0">
              <a:buNone/>
            </a:pPr>
            <a:endParaRPr lang="ru-RU" b="1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39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980728"/>
            <a:ext cx="7704856" cy="468052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 err="1">
                <a:solidFill>
                  <a:schemeClr val="tx1"/>
                </a:solidFill>
              </a:rPr>
              <a:t>Метапредметными</a:t>
            </a:r>
            <a:r>
              <a:rPr lang="ru-RU" dirty="0">
                <a:solidFill>
                  <a:schemeClr val="tx1"/>
                </a:solidFill>
              </a:rPr>
              <a:t> результатами обучения основам безопасности жизнедеятельности в основной школе являются: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1) овладение умениями формулировать личные понятия о безопасности;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2) овладение обучающимися навыками самостоятельно определять цели и задачи по безопасному поведению в повседневной жизни и в различных опасных и чрезвычайных ситуациях, выбирать средства реализации поставленных целей, оценивать результаты своей деятельности в обеспечении личной безопасности;</a:t>
            </a:r>
          </a:p>
          <a:p>
            <a:pPr marL="68580" indent="0">
              <a:buNone/>
            </a:pPr>
            <a:r>
              <a:rPr lang="ru-RU" dirty="0">
                <a:solidFill>
                  <a:schemeClr val="tx1"/>
                </a:solidFill>
              </a:rPr>
              <a:t>3) формирование умения воспринимать и перерабатывать информацию, генерировать идеи, моделировать индивидуальные подходы к обеспечению личной безопасности в повседневной жизни и в чрезвычайных ситуациях;</a:t>
            </a:r>
          </a:p>
          <a:p>
            <a:pPr marL="6858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FC5FA-CA71-4565-B01C-34C4B64B1EAF}" type="datetime1">
              <a:rPr lang="ru-RU" smtClean="0"/>
              <a:t>06.03.2017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ФИО автора, должность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C50F1-8CFA-411F-AD37-A72DFD69FB28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585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D5ECD9"/>
      </a:lt2>
      <a:accent1>
        <a:srgbClr val="B0CCB0"/>
      </a:accent1>
      <a:accent2>
        <a:srgbClr val="40924E"/>
      </a:accent2>
      <a:accent3>
        <a:srgbClr val="A8CDD7"/>
      </a:accent3>
      <a:accent4>
        <a:srgbClr val="D5ECD9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1920</TotalTime>
  <Words>1653</Words>
  <Application>Microsoft Office PowerPoint</Application>
  <PresentationFormat>Экран (4:3)</PresentationFormat>
  <Paragraphs>239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Остин</vt:lpstr>
      <vt:lpstr>Диагностика метапредметных результатов Кузьмина И.В. Преподаватель-организатор ОБЖ  МБОУ СШ№4 г. Вязьмы</vt:lpstr>
      <vt:lpstr>Презентация PowerPoint</vt:lpstr>
      <vt:lpstr>Для оценки динамики формирования и уровня сформированности метапредметных результатов в системе внутришкольного мониторинга образовательных достижений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Технология оценивания учебных успехов - это технология  действия  в ситуациях оценивания</vt:lpstr>
      <vt:lpstr>ТЕХНОЛОГИИ ОЦЕНИВАНИЯ ОБРАЗОВАТЕЛЬНЫХ ДОСТИЖЕНИЙ «ШКОЛА 2100» </vt:lpstr>
      <vt:lpstr>Что  оценивать, а за что ставить отметки?</vt:lpstr>
      <vt:lpstr>Что оценивать, а за что ставить  отметки?</vt:lpstr>
      <vt:lpstr>Кто  оценивает?</vt:lpstr>
      <vt:lpstr>Кто  оценивает?</vt:lpstr>
      <vt:lpstr>Когда можно ставить отметку?</vt:lpstr>
      <vt:lpstr>Когда можно и когда нужно ставить отметку?</vt:lpstr>
      <vt:lpstr>Презентация PowerPoint</vt:lpstr>
      <vt:lpstr>Презентация PowerPoint</vt:lpstr>
      <vt:lpstr>Презентация PowerPoint</vt:lpstr>
      <vt:lpstr>Презентация PowerPoint</vt:lpstr>
      <vt:lpstr>ПО КАКИМ КРИТЕРИЯМ ОЦЕНИВАТЬ?  </vt:lpstr>
      <vt:lpstr>Презентация PowerPoint</vt:lpstr>
      <vt:lpstr>Презентация PowerPoint</vt:lpstr>
      <vt:lpstr>Где фиксировать результаты контроля?</vt:lpstr>
      <vt:lpstr>Когда можно и когда нужно ставить отметку?</vt:lpstr>
      <vt:lpstr>По каким критериям оценивать?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Орешкова</dc:creator>
  <cp:lastModifiedBy>КФ-3</cp:lastModifiedBy>
  <cp:revision>184</cp:revision>
  <dcterms:created xsi:type="dcterms:W3CDTF">2012-06-27T06:59:33Z</dcterms:created>
  <dcterms:modified xsi:type="dcterms:W3CDTF">2017-03-06T09:06:38Z</dcterms:modified>
</cp:coreProperties>
</file>