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8"/>
  </p:notesMasterIdLst>
  <p:sldIdLst>
    <p:sldId id="256" r:id="rId2"/>
    <p:sldId id="299" r:id="rId3"/>
    <p:sldId id="300" r:id="rId4"/>
    <p:sldId id="301" r:id="rId5"/>
    <p:sldId id="257" r:id="rId6"/>
    <p:sldId id="258" r:id="rId7"/>
    <p:sldId id="259" r:id="rId8"/>
    <p:sldId id="260" r:id="rId9"/>
    <p:sldId id="262" r:id="rId10"/>
    <p:sldId id="263" r:id="rId11"/>
    <p:sldId id="264" r:id="rId12"/>
    <p:sldId id="261" r:id="rId13"/>
    <p:sldId id="265" r:id="rId14"/>
    <p:sldId id="266" r:id="rId15"/>
    <p:sldId id="267" r:id="rId16"/>
    <p:sldId id="268" r:id="rId17"/>
    <p:sldId id="269" r:id="rId18"/>
    <p:sldId id="298" r:id="rId19"/>
    <p:sldId id="270" r:id="rId20"/>
    <p:sldId id="271" r:id="rId21"/>
    <p:sldId id="272" r:id="rId22"/>
    <p:sldId id="286" r:id="rId23"/>
    <p:sldId id="287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4" r:id="rId33"/>
    <p:sldId id="281" r:id="rId34"/>
    <p:sldId id="282" r:id="rId35"/>
    <p:sldId id="285" r:id="rId36"/>
    <p:sldId id="283" r:id="rId37"/>
    <p:sldId id="288" r:id="rId38"/>
    <p:sldId id="289" r:id="rId39"/>
    <p:sldId id="291" r:id="rId40"/>
    <p:sldId id="290" r:id="rId41"/>
    <p:sldId id="292" r:id="rId42"/>
    <p:sldId id="294" r:id="rId43"/>
    <p:sldId id="293" r:id="rId44"/>
    <p:sldId id="295" r:id="rId45"/>
    <p:sldId id="296" r:id="rId46"/>
    <p:sldId id="297" r:id="rId4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4CCDEC-6452-4A2E-B236-92A1CA1F61EC}" type="doc">
      <dgm:prSet loTypeId="urn:microsoft.com/office/officeart/2005/8/layout/vList6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3998C8-85BD-4767-A69C-97C01D5F3FBC}">
      <dgm:prSet phldrT="[Текст]" custT="1"/>
      <dgm:spPr/>
      <dgm:t>
        <a:bodyPr/>
        <a:lstStyle/>
        <a:p>
          <a:pPr algn="l">
            <a:lnSpc>
              <a:spcPct val="90000"/>
            </a:lnSpc>
          </a:pPr>
          <a:r>
            <a:rPr lang="ru-RU" sz="900" b="1" dirty="0" smtClean="0">
              <a:effectLst/>
            </a:rPr>
            <a:t/>
          </a:r>
          <a:br>
            <a:rPr lang="ru-RU" sz="900" b="1" dirty="0" smtClean="0">
              <a:effectLst/>
            </a:rPr>
          </a:br>
          <a:r>
            <a:rPr lang="ru-RU" sz="1600" b="1" dirty="0" smtClean="0">
              <a:effectLst/>
            </a:rPr>
            <a:t/>
          </a:r>
          <a:br>
            <a:rPr lang="ru-RU" sz="1600" b="1" dirty="0" smtClean="0">
              <a:effectLst/>
            </a:rPr>
          </a:br>
          <a:r>
            <a:rPr lang="ru-RU" sz="1200" b="1" dirty="0" smtClean="0">
              <a:effectLst/>
            </a:rPr>
            <a:t>П Р И К А З </a:t>
          </a:r>
          <a:r>
            <a:rPr lang="ru-RU" sz="1200" dirty="0" smtClean="0">
              <a:effectLst/>
            </a:rPr>
            <a:t>                                                      </a:t>
          </a:r>
        </a:p>
        <a:p>
          <a:pPr algn="l">
            <a:lnSpc>
              <a:spcPct val="90000"/>
            </a:lnSpc>
          </a:pPr>
          <a:r>
            <a:rPr lang="ru-RU" sz="1200" b="1" dirty="0" smtClean="0">
              <a:effectLst/>
            </a:rPr>
            <a:t>6 </a:t>
          </a:r>
          <a:r>
            <a:rPr lang="ru-RU" sz="1200" b="1" u="sng" dirty="0" smtClean="0">
              <a:effectLst/>
            </a:rPr>
            <a:t>октября     </a:t>
          </a:r>
          <a:r>
            <a:rPr lang="en-US" sz="1200" b="1" dirty="0" smtClean="0">
              <a:effectLst/>
            </a:rPr>
            <a:t>200</a:t>
          </a:r>
          <a:r>
            <a:rPr lang="ru-RU" sz="1200" b="1" dirty="0" smtClean="0">
              <a:effectLst/>
            </a:rPr>
            <a:t>9</a:t>
          </a:r>
          <a:r>
            <a:rPr lang="en-US" sz="1200" b="1" dirty="0" smtClean="0">
              <a:effectLst/>
            </a:rPr>
            <a:t>г</a:t>
          </a:r>
          <a:r>
            <a:rPr lang="ru-RU" sz="1200" b="1" dirty="0" smtClean="0">
              <a:effectLst/>
            </a:rPr>
            <a:t> №__</a:t>
          </a:r>
          <a:r>
            <a:rPr lang="ru-RU" sz="1200" b="1" u="sng" dirty="0" smtClean="0">
              <a:effectLst/>
            </a:rPr>
            <a:t>373__</a:t>
          </a:r>
          <a:r>
            <a:rPr lang="ru-RU" sz="1200" b="1" dirty="0" smtClean="0">
              <a:effectLst/>
            </a:rPr>
            <a:t/>
          </a:r>
          <a:br>
            <a:rPr lang="ru-RU" sz="1200" b="1" dirty="0" smtClean="0">
              <a:effectLst/>
            </a:rPr>
          </a:br>
          <a:r>
            <a:rPr lang="ru-RU" sz="1200" b="1" dirty="0" smtClean="0">
              <a:effectLst/>
            </a:rPr>
            <a:t>Об утверждении и введении в действие федерального  государственного образовательного стандарта начального общего образования</a:t>
          </a:r>
        </a:p>
        <a:p>
          <a:pPr algn="l">
            <a:lnSpc>
              <a:spcPct val="100000"/>
            </a:lnSpc>
          </a:pPr>
          <a:r>
            <a:rPr lang="ru-RU" sz="1600" b="1" dirty="0" smtClean="0">
              <a:effectLst/>
            </a:rPr>
            <a:t/>
          </a:r>
          <a:br>
            <a:rPr lang="ru-RU" sz="1600" b="1" dirty="0" smtClean="0">
              <a:effectLst/>
            </a:rPr>
          </a:br>
          <a:endParaRPr lang="ru-RU" sz="1600" dirty="0"/>
        </a:p>
      </dgm:t>
    </dgm:pt>
    <dgm:pt modelId="{FB500778-6593-4A50-8E7E-EF4ABCD30FF6}" type="parTrans" cxnId="{83F9F9B6-6F95-4C33-918F-2089D228558F}">
      <dgm:prSet/>
      <dgm:spPr/>
      <dgm:t>
        <a:bodyPr/>
        <a:lstStyle/>
        <a:p>
          <a:endParaRPr lang="ru-RU"/>
        </a:p>
      </dgm:t>
    </dgm:pt>
    <dgm:pt modelId="{EDDF3CB8-D1B9-4303-9129-53E8D01752E1}" type="sibTrans" cxnId="{83F9F9B6-6F95-4C33-918F-2089D228558F}">
      <dgm:prSet/>
      <dgm:spPr/>
      <dgm:t>
        <a:bodyPr/>
        <a:lstStyle/>
        <a:p>
          <a:endParaRPr lang="ru-RU"/>
        </a:p>
      </dgm:t>
    </dgm:pt>
    <dgm:pt modelId="{F840E7C3-44F7-44CC-B396-41CDA9CB6C50}">
      <dgm:prSet phldrT="[Текст]"/>
      <dgm:spPr/>
      <dgm:t>
        <a:bodyPr/>
        <a:lstStyle/>
        <a:p>
          <a:r>
            <a:rPr kumimoji="0" lang="ru-RU" b="1" dirty="0" smtClean="0">
              <a:latin typeface="Arial" pitchFamily="34" charset="0"/>
            </a:rPr>
            <a:t>С 1 сентября 2011 года все первоклассники  обучаются в соответствии  с ФГОС НОО</a:t>
          </a:r>
          <a:endParaRPr lang="ru-RU" dirty="0"/>
        </a:p>
      </dgm:t>
    </dgm:pt>
    <dgm:pt modelId="{46E710E2-D708-4AB0-BBDD-C35A4BA221FC}" type="parTrans" cxnId="{F5E90BF5-A07F-4860-B701-01785B35AE72}">
      <dgm:prSet/>
      <dgm:spPr/>
      <dgm:t>
        <a:bodyPr/>
        <a:lstStyle/>
        <a:p>
          <a:endParaRPr lang="ru-RU"/>
        </a:p>
      </dgm:t>
    </dgm:pt>
    <dgm:pt modelId="{CBC6D01D-A6E3-45AC-8D3F-EDBCA2E5A635}" type="sibTrans" cxnId="{F5E90BF5-A07F-4860-B701-01785B35AE72}">
      <dgm:prSet/>
      <dgm:spPr/>
      <dgm:t>
        <a:bodyPr/>
        <a:lstStyle/>
        <a:p>
          <a:endParaRPr lang="ru-RU"/>
        </a:p>
      </dgm:t>
    </dgm:pt>
    <dgm:pt modelId="{06083895-3050-4E5E-A9CD-C459C4DDA772}">
      <dgm:prSet phldrT="[Текст]" custT="1"/>
      <dgm:spPr/>
      <dgm:t>
        <a:bodyPr/>
        <a:lstStyle/>
        <a:p>
          <a:pPr algn="l"/>
          <a:r>
            <a:rPr lang="ru-RU" sz="1200" b="1" dirty="0" smtClean="0">
              <a:effectLst/>
            </a:rPr>
            <a:t>П Р И К А З </a:t>
          </a:r>
        </a:p>
        <a:p>
          <a:pPr algn="l"/>
          <a:r>
            <a:rPr lang="ru-RU" sz="1200" dirty="0" smtClean="0">
              <a:effectLst/>
            </a:rPr>
            <a:t> </a:t>
          </a:r>
          <a:r>
            <a:rPr lang="ru-RU" sz="1200" b="1" dirty="0" smtClean="0">
              <a:effectLst/>
            </a:rPr>
            <a:t>17 декабря  </a:t>
          </a:r>
          <a:r>
            <a:rPr lang="en-US" sz="1200" b="1" dirty="0" smtClean="0">
              <a:effectLst/>
            </a:rPr>
            <a:t>20</a:t>
          </a:r>
          <a:r>
            <a:rPr lang="ru-RU" sz="1200" b="1" dirty="0" smtClean="0">
              <a:effectLst/>
            </a:rPr>
            <a:t>10 </a:t>
          </a:r>
          <a:r>
            <a:rPr lang="en-US" sz="1200" b="1" dirty="0" smtClean="0">
              <a:effectLst/>
            </a:rPr>
            <a:t>г</a:t>
          </a:r>
          <a:r>
            <a:rPr lang="ru-RU" sz="1200" b="1" dirty="0" smtClean="0">
              <a:effectLst/>
            </a:rPr>
            <a:t> № </a:t>
          </a:r>
          <a:r>
            <a:rPr lang="ru-RU" sz="1200" b="1" u="sng" dirty="0" smtClean="0">
              <a:effectLst/>
            </a:rPr>
            <a:t>1897__</a:t>
          </a:r>
          <a:br>
            <a:rPr lang="ru-RU" sz="1200" b="1" u="sng" dirty="0" smtClean="0">
              <a:effectLst/>
            </a:rPr>
          </a:br>
          <a:r>
            <a:rPr lang="ru-RU" sz="1200" b="1" dirty="0" smtClean="0">
              <a:effectLst/>
            </a:rPr>
            <a:t>Об утверждении федерального </a:t>
          </a:r>
          <a:br>
            <a:rPr lang="ru-RU" sz="1200" b="1" dirty="0" smtClean="0">
              <a:effectLst/>
            </a:rPr>
          </a:br>
          <a:r>
            <a:rPr lang="ru-RU" sz="1200" b="1" dirty="0" smtClean="0">
              <a:effectLst/>
            </a:rPr>
            <a:t>государственного образовательного стандарта основного  общего образования</a:t>
          </a:r>
          <a:r>
            <a:rPr lang="ru-RU" sz="1200" dirty="0" smtClean="0">
              <a:effectLst/>
            </a:rPr>
            <a:t/>
          </a:r>
          <a:br>
            <a:rPr lang="ru-RU" sz="1200" dirty="0" smtClean="0">
              <a:effectLst/>
            </a:rPr>
          </a:br>
          <a:r>
            <a:rPr lang="ru-RU" sz="1000" b="1" dirty="0" smtClean="0">
              <a:effectLst/>
            </a:rPr>
            <a:t/>
          </a:r>
          <a:br>
            <a:rPr lang="ru-RU" sz="1000" b="1" dirty="0" smtClean="0">
              <a:effectLst/>
            </a:rPr>
          </a:br>
          <a:r>
            <a:rPr lang="ru-RU" sz="1000" dirty="0" smtClean="0">
              <a:effectLst/>
            </a:rPr>
            <a:t>	</a:t>
          </a:r>
          <a:endParaRPr lang="ru-RU" sz="1000" dirty="0"/>
        </a:p>
      </dgm:t>
    </dgm:pt>
    <dgm:pt modelId="{F7D73771-3544-41C4-8C18-FE2D0743FCE8}" type="parTrans" cxnId="{7E248A08-F0CB-4CE8-8C45-35B922D92224}">
      <dgm:prSet/>
      <dgm:spPr/>
      <dgm:t>
        <a:bodyPr/>
        <a:lstStyle/>
        <a:p>
          <a:endParaRPr lang="ru-RU"/>
        </a:p>
      </dgm:t>
    </dgm:pt>
    <dgm:pt modelId="{40B2FA00-3F36-4548-8AAB-F97D82712AB3}" type="sibTrans" cxnId="{7E248A08-F0CB-4CE8-8C45-35B922D92224}">
      <dgm:prSet/>
      <dgm:spPr/>
      <dgm:t>
        <a:bodyPr/>
        <a:lstStyle/>
        <a:p>
          <a:endParaRPr lang="ru-RU"/>
        </a:p>
      </dgm:t>
    </dgm:pt>
    <dgm:pt modelId="{67632EE3-DDFB-42B2-B8B0-7637401F48BF}">
      <dgm:prSet phldrT="[Текст]" phldr="1"/>
      <dgm:spPr/>
      <dgm:t>
        <a:bodyPr/>
        <a:lstStyle/>
        <a:p>
          <a:endParaRPr lang="ru-RU" dirty="0"/>
        </a:p>
      </dgm:t>
    </dgm:pt>
    <dgm:pt modelId="{0D431F00-6C32-479A-861A-ADE60E20B200}" type="parTrans" cxnId="{6FDD2E46-ABC3-422B-9247-1E5DC464FFFE}">
      <dgm:prSet/>
      <dgm:spPr/>
      <dgm:t>
        <a:bodyPr/>
        <a:lstStyle/>
        <a:p>
          <a:endParaRPr lang="ru-RU"/>
        </a:p>
      </dgm:t>
    </dgm:pt>
    <dgm:pt modelId="{72D18045-4D8C-400B-9F0B-129226A26F1F}" type="sibTrans" cxnId="{6FDD2E46-ABC3-422B-9247-1E5DC464FFFE}">
      <dgm:prSet/>
      <dgm:spPr/>
      <dgm:t>
        <a:bodyPr/>
        <a:lstStyle/>
        <a:p>
          <a:endParaRPr lang="ru-RU"/>
        </a:p>
      </dgm:t>
    </dgm:pt>
    <dgm:pt modelId="{89AFC43B-0349-4FE2-ACD8-D07106BC95BB}">
      <dgm:prSet/>
      <dgm:spPr/>
      <dgm:t>
        <a:bodyPr/>
        <a:lstStyle/>
        <a:p>
          <a:r>
            <a:rPr kumimoji="0" lang="ru-RU" b="1" dirty="0" smtClean="0"/>
            <a:t>С первого сентября 2012 года  </a:t>
          </a:r>
          <a:r>
            <a:rPr kumimoji="0" lang="ru-RU" b="1" dirty="0" smtClean="0">
              <a:solidFill>
                <a:schemeClr val="accent2">
                  <a:lumMod val="75000"/>
                </a:schemeClr>
              </a:solidFill>
            </a:rPr>
            <a:t>возможен переход </a:t>
          </a:r>
          <a:r>
            <a:rPr kumimoji="0" lang="ru-RU" b="1" dirty="0" smtClean="0"/>
            <a:t>на ФГОС </a:t>
          </a:r>
          <a:r>
            <a:rPr kumimoji="0" lang="ru-RU" b="1" dirty="0" smtClean="0">
              <a:solidFill>
                <a:schemeClr val="accent2">
                  <a:lumMod val="75000"/>
                </a:schemeClr>
              </a:solidFill>
            </a:rPr>
            <a:t>основного</a:t>
          </a:r>
          <a:r>
            <a:rPr kumimoji="0" lang="ru-RU" b="1" dirty="0" smtClean="0"/>
            <a:t> общего образования«по мере готовности» образовательных учреждений </a:t>
          </a:r>
          <a:endParaRPr kumimoji="0" lang="ru-RU" b="1" dirty="0"/>
        </a:p>
      </dgm:t>
    </dgm:pt>
    <dgm:pt modelId="{08B356F8-BC84-42AA-8D51-AD7574C4383C}" type="parTrans" cxnId="{CD2AAB6E-FDFC-41CB-A463-87D47F42AD57}">
      <dgm:prSet/>
      <dgm:spPr/>
      <dgm:t>
        <a:bodyPr/>
        <a:lstStyle/>
        <a:p>
          <a:endParaRPr lang="ru-RU"/>
        </a:p>
      </dgm:t>
    </dgm:pt>
    <dgm:pt modelId="{F5645C86-9842-4320-BFA4-5169226195DC}" type="sibTrans" cxnId="{CD2AAB6E-FDFC-41CB-A463-87D47F42AD57}">
      <dgm:prSet/>
      <dgm:spPr/>
      <dgm:t>
        <a:bodyPr/>
        <a:lstStyle/>
        <a:p>
          <a:endParaRPr lang="ru-RU"/>
        </a:p>
      </dgm:t>
    </dgm:pt>
    <dgm:pt modelId="{13F4252D-29D0-4A64-89A7-90F87B20BD46}">
      <dgm:prSet/>
      <dgm:spPr/>
      <dgm:t>
        <a:bodyPr/>
        <a:lstStyle/>
        <a:p>
          <a:endParaRPr lang="ru-RU" dirty="0"/>
        </a:p>
      </dgm:t>
    </dgm:pt>
    <dgm:pt modelId="{63DFDB75-1283-4896-9929-C0E2397B4B4B}" type="parTrans" cxnId="{B22CE61B-98EA-44BE-9A24-6129B4065B4D}">
      <dgm:prSet/>
      <dgm:spPr/>
      <dgm:t>
        <a:bodyPr/>
        <a:lstStyle/>
        <a:p>
          <a:endParaRPr lang="ru-RU"/>
        </a:p>
      </dgm:t>
    </dgm:pt>
    <dgm:pt modelId="{EF67486B-41D2-49D9-8149-0952B66A1B8D}" type="sibTrans" cxnId="{B22CE61B-98EA-44BE-9A24-6129B4065B4D}">
      <dgm:prSet/>
      <dgm:spPr/>
      <dgm:t>
        <a:bodyPr/>
        <a:lstStyle/>
        <a:p>
          <a:endParaRPr lang="ru-RU"/>
        </a:p>
      </dgm:t>
    </dgm:pt>
    <dgm:pt modelId="{20F92B9A-63DE-4973-BF99-B6B664A61926}">
      <dgm:prSet/>
      <dgm:spPr/>
      <dgm:t>
        <a:bodyPr/>
        <a:lstStyle/>
        <a:p>
          <a:r>
            <a:rPr lang="ru-RU" b="1" dirty="0" smtClean="0"/>
            <a:t>С первого сентября 2013 </a:t>
          </a:r>
          <a:r>
            <a:rPr lang="ru-RU" b="1" dirty="0" smtClean="0">
              <a:solidFill>
                <a:srgbClr val="FF0000"/>
              </a:solidFill>
            </a:rPr>
            <a:t>года  возможен переход на ФГОС  среднего</a:t>
          </a:r>
          <a:r>
            <a:rPr lang="ru-RU" b="1" dirty="0" smtClean="0">
              <a:solidFill>
                <a:schemeClr val="accent2">
                  <a:lumMod val="75000"/>
                </a:schemeClr>
              </a:solidFill>
            </a:rPr>
            <a:t> </a:t>
          </a:r>
          <a:r>
            <a:rPr lang="ru-RU" b="1" dirty="0" smtClean="0"/>
            <a:t>общего образования </a:t>
          </a:r>
          <a:r>
            <a:rPr kumimoji="0" lang="ru-RU" b="1" dirty="0" smtClean="0"/>
            <a:t>«по мере готовности» образовательных учреждений</a:t>
          </a:r>
          <a:endParaRPr lang="ru-RU" dirty="0"/>
        </a:p>
      </dgm:t>
    </dgm:pt>
    <dgm:pt modelId="{CDD74E33-2101-46F8-B4AC-A60C34C86527}" type="parTrans" cxnId="{F1FD34F9-8992-47D2-9D24-CA04813EADB1}">
      <dgm:prSet/>
      <dgm:spPr/>
      <dgm:t>
        <a:bodyPr/>
        <a:lstStyle/>
        <a:p>
          <a:endParaRPr lang="ru-RU"/>
        </a:p>
      </dgm:t>
    </dgm:pt>
    <dgm:pt modelId="{B360B4C7-355D-48CD-BF56-387728219A7D}" type="sibTrans" cxnId="{F1FD34F9-8992-47D2-9D24-CA04813EADB1}">
      <dgm:prSet/>
      <dgm:spPr/>
      <dgm:t>
        <a:bodyPr/>
        <a:lstStyle/>
        <a:p>
          <a:endParaRPr lang="ru-RU"/>
        </a:p>
      </dgm:t>
    </dgm:pt>
    <dgm:pt modelId="{AE6F2885-BB9F-4A87-BF33-BFB93A51D8D1}">
      <dgm:prSet custT="1"/>
      <dgm:spPr/>
      <dgm:t>
        <a:bodyPr/>
        <a:lstStyle/>
        <a:p>
          <a:pPr algn="l"/>
          <a:r>
            <a:rPr lang="ru-RU" sz="1400" dirty="0" smtClean="0">
              <a:effectLst/>
            </a:rPr>
            <a:t/>
          </a:r>
          <a:br>
            <a:rPr lang="ru-RU" sz="1400" dirty="0" smtClean="0">
              <a:effectLst/>
            </a:rPr>
          </a:br>
          <a:r>
            <a:rPr lang="ru-RU" sz="1200" b="1" dirty="0" smtClean="0">
              <a:effectLst/>
            </a:rPr>
            <a:t>ПРИКАЗ</a:t>
          </a:r>
        </a:p>
        <a:p>
          <a:pPr algn="l"/>
          <a:r>
            <a:rPr lang="ru-RU" sz="1200" b="1" dirty="0" smtClean="0">
              <a:effectLst/>
            </a:rPr>
            <a:t>12 МАЯ 2012 ГОДА  №413</a:t>
          </a:r>
        </a:p>
        <a:p>
          <a:pPr algn="l"/>
          <a:r>
            <a:rPr lang="ru-RU" sz="1200" b="1" dirty="0" smtClean="0">
              <a:effectLst/>
            </a:rPr>
            <a:t>Об утверждении федерального государственного образовательного стандарта среднего (полного) общего образования</a:t>
          </a:r>
          <a:endParaRPr lang="ru-RU" sz="1200" b="1" dirty="0"/>
        </a:p>
      </dgm:t>
    </dgm:pt>
    <dgm:pt modelId="{98459A12-CB4E-4053-8232-086BF740226B}" type="sibTrans" cxnId="{BC624D8A-563F-48C1-A177-785ADB20BF8E}">
      <dgm:prSet/>
      <dgm:spPr/>
      <dgm:t>
        <a:bodyPr/>
        <a:lstStyle/>
        <a:p>
          <a:endParaRPr lang="ru-RU"/>
        </a:p>
      </dgm:t>
    </dgm:pt>
    <dgm:pt modelId="{80283A3D-062A-42FA-B2B6-FE640BD72B5F}" type="parTrans" cxnId="{BC624D8A-563F-48C1-A177-785ADB20BF8E}">
      <dgm:prSet/>
      <dgm:spPr/>
      <dgm:t>
        <a:bodyPr/>
        <a:lstStyle/>
        <a:p>
          <a:endParaRPr lang="ru-RU"/>
        </a:p>
      </dgm:t>
    </dgm:pt>
    <dgm:pt modelId="{FED48BD3-770F-429B-B1AD-3C230A095C2C}">
      <dgm:prSet phldrT="[Текст]"/>
      <dgm:spPr/>
      <dgm:t>
        <a:bodyPr/>
        <a:lstStyle/>
        <a:p>
          <a:endParaRPr lang="ru-RU" dirty="0"/>
        </a:p>
      </dgm:t>
    </dgm:pt>
    <dgm:pt modelId="{1BE94A4F-362A-43C1-8D20-72A15A7940DA}" type="parTrans" cxnId="{FC98D92C-3BE9-4A6F-A718-A2F168104A84}">
      <dgm:prSet/>
      <dgm:spPr/>
      <dgm:t>
        <a:bodyPr/>
        <a:lstStyle/>
        <a:p>
          <a:endParaRPr lang="ru-RU"/>
        </a:p>
      </dgm:t>
    </dgm:pt>
    <dgm:pt modelId="{E822CFF1-1AEC-4183-80E9-23DB46F0240D}" type="sibTrans" cxnId="{FC98D92C-3BE9-4A6F-A718-A2F168104A84}">
      <dgm:prSet/>
      <dgm:spPr/>
      <dgm:t>
        <a:bodyPr/>
        <a:lstStyle/>
        <a:p>
          <a:endParaRPr lang="ru-RU"/>
        </a:p>
      </dgm:t>
    </dgm:pt>
    <dgm:pt modelId="{A258316F-8825-4AF7-BDEE-6280ACA3561F}">
      <dgm:prSet/>
      <dgm:spPr/>
      <dgm:t>
        <a:bodyPr/>
        <a:lstStyle/>
        <a:p>
          <a:endParaRPr lang="ru-RU" dirty="0"/>
        </a:p>
      </dgm:t>
    </dgm:pt>
    <dgm:pt modelId="{5A182E56-2D2D-4829-B769-B9FC8A285F1D}" type="parTrans" cxnId="{2FEAEA73-A06D-4D07-B4C2-2EF2953394DE}">
      <dgm:prSet/>
      <dgm:spPr/>
      <dgm:t>
        <a:bodyPr/>
        <a:lstStyle/>
        <a:p>
          <a:endParaRPr lang="ru-RU"/>
        </a:p>
      </dgm:t>
    </dgm:pt>
    <dgm:pt modelId="{243B12FE-E6B5-4EAB-A01D-2D05870341B8}" type="sibTrans" cxnId="{2FEAEA73-A06D-4D07-B4C2-2EF2953394DE}">
      <dgm:prSet/>
      <dgm:spPr/>
      <dgm:t>
        <a:bodyPr/>
        <a:lstStyle/>
        <a:p>
          <a:endParaRPr lang="ru-RU"/>
        </a:p>
      </dgm:t>
    </dgm:pt>
    <dgm:pt modelId="{67043189-9FE1-4AB6-857A-4ADAB8D1E006}" type="pres">
      <dgm:prSet presAssocID="{984CCDEC-6452-4A2E-B236-92A1CA1F61E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5A3FC9C-4AD7-4B7F-A2BF-66463EE9B2A3}" type="pres">
      <dgm:prSet presAssocID="{2F3998C8-85BD-4767-A69C-97C01D5F3FBC}" presName="linNode" presStyleCnt="0"/>
      <dgm:spPr/>
    </dgm:pt>
    <dgm:pt modelId="{10A5A380-31A9-4D6B-9373-CFB41B2CDCBB}" type="pres">
      <dgm:prSet presAssocID="{2F3998C8-85BD-4767-A69C-97C01D5F3FBC}" presName="parentShp" presStyleLbl="node1" presStyleIdx="0" presStyleCnt="3" custLinFactNeighborX="647" custLinFactNeighborY="7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125297-EDC4-4742-AA4F-962BAB115F68}" type="pres">
      <dgm:prSet presAssocID="{2F3998C8-85BD-4767-A69C-97C01D5F3FBC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4C848D-75CF-4419-9B0F-147110193533}" type="pres">
      <dgm:prSet presAssocID="{EDDF3CB8-D1B9-4303-9129-53E8D01752E1}" presName="spacing" presStyleCnt="0"/>
      <dgm:spPr/>
    </dgm:pt>
    <dgm:pt modelId="{2490B551-D34F-44BA-A991-3803842CFA8D}" type="pres">
      <dgm:prSet presAssocID="{06083895-3050-4E5E-A9CD-C459C4DDA772}" presName="linNode" presStyleCnt="0"/>
      <dgm:spPr/>
    </dgm:pt>
    <dgm:pt modelId="{A9EE5EFD-A064-4052-A56A-A1118DE2AF4C}" type="pres">
      <dgm:prSet presAssocID="{06083895-3050-4E5E-A9CD-C459C4DDA772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396BF-61ED-4348-AFE8-FF5F5929C6C9}" type="pres">
      <dgm:prSet presAssocID="{06083895-3050-4E5E-A9CD-C459C4DDA772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A2F50B-0B61-4C01-BF43-D5923CFA4225}" type="pres">
      <dgm:prSet presAssocID="{40B2FA00-3F36-4548-8AAB-F97D82712AB3}" presName="spacing" presStyleCnt="0"/>
      <dgm:spPr/>
    </dgm:pt>
    <dgm:pt modelId="{8A82310B-9C72-4171-A82C-319FFBA96D9B}" type="pres">
      <dgm:prSet presAssocID="{AE6F2885-BB9F-4A87-BF33-BFB93A51D8D1}" presName="linNode" presStyleCnt="0"/>
      <dgm:spPr/>
    </dgm:pt>
    <dgm:pt modelId="{CD4E748D-E79E-4D7C-9E05-825FD62BCE42}" type="pres">
      <dgm:prSet presAssocID="{AE6F2885-BB9F-4A87-BF33-BFB93A51D8D1}" presName="parentShp" presStyleLbl="node1" presStyleIdx="2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0352E2-633F-4F7E-8DEF-31166C6F4738}" type="pres">
      <dgm:prSet presAssocID="{AE6F2885-BB9F-4A87-BF33-BFB93A51D8D1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60CA03D-76FB-4DCD-AFEF-855568AD6BEC}" type="presOf" srcId="{A258316F-8825-4AF7-BDEE-6280ACA3561F}" destId="{AA0352E2-633F-4F7E-8DEF-31166C6F4738}" srcOrd="0" destOrd="0" presId="urn:microsoft.com/office/officeart/2005/8/layout/vList6"/>
    <dgm:cxn modelId="{F1FD34F9-8992-47D2-9D24-CA04813EADB1}" srcId="{AE6F2885-BB9F-4A87-BF33-BFB93A51D8D1}" destId="{20F92B9A-63DE-4973-BF99-B6B664A61926}" srcOrd="1" destOrd="0" parTransId="{CDD74E33-2101-46F8-B4AC-A60C34C86527}" sibTransId="{B360B4C7-355D-48CD-BF56-387728219A7D}"/>
    <dgm:cxn modelId="{BA42A663-E2E9-4DD9-9400-F66B1A11B2C4}" type="presOf" srcId="{AE6F2885-BB9F-4A87-BF33-BFB93A51D8D1}" destId="{CD4E748D-E79E-4D7C-9E05-825FD62BCE42}" srcOrd="0" destOrd="0" presId="urn:microsoft.com/office/officeart/2005/8/layout/vList6"/>
    <dgm:cxn modelId="{CC3F3E86-3C63-4979-9A9D-7A848E38B73C}" type="presOf" srcId="{67632EE3-DDFB-42B2-B8B0-7637401F48BF}" destId="{934396BF-61ED-4348-AFE8-FF5F5929C6C9}" srcOrd="0" destOrd="0" presId="urn:microsoft.com/office/officeart/2005/8/layout/vList6"/>
    <dgm:cxn modelId="{FC98D92C-3BE9-4A6F-A718-A2F168104A84}" srcId="{2F3998C8-85BD-4767-A69C-97C01D5F3FBC}" destId="{FED48BD3-770F-429B-B1AD-3C230A095C2C}" srcOrd="0" destOrd="0" parTransId="{1BE94A4F-362A-43C1-8D20-72A15A7940DA}" sibTransId="{E822CFF1-1AEC-4183-80E9-23DB46F0240D}"/>
    <dgm:cxn modelId="{7BA4786A-3732-48CC-97BB-CE2604D789DF}" type="presOf" srcId="{F840E7C3-44F7-44CC-B396-41CDA9CB6C50}" destId="{A4125297-EDC4-4742-AA4F-962BAB115F68}" srcOrd="0" destOrd="1" presId="urn:microsoft.com/office/officeart/2005/8/layout/vList6"/>
    <dgm:cxn modelId="{F5E90BF5-A07F-4860-B701-01785B35AE72}" srcId="{2F3998C8-85BD-4767-A69C-97C01D5F3FBC}" destId="{F840E7C3-44F7-44CC-B396-41CDA9CB6C50}" srcOrd="1" destOrd="0" parTransId="{46E710E2-D708-4AB0-BBDD-C35A4BA221FC}" sibTransId="{CBC6D01D-A6E3-45AC-8D3F-EDBCA2E5A635}"/>
    <dgm:cxn modelId="{CD2AAB6E-FDFC-41CB-A463-87D47F42AD57}" srcId="{06083895-3050-4E5E-A9CD-C459C4DDA772}" destId="{89AFC43B-0349-4FE2-ACD8-D07106BC95BB}" srcOrd="2" destOrd="0" parTransId="{08B356F8-BC84-42AA-8D51-AD7574C4383C}" sibTransId="{F5645C86-9842-4320-BFA4-5169226195DC}"/>
    <dgm:cxn modelId="{6FDD2E46-ABC3-422B-9247-1E5DC464FFFE}" srcId="{06083895-3050-4E5E-A9CD-C459C4DDA772}" destId="{67632EE3-DDFB-42B2-B8B0-7637401F48BF}" srcOrd="0" destOrd="0" parTransId="{0D431F00-6C32-479A-861A-ADE60E20B200}" sibTransId="{72D18045-4D8C-400B-9F0B-129226A26F1F}"/>
    <dgm:cxn modelId="{83F9F9B6-6F95-4C33-918F-2089D228558F}" srcId="{984CCDEC-6452-4A2E-B236-92A1CA1F61EC}" destId="{2F3998C8-85BD-4767-A69C-97C01D5F3FBC}" srcOrd="0" destOrd="0" parTransId="{FB500778-6593-4A50-8E7E-EF4ABCD30FF6}" sibTransId="{EDDF3CB8-D1B9-4303-9129-53E8D01752E1}"/>
    <dgm:cxn modelId="{00D4977A-7AF1-4C15-8D84-EF94A5096352}" type="presOf" srcId="{89AFC43B-0349-4FE2-ACD8-D07106BC95BB}" destId="{934396BF-61ED-4348-AFE8-FF5F5929C6C9}" srcOrd="0" destOrd="2" presId="urn:microsoft.com/office/officeart/2005/8/layout/vList6"/>
    <dgm:cxn modelId="{01B6437E-4BC3-4802-AB70-E650089D3450}" type="presOf" srcId="{2F3998C8-85BD-4767-A69C-97C01D5F3FBC}" destId="{10A5A380-31A9-4D6B-9373-CFB41B2CDCBB}" srcOrd="0" destOrd="0" presId="urn:microsoft.com/office/officeart/2005/8/layout/vList6"/>
    <dgm:cxn modelId="{356EB7A0-CCA4-47EE-9421-85B565FC5298}" type="presOf" srcId="{20F92B9A-63DE-4973-BF99-B6B664A61926}" destId="{AA0352E2-633F-4F7E-8DEF-31166C6F4738}" srcOrd="0" destOrd="1" presId="urn:microsoft.com/office/officeart/2005/8/layout/vList6"/>
    <dgm:cxn modelId="{EFD0C01E-C732-4A05-A273-AB60B507D479}" type="presOf" srcId="{06083895-3050-4E5E-A9CD-C459C4DDA772}" destId="{A9EE5EFD-A064-4052-A56A-A1118DE2AF4C}" srcOrd="0" destOrd="0" presId="urn:microsoft.com/office/officeart/2005/8/layout/vList6"/>
    <dgm:cxn modelId="{7E248A08-F0CB-4CE8-8C45-35B922D92224}" srcId="{984CCDEC-6452-4A2E-B236-92A1CA1F61EC}" destId="{06083895-3050-4E5E-A9CD-C459C4DDA772}" srcOrd="1" destOrd="0" parTransId="{F7D73771-3544-41C4-8C18-FE2D0743FCE8}" sibTransId="{40B2FA00-3F36-4548-8AAB-F97D82712AB3}"/>
    <dgm:cxn modelId="{55821817-EC53-4FA8-9CDC-CB018CE9173F}" type="presOf" srcId="{984CCDEC-6452-4A2E-B236-92A1CA1F61EC}" destId="{67043189-9FE1-4AB6-857A-4ADAB8D1E006}" srcOrd="0" destOrd="0" presId="urn:microsoft.com/office/officeart/2005/8/layout/vList6"/>
    <dgm:cxn modelId="{92D59EBF-F95F-4482-9A03-FC74CF9D6393}" type="presOf" srcId="{13F4252D-29D0-4A64-89A7-90F87B20BD46}" destId="{934396BF-61ED-4348-AFE8-FF5F5929C6C9}" srcOrd="0" destOrd="1" presId="urn:microsoft.com/office/officeart/2005/8/layout/vList6"/>
    <dgm:cxn modelId="{BC624D8A-563F-48C1-A177-785ADB20BF8E}" srcId="{984CCDEC-6452-4A2E-B236-92A1CA1F61EC}" destId="{AE6F2885-BB9F-4A87-BF33-BFB93A51D8D1}" srcOrd="2" destOrd="0" parTransId="{80283A3D-062A-42FA-B2B6-FE640BD72B5F}" sibTransId="{98459A12-CB4E-4053-8232-086BF740226B}"/>
    <dgm:cxn modelId="{2FEAEA73-A06D-4D07-B4C2-2EF2953394DE}" srcId="{AE6F2885-BB9F-4A87-BF33-BFB93A51D8D1}" destId="{A258316F-8825-4AF7-BDEE-6280ACA3561F}" srcOrd="0" destOrd="0" parTransId="{5A182E56-2D2D-4829-B769-B9FC8A285F1D}" sibTransId="{243B12FE-E6B5-4EAB-A01D-2D05870341B8}"/>
    <dgm:cxn modelId="{73FBECD2-132C-4DDD-883F-1000ABB56FDB}" type="presOf" srcId="{FED48BD3-770F-429B-B1AD-3C230A095C2C}" destId="{A4125297-EDC4-4742-AA4F-962BAB115F68}" srcOrd="0" destOrd="0" presId="urn:microsoft.com/office/officeart/2005/8/layout/vList6"/>
    <dgm:cxn modelId="{B22CE61B-98EA-44BE-9A24-6129B4065B4D}" srcId="{06083895-3050-4E5E-A9CD-C459C4DDA772}" destId="{13F4252D-29D0-4A64-89A7-90F87B20BD46}" srcOrd="1" destOrd="0" parTransId="{63DFDB75-1283-4896-9929-C0E2397B4B4B}" sibTransId="{EF67486B-41D2-49D9-8149-0952B66A1B8D}"/>
    <dgm:cxn modelId="{E35BB846-1892-47AE-BB74-2894E6B3D2BA}" type="presParOf" srcId="{67043189-9FE1-4AB6-857A-4ADAB8D1E006}" destId="{75A3FC9C-4AD7-4B7F-A2BF-66463EE9B2A3}" srcOrd="0" destOrd="0" presId="urn:microsoft.com/office/officeart/2005/8/layout/vList6"/>
    <dgm:cxn modelId="{A306C88F-C990-4600-BE44-1674970DA55E}" type="presParOf" srcId="{75A3FC9C-4AD7-4B7F-A2BF-66463EE9B2A3}" destId="{10A5A380-31A9-4D6B-9373-CFB41B2CDCBB}" srcOrd="0" destOrd="0" presId="urn:microsoft.com/office/officeart/2005/8/layout/vList6"/>
    <dgm:cxn modelId="{D51A7D3C-DFDA-46D1-90B2-659FE960FF7F}" type="presParOf" srcId="{75A3FC9C-4AD7-4B7F-A2BF-66463EE9B2A3}" destId="{A4125297-EDC4-4742-AA4F-962BAB115F68}" srcOrd="1" destOrd="0" presId="urn:microsoft.com/office/officeart/2005/8/layout/vList6"/>
    <dgm:cxn modelId="{CE7D0F2A-FD27-4439-B855-6CF7AFBF0BFB}" type="presParOf" srcId="{67043189-9FE1-4AB6-857A-4ADAB8D1E006}" destId="{3D4C848D-75CF-4419-9B0F-147110193533}" srcOrd="1" destOrd="0" presId="urn:microsoft.com/office/officeart/2005/8/layout/vList6"/>
    <dgm:cxn modelId="{B269D784-63E6-4BA9-934C-E349CCFBFE5B}" type="presParOf" srcId="{67043189-9FE1-4AB6-857A-4ADAB8D1E006}" destId="{2490B551-D34F-44BA-A991-3803842CFA8D}" srcOrd="2" destOrd="0" presId="urn:microsoft.com/office/officeart/2005/8/layout/vList6"/>
    <dgm:cxn modelId="{393A32F2-FEE1-46D6-9C6B-972EEFAC4E18}" type="presParOf" srcId="{2490B551-D34F-44BA-A991-3803842CFA8D}" destId="{A9EE5EFD-A064-4052-A56A-A1118DE2AF4C}" srcOrd="0" destOrd="0" presId="urn:microsoft.com/office/officeart/2005/8/layout/vList6"/>
    <dgm:cxn modelId="{8563FE7F-BC37-4657-B1D5-758C3C1C3044}" type="presParOf" srcId="{2490B551-D34F-44BA-A991-3803842CFA8D}" destId="{934396BF-61ED-4348-AFE8-FF5F5929C6C9}" srcOrd="1" destOrd="0" presId="urn:microsoft.com/office/officeart/2005/8/layout/vList6"/>
    <dgm:cxn modelId="{7264817A-557B-4D45-857C-7DC66CFDD799}" type="presParOf" srcId="{67043189-9FE1-4AB6-857A-4ADAB8D1E006}" destId="{3AA2F50B-0B61-4C01-BF43-D5923CFA4225}" srcOrd="3" destOrd="0" presId="urn:microsoft.com/office/officeart/2005/8/layout/vList6"/>
    <dgm:cxn modelId="{60B0D0AD-7F3A-41BD-89BB-F0068C1C781B}" type="presParOf" srcId="{67043189-9FE1-4AB6-857A-4ADAB8D1E006}" destId="{8A82310B-9C72-4171-A82C-319FFBA96D9B}" srcOrd="4" destOrd="0" presId="urn:microsoft.com/office/officeart/2005/8/layout/vList6"/>
    <dgm:cxn modelId="{219F54CF-637C-4714-B590-6EF7EF196A45}" type="presParOf" srcId="{8A82310B-9C72-4171-A82C-319FFBA96D9B}" destId="{CD4E748D-E79E-4D7C-9E05-825FD62BCE42}" srcOrd="0" destOrd="0" presId="urn:microsoft.com/office/officeart/2005/8/layout/vList6"/>
    <dgm:cxn modelId="{C800F3DD-234F-4625-AFCE-FB55DFA80F5A}" type="presParOf" srcId="{8A82310B-9C72-4171-A82C-319FFBA96D9B}" destId="{AA0352E2-633F-4F7E-8DEF-31166C6F473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125297-EDC4-4742-AA4F-962BAB115F68}">
      <dsp:nvSpPr>
        <dsp:cNvPr id="0" name=""/>
        <dsp:cNvSpPr/>
      </dsp:nvSpPr>
      <dsp:spPr>
        <a:xfrm>
          <a:off x="3197155" y="0"/>
          <a:ext cx="4795732" cy="17916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500" b="1" kern="1200" dirty="0" smtClean="0">
              <a:latin typeface="Arial" pitchFamily="34" charset="0"/>
            </a:rPr>
            <a:t>С 1 сентября 2011 года все первоклассники  обучаются в соответствии  с ФГОС НОО</a:t>
          </a:r>
          <a:endParaRPr lang="ru-RU" sz="1500" kern="1200" dirty="0"/>
        </a:p>
      </dsp:txBody>
      <dsp:txXfrm>
        <a:off x="3197155" y="223955"/>
        <a:ext cx="4123866" cy="1343732"/>
      </dsp:txXfrm>
    </dsp:sp>
    <dsp:sp modelId="{10A5A380-31A9-4D6B-9373-CFB41B2CDCBB}">
      <dsp:nvSpPr>
        <dsp:cNvPr id="0" name=""/>
        <dsp:cNvSpPr/>
      </dsp:nvSpPr>
      <dsp:spPr>
        <a:xfrm>
          <a:off x="31028" y="14153"/>
          <a:ext cx="3197155" cy="17916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effectLst/>
            </a:rPr>
            <a:t/>
          </a:r>
          <a:br>
            <a:rPr lang="ru-RU" sz="900" b="1" kern="1200" dirty="0" smtClean="0">
              <a:effectLst/>
            </a:rPr>
          </a:br>
          <a:r>
            <a:rPr lang="ru-RU" sz="1600" b="1" kern="1200" dirty="0" smtClean="0">
              <a:effectLst/>
            </a:rPr>
            <a:t/>
          </a:r>
          <a:br>
            <a:rPr lang="ru-RU" sz="1600" b="1" kern="1200" dirty="0" smtClean="0">
              <a:effectLst/>
            </a:rPr>
          </a:br>
          <a:r>
            <a:rPr lang="ru-RU" sz="1200" b="1" kern="1200" dirty="0" smtClean="0">
              <a:effectLst/>
            </a:rPr>
            <a:t>П Р И К А З </a:t>
          </a:r>
          <a:r>
            <a:rPr lang="ru-RU" sz="1200" kern="1200" dirty="0" smtClean="0">
              <a:effectLst/>
            </a:rPr>
            <a:t>                                                      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effectLst/>
            </a:rPr>
            <a:t>6 </a:t>
          </a:r>
          <a:r>
            <a:rPr lang="ru-RU" sz="1200" b="1" u="sng" kern="1200" dirty="0" smtClean="0">
              <a:effectLst/>
            </a:rPr>
            <a:t>октября     </a:t>
          </a:r>
          <a:r>
            <a:rPr lang="en-US" sz="1200" b="1" kern="1200" dirty="0" smtClean="0">
              <a:effectLst/>
            </a:rPr>
            <a:t>200</a:t>
          </a:r>
          <a:r>
            <a:rPr lang="ru-RU" sz="1200" b="1" kern="1200" dirty="0" smtClean="0">
              <a:effectLst/>
            </a:rPr>
            <a:t>9</a:t>
          </a:r>
          <a:r>
            <a:rPr lang="en-US" sz="1200" b="1" kern="1200" dirty="0" smtClean="0">
              <a:effectLst/>
            </a:rPr>
            <a:t>г</a:t>
          </a:r>
          <a:r>
            <a:rPr lang="ru-RU" sz="1200" b="1" kern="1200" dirty="0" smtClean="0">
              <a:effectLst/>
            </a:rPr>
            <a:t> №__</a:t>
          </a:r>
          <a:r>
            <a:rPr lang="ru-RU" sz="1200" b="1" u="sng" kern="1200" dirty="0" smtClean="0">
              <a:effectLst/>
            </a:rPr>
            <a:t>373__</a:t>
          </a:r>
          <a:r>
            <a:rPr lang="ru-RU" sz="1200" b="1" kern="1200" dirty="0" smtClean="0">
              <a:effectLst/>
            </a:rPr>
            <a:t/>
          </a:r>
          <a:br>
            <a:rPr lang="ru-RU" sz="1200" b="1" kern="1200" dirty="0" smtClean="0">
              <a:effectLst/>
            </a:rPr>
          </a:br>
          <a:r>
            <a:rPr lang="ru-RU" sz="1200" b="1" kern="1200" dirty="0" smtClean="0">
              <a:effectLst/>
            </a:rPr>
            <a:t>Об утверждении и введении в действие федерального  государственного образовательного стандарта начального общего образования</a:t>
          </a:r>
        </a:p>
        <a:p>
          <a:pPr lvl="0" algn="l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/>
            </a:rPr>
            <a:t/>
          </a:r>
          <a:br>
            <a:rPr lang="ru-RU" sz="1600" b="1" kern="1200" dirty="0" smtClean="0">
              <a:effectLst/>
            </a:rPr>
          </a:br>
          <a:endParaRPr lang="ru-RU" sz="1600" kern="1200" dirty="0"/>
        </a:p>
      </dsp:txBody>
      <dsp:txXfrm>
        <a:off x="118489" y="101614"/>
        <a:ext cx="3022233" cy="1616720"/>
      </dsp:txXfrm>
    </dsp:sp>
    <dsp:sp modelId="{934396BF-61ED-4348-AFE8-FF5F5929C6C9}">
      <dsp:nvSpPr>
        <dsp:cNvPr id="0" name=""/>
        <dsp:cNvSpPr/>
      </dsp:nvSpPr>
      <dsp:spPr>
        <a:xfrm>
          <a:off x="3197155" y="1970806"/>
          <a:ext cx="4795732" cy="17916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500" b="1" kern="1200" dirty="0" smtClean="0"/>
            <a:t>С первого сентября 2012 года  </a:t>
          </a:r>
          <a:r>
            <a:rPr kumimoji="0" lang="ru-RU" sz="1500" b="1" kern="1200" dirty="0" smtClean="0">
              <a:solidFill>
                <a:schemeClr val="accent2">
                  <a:lumMod val="75000"/>
                </a:schemeClr>
              </a:solidFill>
            </a:rPr>
            <a:t>возможен переход </a:t>
          </a:r>
          <a:r>
            <a:rPr kumimoji="0" lang="ru-RU" sz="1500" b="1" kern="1200" dirty="0" smtClean="0"/>
            <a:t>на ФГОС </a:t>
          </a:r>
          <a:r>
            <a:rPr kumimoji="0" lang="ru-RU" sz="1500" b="1" kern="1200" dirty="0" smtClean="0">
              <a:solidFill>
                <a:schemeClr val="accent2">
                  <a:lumMod val="75000"/>
                </a:schemeClr>
              </a:solidFill>
            </a:rPr>
            <a:t>основного</a:t>
          </a:r>
          <a:r>
            <a:rPr kumimoji="0" lang="ru-RU" sz="1500" b="1" kern="1200" dirty="0" smtClean="0"/>
            <a:t> общего образования«по мере готовности» образовательных учреждений </a:t>
          </a:r>
          <a:endParaRPr kumimoji="0" lang="ru-RU" sz="1500" b="1" kern="1200" dirty="0"/>
        </a:p>
      </dsp:txBody>
      <dsp:txXfrm>
        <a:off x="3197155" y="2194761"/>
        <a:ext cx="4123866" cy="1343732"/>
      </dsp:txXfrm>
    </dsp:sp>
    <dsp:sp modelId="{A9EE5EFD-A064-4052-A56A-A1118DE2AF4C}">
      <dsp:nvSpPr>
        <dsp:cNvPr id="0" name=""/>
        <dsp:cNvSpPr/>
      </dsp:nvSpPr>
      <dsp:spPr>
        <a:xfrm>
          <a:off x="0" y="1970806"/>
          <a:ext cx="3197155" cy="17916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effectLst/>
            </a:rPr>
            <a:t>П Р И К А З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effectLst/>
            </a:rPr>
            <a:t> </a:t>
          </a:r>
          <a:r>
            <a:rPr lang="ru-RU" sz="1200" b="1" kern="1200" dirty="0" smtClean="0">
              <a:effectLst/>
            </a:rPr>
            <a:t>17 декабря  </a:t>
          </a:r>
          <a:r>
            <a:rPr lang="en-US" sz="1200" b="1" kern="1200" dirty="0" smtClean="0">
              <a:effectLst/>
            </a:rPr>
            <a:t>20</a:t>
          </a:r>
          <a:r>
            <a:rPr lang="ru-RU" sz="1200" b="1" kern="1200" dirty="0" smtClean="0">
              <a:effectLst/>
            </a:rPr>
            <a:t>10 </a:t>
          </a:r>
          <a:r>
            <a:rPr lang="en-US" sz="1200" b="1" kern="1200" dirty="0" smtClean="0">
              <a:effectLst/>
            </a:rPr>
            <a:t>г</a:t>
          </a:r>
          <a:r>
            <a:rPr lang="ru-RU" sz="1200" b="1" kern="1200" dirty="0" smtClean="0">
              <a:effectLst/>
            </a:rPr>
            <a:t> № </a:t>
          </a:r>
          <a:r>
            <a:rPr lang="ru-RU" sz="1200" b="1" u="sng" kern="1200" dirty="0" smtClean="0">
              <a:effectLst/>
            </a:rPr>
            <a:t>1897__</a:t>
          </a:r>
          <a:br>
            <a:rPr lang="ru-RU" sz="1200" b="1" u="sng" kern="1200" dirty="0" smtClean="0">
              <a:effectLst/>
            </a:rPr>
          </a:br>
          <a:r>
            <a:rPr lang="ru-RU" sz="1200" b="1" kern="1200" dirty="0" smtClean="0">
              <a:effectLst/>
            </a:rPr>
            <a:t>Об утверждении федерального </a:t>
          </a:r>
          <a:br>
            <a:rPr lang="ru-RU" sz="1200" b="1" kern="1200" dirty="0" smtClean="0">
              <a:effectLst/>
            </a:rPr>
          </a:br>
          <a:r>
            <a:rPr lang="ru-RU" sz="1200" b="1" kern="1200" dirty="0" smtClean="0">
              <a:effectLst/>
            </a:rPr>
            <a:t>государственного образовательного стандарта основного  общего образования</a:t>
          </a:r>
          <a:r>
            <a:rPr lang="ru-RU" sz="1200" kern="1200" dirty="0" smtClean="0">
              <a:effectLst/>
            </a:rPr>
            <a:t/>
          </a:r>
          <a:br>
            <a:rPr lang="ru-RU" sz="1200" kern="1200" dirty="0" smtClean="0">
              <a:effectLst/>
            </a:rPr>
          </a:br>
          <a:r>
            <a:rPr lang="ru-RU" sz="1000" b="1" kern="1200" dirty="0" smtClean="0">
              <a:effectLst/>
            </a:rPr>
            <a:t/>
          </a:r>
          <a:br>
            <a:rPr lang="ru-RU" sz="1000" b="1" kern="1200" dirty="0" smtClean="0">
              <a:effectLst/>
            </a:rPr>
          </a:br>
          <a:r>
            <a:rPr lang="ru-RU" sz="1000" kern="1200" dirty="0" smtClean="0">
              <a:effectLst/>
            </a:rPr>
            <a:t>	</a:t>
          </a:r>
          <a:endParaRPr lang="ru-RU" sz="1000" kern="1200" dirty="0"/>
        </a:p>
      </dsp:txBody>
      <dsp:txXfrm>
        <a:off x="87461" y="2058267"/>
        <a:ext cx="3022233" cy="1616720"/>
      </dsp:txXfrm>
    </dsp:sp>
    <dsp:sp modelId="{AA0352E2-633F-4F7E-8DEF-31166C6F4738}">
      <dsp:nvSpPr>
        <dsp:cNvPr id="0" name=""/>
        <dsp:cNvSpPr/>
      </dsp:nvSpPr>
      <dsp:spPr>
        <a:xfrm>
          <a:off x="3197155" y="3941613"/>
          <a:ext cx="4795732" cy="17916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1" kern="1200" dirty="0" smtClean="0"/>
            <a:t>С первого сентября 2013 </a:t>
          </a:r>
          <a:r>
            <a:rPr lang="ru-RU" sz="1500" b="1" kern="1200" dirty="0" smtClean="0">
              <a:solidFill>
                <a:srgbClr val="FF0000"/>
              </a:solidFill>
            </a:rPr>
            <a:t>года  возможен переход на ФГОС  среднего</a:t>
          </a:r>
          <a:r>
            <a:rPr lang="ru-RU" sz="1500" b="1" kern="1200" dirty="0" smtClean="0">
              <a:solidFill>
                <a:schemeClr val="accent2">
                  <a:lumMod val="75000"/>
                </a:schemeClr>
              </a:solidFill>
            </a:rPr>
            <a:t> </a:t>
          </a:r>
          <a:r>
            <a:rPr lang="ru-RU" sz="1500" b="1" kern="1200" dirty="0" smtClean="0"/>
            <a:t>общего образования </a:t>
          </a:r>
          <a:r>
            <a:rPr kumimoji="0" lang="ru-RU" sz="1500" b="1" kern="1200" dirty="0" smtClean="0"/>
            <a:t>«по мере готовности» образовательных учреждений</a:t>
          </a:r>
          <a:endParaRPr lang="ru-RU" sz="1500" kern="1200" dirty="0"/>
        </a:p>
      </dsp:txBody>
      <dsp:txXfrm>
        <a:off x="3197155" y="4165568"/>
        <a:ext cx="4123866" cy="1343732"/>
      </dsp:txXfrm>
    </dsp:sp>
    <dsp:sp modelId="{CD4E748D-E79E-4D7C-9E05-825FD62BCE42}">
      <dsp:nvSpPr>
        <dsp:cNvPr id="0" name=""/>
        <dsp:cNvSpPr/>
      </dsp:nvSpPr>
      <dsp:spPr>
        <a:xfrm>
          <a:off x="0" y="3941613"/>
          <a:ext cx="3197155" cy="17916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effectLst/>
            </a:rPr>
            <a:t/>
          </a:r>
          <a:br>
            <a:rPr lang="ru-RU" sz="1400" kern="1200" dirty="0" smtClean="0">
              <a:effectLst/>
            </a:rPr>
          </a:br>
          <a:r>
            <a:rPr lang="ru-RU" sz="1200" b="1" kern="1200" dirty="0" smtClean="0">
              <a:effectLst/>
            </a:rPr>
            <a:t>ПРИКАЗ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effectLst/>
            </a:rPr>
            <a:t>12 МАЯ 2012 ГОДА  №413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effectLst/>
            </a:rPr>
            <a:t>Об утверждении федерального государственного образовательного стандарта среднего (полного) общего образования</a:t>
          </a:r>
          <a:endParaRPr lang="ru-RU" sz="1200" b="1" kern="1200" dirty="0"/>
        </a:p>
      </dsp:txBody>
      <dsp:txXfrm>
        <a:off x="87461" y="4029074"/>
        <a:ext cx="3022233" cy="1616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11CA0-A5E5-40CD-B554-656D821FDC0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FB1DD-199A-44D9-AE55-F6802A9882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777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73587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18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54650" cy="4083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73587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8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54650" cy="4083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092C-98FF-4E06-9D91-AAF65EA94B8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B216-AF32-41C7-9CF0-0EBDA85614D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092C-98FF-4E06-9D91-AAF65EA94B8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B216-AF32-41C7-9CF0-0EBDA85614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092C-98FF-4E06-9D91-AAF65EA94B8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B216-AF32-41C7-9CF0-0EBDA85614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7488"/>
            <a:ext cx="8220075" cy="12414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CB932-1AC3-4001-9E3D-0B72BC706CB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6733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092C-98FF-4E06-9D91-AAF65EA94B8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B216-AF32-41C7-9CF0-0EBDA85614D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092C-98FF-4E06-9D91-AAF65EA94B8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B216-AF32-41C7-9CF0-0EBDA85614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092C-98FF-4E06-9D91-AAF65EA94B8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B216-AF32-41C7-9CF0-0EBDA85614D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092C-98FF-4E06-9D91-AAF65EA94B8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B216-AF32-41C7-9CF0-0EBDA85614D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092C-98FF-4E06-9D91-AAF65EA94B8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B216-AF32-41C7-9CF0-0EBDA85614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092C-98FF-4E06-9D91-AAF65EA94B8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B216-AF32-41C7-9CF0-0EBDA85614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092C-98FF-4E06-9D91-AAF65EA94B8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B216-AF32-41C7-9CF0-0EBDA85614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092C-98FF-4E06-9D91-AAF65EA94B8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B216-AF32-41C7-9CF0-0EBDA85614D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E13092C-98FF-4E06-9D91-AAF65EA94B8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9A0B216-AF32-41C7-9CF0-0EBDA85614D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332656"/>
            <a:ext cx="8220075" cy="1241425"/>
          </a:xfrm>
        </p:spPr>
        <p:txBody>
          <a:bodyPr/>
          <a:lstStyle/>
          <a:p>
            <a:r>
              <a:rPr lang="ru-RU" dirty="0" smtClean="0"/>
              <a:t>ГАУ ДПО СОИРО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3200" dirty="0" err="1" smtClean="0"/>
              <a:t>Дюг</a:t>
            </a:r>
            <a:r>
              <a:rPr lang="ru-RU" sz="3200" dirty="0" smtClean="0"/>
              <a:t> Л.Т.,</a:t>
            </a:r>
            <a:br>
              <a:rPr lang="ru-RU" sz="3200" dirty="0" smtClean="0"/>
            </a:br>
            <a:r>
              <a:rPr lang="ru-RU" sz="3200" dirty="0" smtClean="0"/>
              <a:t>доцент кафедры управления развитием образовательных систем,</a:t>
            </a:r>
            <a:br>
              <a:rPr lang="ru-RU" sz="3200" dirty="0" smtClean="0"/>
            </a:br>
            <a:r>
              <a:rPr lang="ru-RU" sz="3200" dirty="0" err="1" smtClean="0"/>
              <a:t>к.п.н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972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8701" y="32801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Мониторинг готовности ОО к внедрению ФГОС СОО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26" y="3356992"/>
            <a:ext cx="8786874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-№ </a:t>
            </a:r>
            <a:r>
              <a:rPr lang="ru-RU" sz="2800" dirty="0" err="1" smtClean="0"/>
              <a:t>пп</a:t>
            </a:r>
            <a:r>
              <a:rPr lang="ru-RU" sz="2800" dirty="0" smtClean="0"/>
              <a:t> </a:t>
            </a:r>
          </a:p>
          <a:p>
            <a:r>
              <a:rPr lang="ru-RU" sz="3200" dirty="0" smtClean="0"/>
              <a:t>-Наименование показателя оценки готовности ОО к введению ФГОС СОО </a:t>
            </a:r>
          </a:p>
          <a:p>
            <a:r>
              <a:rPr lang="ru-RU" sz="3200" dirty="0" smtClean="0"/>
              <a:t>-Критерии выполнения показателя в баллах  </a:t>
            </a:r>
          </a:p>
          <a:p>
            <a:r>
              <a:rPr lang="ru-RU" sz="3200" dirty="0" smtClean="0"/>
              <a:t>Оценка по состоянию на конец каждого отчетного периода  </a:t>
            </a:r>
          </a:p>
        </p:txBody>
      </p:sp>
    </p:spTree>
    <p:extLst>
      <p:ext uri="{BB962C8B-B14F-4D97-AF65-F5344CB8AC3E}">
        <p14:creationId xmlns:p14="http://schemas.microsoft.com/office/powerpoint/2010/main" val="535611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158162" cy="1143000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/>
              <a:t>1 Нормативно-правовое обеспечение деятельности ОО </a:t>
            </a:r>
            <a:r>
              <a:rPr lang="ru-RU" sz="3200" dirty="0"/>
              <a:t> </a:t>
            </a:r>
            <a:r>
              <a:rPr lang="ru-RU" sz="3200" dirty="0" smtClean="0"/>
              <a:t> в условиях введения ФГОС СОО                                                                                                      </a:t>
            </a:r>
            <a:r>
              <a:rPr lang="ru-RU" sz="3200" b="0" dirty="0" smtClean="0"/>
              <a:t>1.1 Наличие решения органа государственно-общественного управления (совета школы, управляющего совета, попечительского совета) о введении в образовательном учреждении ФГОС СОО.                                           Да/Нет (да -1 балл, нет -0 баллов)</a:t>
            </a:r>
            <a:endParaRPr lang="ru-RU" sz="3200" b="0" dirty="0"/>
          </a:p>
        </p:txBody>
      </p:sp>
    </p:spTree>
    <p:extLst>
      <p:ext uri="{BB962C8B-B14F-4D97-AF65-F5344CB8AC3E}">
        <p14:creationId xmlns:p14="http://schemas.microsoft.com/office/powerpoint/2010/main" val="2463274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1428736"/>
            <a:ext cx="878684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РЕАЛИЗАЦИЯ ШАГА №2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ДОРОЖНОЙ КАРТЫ ПО ВВЕДЕНИЮ ФГОС  СОО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Определение изменений и дополнений в образовательную систему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199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018937"/>
              </p:ext>
            </p:extLst>
          </p:nvPr>
        </p:nvGraphicFramePr>
        <p:xfrm>
          <a:off x="714348" y="500042"/>
          <a:ext cx="8215370" cy="5267115"/>
        </p:xfrm>
        <a:graphic>
          <a:graphicData uri="http://schemas.openxmlformats.org/drawingml/2006/table">
            <a:tbl>
              <a:tblPr/>
              <a:tblGrid>
                <a:gridCol w="468155"/>
                <a:gridCol w="6157753"/>
                <a:gridCol w="1589462"/>
              </a:tblGrid>
              <a:tr h="1268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/п.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Мероприятия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Сроки 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5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Организационное обеспечение введения ФГОС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68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Организация обсуждения примерной основной образовательной программы  среднего общего образования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kern="100" dirty="0">
                          <a:latin typeface="Times New Roman"/>
                          <a:ea typeface="Times New Roman"/>
                          <a:cs typeface="Times New Roman"/>
                        </a:rPr>
                        <a:t>Ноябрь   </a:t>
                      </a:r>
                      <a:r>
                        <a:rPr lang="ru-RU" sz="24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20… </a:t>
                      </a:r>
                      <a:r>
                        <a:rPr lang="ru-RU" sz="2400" kern="100" dirty="0">
                          <a:latin typeface="Times New Roman"/>
                          <a:ea typeface="Times New Roman"/>
                          <a:cs typeface="Times New Roman"/>
                        </a:rPr>
                        <a:t>г.  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8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Определение списка учебников и учебных пособий, используемых в образовательном процессе в соответствии с ФГОС  среднего общего образования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kern="1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24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20… </a:t>
                      </a:r>
                      <a:r>
                        <a:rPr lang="ru-RU" sz="2400" kern="100" dirty="0">
                          <a:latin typeface="Times New Roman"/>
                          <a:ea typeface="Times New Roman"/>
                          <a:cs typeface="Times New Roman"/>
                        </a:rPr>
                        <a:t>г.   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53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Разработка проекта Образовательной программы школы 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kern="100" dirty="0">
                          <a:latin typeface="Times New Roman"/>
                          <a:ea typeface="Times New Roman"/>
                          <a:cs typeface="Times New Roman"/>
                        </a:rPr>
                        <a:t>  2016-2017 г.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4324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065294"/>
              </p:ext>
            </p:extLst>
          </p:nvPr>
        </p:nvGraphicFramePr>
        <p:xfrm>
          <a:off x="571472" y="571480"/>
          <a:ext cx="8215370" cy="3657600"/>
        </p:xfrm>
        <a:graphic>
          <a:graphicData uri="http://schemas.openxmlformats.org/drawingml/2006/table">
            <a:tbl>
              <a:tblPr/>
              <a:tblGrid>
                <a:gridCol w="468155"/>
                <a:gridCol w="6157752"/>
                <a:gridCol w="1589463"/>
              </a:tblGrid>
              <a:tr h="3279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Приведение нормативной базы   школы  в соответствие с требованиями ФГОС СОО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kern="1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24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201…-201… </a:t>
                      </a:r>
                      <a:r>
                        <a:rPr lang="ru-RU" sz="2400" kern="100" dirty="0">
                          <a:latin typeface="Times New Roman"/>
                          <a:ea typeface="Times New Roman"/>
                          <a:cs typeface="Times New Roman"/>
                        </a:rPr>
                        <a:t>г. г.  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8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Разработка плана методической работы, обеспечивающей сопровождение введения ФГОС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201…-201…</a:t>
                      </a:r>
                      <a:r>
                        <a:rPr lang="ru-RU" sz="2400" kern="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г.г</a:t>
                      </a:r>
                      <a:r>
                        <a:rPr lang="ru-RU" sz="2400" kern="100" dirty="0">
                          <a:latin typeface="Times New Roman"/>
                          <a:ea typeface="Times New Roman"/>
                          <a:cs typeface="Times New Roman"/>
                        </a:rPr>
                        <a:t>.      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3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Определение оптимальной для реализации модели организации образовательного процесса, обеспечивающей модели организации внеурочной деятельности обучающихся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kern="1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24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20… </a:t>
                      </a:r>
                      <a:r>
                        <a:rPr lang="ru-RU" sz="2400" kern="100" dirty="0">
                          <a:latin typeface="Times New Roman"/>
                          <a:ea typeface="Times New Roman"/>
                          <a:cs typeface="Times New Roman"/>
                        </a:rPr>
                        <a:t>г.    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849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515797"/>
              </p:ext>
            </p:extLst>
          </p:nvPr>
        </p:nvGraphicFramePr>
        <p:xfrm>
          <a:off x="357158" y="714356"/>
          <a:ext cx="8501123" cy="4389120"/>
        </p:xfrm>
        <a:graphic>
          <a:graphicData uri="http://schemas.openxmlformats.org/drawingml/2006/table">
            <a:tbl>
              <a:tblPr/>
              <a:tblGrid>
                <a:gridCol w="6547663"/>
                <a:gridCol w="1690107"/>
                <a:gridCol w="263353"/>
              </a:tblGrid>
              <a:tr h="161439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Финансово-экономическое обеспечение введения ФГОС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28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Расчёт потребностей в расходах образовательного учреждения в условиях реализации ФГОС СОО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kern="1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24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 </a:t>
                      </a:r>
                      <a:r>
                        <a:rPr lang="ru-RU" sz="2400" kern="100" dirty="0">
                          <a:latin typeface="Times New Roman"/>
                          <a:ea typeface="Times New Roman"/>
                          <a:cs typeface="Times New Roman"/>
                        </a:rPr>
                        <a:t>г.    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 marL="80719" marR="80719" marT="40360" marB="403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0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Организация работ по внесению изменений в локальные акты, регламентирующих установление заработной платы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kern="100" dirty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24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 </a:t>
                      </a:r>
                      <a:r>
                        <a:rPr lang="ru-RU" sz="2400" kern="100" dirty="0">
                          <a:latin typeface="Times New Roman"/>
                          <a:ea typeface="Times New Roman"/>
                          <a:cs typeface="Times New Roman"/>
                        </a:rPr>
                        <a:t>г.    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 marL="80719" marR="80719" marT="40360" marB="403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84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Приведение в соответствие с требованиями ФГОС  среднего общего образования и новыми тарифно-квалификационными характеристиками должностных инструкций работников образовательного учреждения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kern="1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24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 </a:t>
                      </a:r>
                      <a:r>
                        <a:rPr lang="ru-RU" sz="2400" kern="100" dirty="0">
                          <a:latin typeface="Times New Roman"/>
                          <a:ea typeface="Times New Roman"/>
                          <a:cs typeface="Times New Roman"/>
                        </a:rPr>
                        <a:t>г.   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80719" marR="80719" marT="40360" marB="403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658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037275"/>
              </p:ext>
            </p:extLst>
          </p:nvPr>
        </p:nvGraphicFramePr>
        <p:xfrm>
          <a:off x="285720" y="357166"/>
          <a:ext cx="8858280" cy="5486400"/>
        </p:xfrm>
        <a:graphic>
          <a:graphicData uri="http://schemas.openxmlformats.org/drawingml/2006/table">
            <a:tbl>
              <a:tblPr/>
              <a:tblGrid>
                <a:gridCol w="504792"/>
                <a:gridCol w="6639639"/>
                <a:gridCol w="1713849"/>
              </a:tblGrid>
              <a:tr h="161439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Информационное обеспечение введения ФГО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7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Размещение информации о ходе введения ФГОС СОО на страницах сайта школы.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Постоянно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7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Внесение информации о ходе введения в ФГОС СОО  в Публичный отчет школы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Июль-август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г.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439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Кадровое обеспечение введение ФГОС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14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Осуществление повышения квалификации всех учителей  средней школы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Поэтапно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439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Материально – техническое обеспечение введения ФГОС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28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Оборудование классных кабинетов для 10 классов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В течение  всего периода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4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Проведение работ по укреплению материально-технической базы 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Постоянно</a:t>
                      </a:r>
                    </a:p>
                  </a:txBody>
                  <a:tcPr marL="60540" marR="6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968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682927"/>
              </p:ext>
            </p:extLst>
          </p:nvPr>
        </p:nvGraphicFramePr>
        <p:xfrm>
          <a:off x="395536" y="3471451"/>
          <a:ext cx="8715435" cy="2560320"/>
        </p:xfrm>
        <a:graphic>
          <a:graphicData uri="http://schemas.openxmlformats.org/drawingml/2006/table">
            <a:tbl>
              <a:tblPr/>
              <a:tblGrid>
                <a:gridCol w="8410177"/>
                <a:gridCol w="152629"/>
                <a:gridCol w="152629"/>
              </a:tblGrid>
              <a:tr h="1612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Разработка Основной образовательной программы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56" marR="60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Разработка Основной образовательной программы среднего общего образования с привлечением органов самоуправления (Управляющий Совет и др.), обеспечивающих государственно-общественный характер управления образовательным учреждением)</a:t>
                      </a:r>
                    </a:p>
                  </a:txBody>
                  <a:tcPr marL="60456" marR="60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 2017 г.</a:t>
                      </a:r>
                    </a:p>
                  </a:txBody>
                  <a:tcPr marL="60456" marR="60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21700" y="116632"/>
            <a:ext cx="878684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РЕАЛИЗАЦИЯ ШАГА №3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ДОРОЖНОЙ КАРТЫ ПО ВВЕДЕНИЮ ФГОС  СОО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Разработка единичных проектов изменений в сводную программу изменений и дополнений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340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305770"/>
            <a:ext cx="67687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 ОДОБРЕНА</a:t>
            </a:r>
            <a:endParaRPr lang="ru-RU" dirty="0"/>
          </a:p>
          <a:p>
            <a:r>
              <a:rPr lang="ru-RU" dirty="0"/>
              <a:t>решением федерального учебно-методического объединения по общему образованию</a:t>
            </a:r>
          </a:p>
          <a:p>
            <a:r>
              <a:rPr lang="ru-RU" dirty="0"/>
              <a:t>(протокол  от 28 июня 2016 г. № 2/16-з)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sz="2400" b="1" dirty="0"/>
              <a:t>ПРИМЕРНАЯ</a:t>
            </a:r>
          </a:p>
          <a:p>
            <a:r>
              <a:rPr lang="ru-RU" sz="2400" b="1" dirty="0"/>
              <a:t>ОСНОВНАЯ ОБРАЗОВАТЕЛЬНАЯ ПРОГРАММА</a:t>
            </a:r>
          </a:p>
          <a:p>
            <a:r>
              <a:rPr lang="ru-RU" sz="2400" b="1" dirty="0"/>
              <a:t>СРЕДНЕГО ОБЩЕГО ОБРАЗОВАНИЯ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21133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27667"/>
              </p:ext>
            </p:extLst>
          </p:nvPr>
        </p:nvGraphicFramePr>
        <p:xfrm>
          <a:off x="395536" y="1340768"/>
          <a:ext cx="8429686" cy="3291840"/>
        </p:xfrm>
        <a:graphic>
          <a:graphicData uri="http://schemas.openxmlformats.org/drawingml/2006/table">
            <a:tbl>
              <a:tblPr/>
              <a:tblGrid>
                <a:gridCol w="2772440"/>
                <a:gridCol w="692906"/>
                <a:gridCol w="692906"/>
                <a:gridCol w="692906"/>
                <a:gridCol w="692093"/>
                <a:gridCol w="577287"/>
                <a:gridCol w="577287"/>
                <a:gridCol w="577287"/>
                <a:gridCol w="577287"/>
                <a:gridCol w="577287"/>
              </a:tblGrid>
              <a:tr h="21674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Единичные проекты/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ФИО ответственного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9540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201…-201…учебный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84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сен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окт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нояб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дек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янв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фев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мар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апр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kern="100">
                          <a:latin typeface="Times New Roman"/>
                          <a:ea typeface="Times New Roman"/>
                          <a:cs typeface="Times New Roman"/>
                        </a:rPr>
                        <a:t>май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Разработка предметных образовательных программ. … зам. директора по УВР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08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Разработка модели внеурочной деятельности.    …  зам. директора по ВР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08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Разработка планируемых результатов освоения ОП. …зам. директора по УВР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500034" y="1024391"/>
            <a:ext cx="864396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95400" algn="l"/>
              </a:tabLs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95400" algn="l"/>
              </a:tabLs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178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4544" y="0"/>
            <a:ext cx="9360471" cy="1517650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17975466"/>
              </p:ext>
            </p:extLst>
          </p:nvPr>
        </p:nvGraphicFramePr>
        <p:xfrm>
          <a:off x="755576" y="332656"/>
          <a:ext cx="7992888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19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571480"/>
          <a:ext cx="8358242" cy="4267200"/>
        </p:xfrm>
        <a:graphic>
          <a:graphicData uri="http://schemas.openxmlformats.org/drawingml/2006/table">
            <a:tbl>
              <a:tblPr/>
              <a:tblGrid>
                <a:gridCol w="2749474"/>
                <a:gridCol w="687166"/>
                <a:gridCol w="686359"/>
                <a:gridCol w="687166"/>
                <a:gridCol w="686359"/>
                <a:gridCol w="572505"/>
                <a:gridCol w="572505"/>
                <a:gridCol w="572505"/>
                <a:gridCol w="571698"/>
                <a:gridCol w="572505"/>
              </a:tblGrid>
              <a:tr h="508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Разработка Программы развития УУД.   …зам. директора по УВР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08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Разработка учебного плана. …, зам. директора по УВР …, зам. директора по УВР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8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Разработка программы воспитания и социализации. …, зам. директора по ВР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08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Разработка программы коррекционной работы. …., педагог-психолог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41680" marR="36195"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0078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41" y="714356"/>
          <a:ext cx="8572559" cy="4876800"/>
        </p:xfrm>
        <a:graphic>
          <a:graphicData uri="http://schemas.openxmlformats.org/drawingml/2006/table">
            <a:tbl>
              <a:tblPr/>
              <a:tblGrid>
                <a:gridCol w="2819974"/>
                <a:gridCol w="704786"/>
                <a:gridCol w="703958"/>
                <a:gridCol w="704786"/>
                <a:gridCol w="703958"/>
                <a:gridCol w="587185"/>
                <a:gridCol w="587185"/>
                <a:gridCol w="587185"/>
                <a:gridCol w="586357"/>
                <a:gridCol w="587185"/>
              </a:tblGrid>
              <a:tr h="8481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Разработка программы «Основы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учебно-исследовательной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и проектной деятельности».  …, зам директора по НМР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1680" marR="36195"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Разработка системы оценки планируемых результатов освоения   ОП.  …,  зам. директора по УВР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1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По запросу  ОУ (документы и программы, способствующие введению ФГОС СОО)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4914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905506"/>
            <a:ext cx="77048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РЕАЛИЗАЦИЯ ШАГА №4</a:t>
            </a:r>
            <a:endParaRPr 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ДОРОЖНОЙ КАРТЫ ПО ВВЕДЕНИЮ ФГОС</a:t>
            </a:r>
            <a:endParaRPr 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План-график мероприятий по обеспечению введения Федерального государственного образовательного стандарта  среднего общего образования </a:t>
            </a:r>
            <a:endParaRPr lang="ru-RU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на …-2020г.г.</a:t>
            </a:r>
            <a:endParaRPr lang="ru-RU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0004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371699"/>
              </p:ext>
            </p:extLst>
          </p:nvPr>
        </p:nvGraphicFramePr>
        <p:xfrm>
          <a:off x="179512" y="1988840"/>
          <a:ext cx="8964488" cy="1296144"/>
        </p:xfrm>
        <a:graphic>
          <a:graphicData uri="http://schemas.openxmlformats.org/drawingml/2006/table">
            <a:tbl>
              <a:tblPr/>
              <a:tblGrid>
                <a:gridCol w="538895"/>
                <a:gridCol w="2376730"/>
                <a:gridCol w="1132080"/>
                <a:gridCol w="1470586"/>
                <a:gridCol w="1990321"/>
                <a:gridCol w="1276364"/>
                <a:gridCol w="142202"/>
                <a:gridCol w="37310"/>
              </a:tblGrid>
              <a:tr h="1296144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/>
                          <a:ea typeface="Times New Roman"/>
                          <a:cs typeface="Times New Roman"/>
                        </a:rPr>
                        <a:t>1. Создание организационно-управленческих условий внедрения ФГОС СОО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kern="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kern="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05781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252858"/>
              </p:ext>
            </p:extLst>
          </p:nvPr>
        </p:nvGraphicFramePr>
        <p:xfrm>
          <a:off x="1" y="1981200"/>
          <a:ext cx="9143999" cy="4267200"/>
        </p:xfrm>
        <a:graphic>
          <a:graphicData uri="http://schemas.openxmlformats.org/drawingml/2006/table">
            <a:tbl>
              <a:tblPr/>
              <a:tblGrid>
                <a:gridCol w="549686"/>
                <a:gridCol w="2424323"/>
                <a:gridCol w="1154750"/>
                <a:gridCol w="1500034"/>
                <a:gridCol w="2030177"/>
                <a:gridCol w="1396482"/>
                <a:gridCol w="50490"/>
                <a:gridCol w="38057"/>
              </a:tblGrid>
              <a:tr h="1219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02" marR="59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02" marR="59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Примерные сроки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02" marR="59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Ответственные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02" marR="59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Ожидаемый результат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02" marR="59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Формы отчетных документов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02" marR="59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8139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kern="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kern="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651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59302" marR="59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Создание Рабочей группы по подготовке введения ФГОС СОО</a:t>
                      </a:r>
                    </a:p>
                  </a:txBody>
                  <a:tcPr marL="59302" marR="59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02" marR="59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 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02" marR="59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Создание и определение функционала Рабочей группы</a:t>
                      </a:r>
                    </a:p>
                  </a:txBody>
                  <a:tcPr marL="59302" marR="59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Приказ о создании рабочей группы по подготовке введения ФГОС СОО, положение</a:t>
                      </a:r>
                    </a:p>
                  </a:txBody>
                  <a:tcPr marL="59302" marR="59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9633" name="Rectangle 1"/>
          <p:cNvSpPr>
            <a:spLocks noChangeArrowheads="1"/>
          </p:cNvSpPr>
          <p:nvPr/>
        </p:nvSpPr>
        <p:spPr bwMode="auto">
          <a:xfrm>
            <a:off x="285720" y="830996"/>
            <a:ext cx="885828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4602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324074"/>
              </p:ext>
            </p:extLst>
          </p:nvPr>
        </p:nvGraphicFramePr>
        <p:xfrm>
          <a:off x="357158" y="857232"/>
          <a:ext cx="8572559" cy="4876800"/>
        </p:xfrm>
        <a:graphic>
          <a:graphicData uri="http://schemas.openxmlformats.org/drawingml/2006/table">
            <a:tbl>
              <a:tblPr/>
              <a:tblGrid>
                <a:gridCol w="524945"/>
                <a:gridCol w="2315207"/>
                <a:gridCol w="1230674"/>
                <a:gridCol w="1304620"/>
                <a:gridCol w="1696916"/>
                <a:gridCol w="1500197"/>
              </a:tblGrid>
              <a:tr h="4762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Разработка и утверждение Плана-графика мероприятий по реализации направлений ФГОС СОО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 </a:t>
                      </a: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Система мероприятий, обеспечивающих внедрение ФГОС СОО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Приказ, план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Организация курсовой подготовки   по проблеме введения ФГОС СОО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Поэтапно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201..-201…г</a:t>
                      </a: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Поэтапная подготовка педагогических и управленческих кадров к введению ФГОС СОО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Приказ об утверждении плана графика повышения квалификации, план курсовой подготовки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8978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152400"/>
          <a:ext cx="8501121" cy="6705600"/>
        </p:xfrm>
        <a:graphic>
          <a:graphicData uri="http://schemas.openxmlformats.org/drawingml/2006/table">
            <a:tbl>
              <a:tblPr/>
              <a:tblGrid>
                <a:gridCol w="520571"/>
                <a:gridCol w="2295912"/>
                <a:gridCol w="1093585"/>
                <a:gridCol w="1420581"/>
                <a:gridCol w="1968146"/>
                <a:gridCol w="1202326"/>
              </a:tblGrid>
              <a:tr h="948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Предварительный анализ ресурсного обеспечения в соответствии с требованиями ФГОС СОО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Получение объективной информации о готовности ОУ к переходу на ФГОС СОО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Совещание при директоре 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4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Разработка плана методического сопровождения  введения ФГОС  СОО  в школе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 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Повышение профессиональной компетентности всех категорий педагогических работников в области организации образовательного процесса и обновления содержания образования в соответствии с ФГОС СОО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План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4305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701965"/>
              </p:ext>
            </p:extLst>
          </p:nvPr>
        </p:nvGraphicFramePr>
        <p:xfrm>
          <a:off x="285720" y="357166"/>
          <a:ext cx="8643998" cy="6096000"/>
        </p:xfrm>
        <a:graphic>
          <a:graphicData uri="http://schemas.openxmlformats.org/drawingml/2006/table">
            <a:tbl>
              <a:tblPr/>
              <a:tblGrid>
                <a:gridCol w="613872"/>
                <a:gridCol w="3248518"/>
                <a:gridCol w="919864"/>
                <a:gridCol w="1194916"/>
                <a:gridCol w="1655496"/>
                <a:gridCol w="1011332"/>
              </a:tblGrid>
              <a:tr h="9489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 6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Рассмотрение вопросов введения ФГОС СОО  МО учителей   школы.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2000" kern="100" dirty="0" err="1">
                          <a:latin typeface="Times New Roman"/>
                          <a:ea typeface="Times New Roman"/>
                          <a:cs typeface="Times New Roman"/>
                        </a:rPr>
                        <a:t>далее-в</a:t>
                      </a: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соответствии с планом ОУ)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 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Усвоение и принятие членами педколлектива основных положений ФГОС СОО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71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 7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Проведение инструктивно-методических совещаний и обучающих семинаров по вопросам введения ФГОС  СОО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201…-201… </a:t>
                      </a:r>
                      <a:r>
                        <a:rPr lang="ru-RU" sz="2000" kern="100" dirty="0" err="1">
                          <a:latin typeface="Times New Roman"/>
                          <a:ea typeface="Times New Roman"/>
                          <a:cs typeface="Times New Roman"/>
                        </a:rPr>
                        <a:t>уч</a:t>
                      </a: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. года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Ликвидация профессиональных затруднений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План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методич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сопровожд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., результаты анализа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анкетиров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. педагогов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4864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428604"/>
          <a:ext cx="8929715" cy="4866648"/>
        </p:xfrm>
        <a:graphic>
          <a:graphicData uri="http://schemas.openxmlformats.org/drawingml/2006/table">
            <a:tbl>
              <a:tblPr/>
              <a:tblGrid>
                <a:gridCol w="546816"/>
                <a:gridCol w="2411664"/>
                <a:gridCol w="1148719"/>
                <a:gridCol w="1492202"/>
                <a:gridCol w="2067372"/>
                <a:gridCol w="1262942"/>
              </a:tblGrid>
              <a:tr h="24282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Организация участия различных категорий педагогических работников в  семинарах по вопросам введения ФГОС СОО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В течение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201…-201… </a:t>
                      </a:r>
                      <a:r>
                        <a:rPr lang="ru-RU" sz="2000" kern="100" dirty="0" err="1">
                          <a:latin typeface="Times New Roman"/>
                          <a:ea typeface="Times New Roman"/>
                          <a:cs typeface="Times New Roman"/>
                        </a:rPr>
                        <a:t>уч</a:t>
                      </a: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. года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Обеспечение научно-методического сопровождения перехода и внедрения ФГОС СОО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Материалы семинаров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2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Разработка и утверждение Основной образовательной программы  среднего общего образования школы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2017г.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Создание ООП СОО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Протоколы педсовета, Рабочей группы, приказ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01390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8715435" cy="6096000"/>
        </p:xfrm>
        <a:graphic>
          <a:graphicData uri="http://schemas.openxmlformats.org/drawingml/2006/table">
            <a:tbl>
              <a:tblPr/>
              <a:tblGrid>
                <a:gridCol w="533694"/>
                <a:gridCol w="2353793"/>
                <a:gridCol w="1121154"/>
                <a:gridCol w="1456395"/>
                <a:gridCol w="2017763"/>
                <a:gridCol w="1232636"/>
              </a:tblGrid>
              <a:tr h="7908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Разработка (на основе БУП) и утверждение учебного плана общеобразовательного учреждения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Наличие учебного плана ОУ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Протокол педсовета, приказ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8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Разработка и утверждение Программы воспитания и социализации образовательного учреждения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 </a:t>
                      </a: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Наличие Программы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Протокол педсовета, приказ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8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Разработка  и утверждение программ внеурочной деятельности образовательного учреждения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2016 г.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Наличие программы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Протокол педсовета, приказ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586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08720"/>
            <a:ext cx="7272808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41826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" y="142852"/>
          <a:ext cx="9143999" cy="6096000"/>
        </p:xfrm>
        <a:graphic>
          <a:graphicData uri="http://schemas.openxmlformats.org/drawingml/2006/table">
            <a:tbl>
              <a:tblPr/>
              <a:tblGrid>
                <a:gridCol w="559938"/>
                <a:gridCol w="2469536"/>
                <a:gridCol w="1176285"/>
                <a:gridCol w="1528010"/>
                <a:gridCol w="2116981"/>
                <a:gridCol w="1293249"/>
              </a:tblGrid>
              <a:tr h="344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Разработка и утверждение рабочих программ учебных предметов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 </a:t>
                      </a: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Наличие программы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Протокол педсовета, МО, приказ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4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Организация индивидуального консультирования педагогов по вопросам психолого-педагогического сопровождения введения ФГОС СОО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>
                          <a:latin typeface="Times New Roman"/>
                          <a:ea typeface="Times New Roman"/>
                          <a:cs typeface="Times New Roman"/>
                        </a:rPr>
                        <a:t>В течение уч. года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Определение возможных психологических рисков и способов их профилактики, расширение и обновление психодиагностического инструментария на основе запросов и современных достижений психологической науки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План работы психолога  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0759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012223"/>
              </p:ext>
            </p:extLst>
          </p:nvPr>
        </p:nvGraphicFramePr>
        <p:xfrm>
          <a:off x="214282" y="428604"/>
          <a:ext cx="8643999" cy="4572000"/>
        </p:xfrm>
        <a:graphic>
          <a:graphicData uri="http://schemas.openxmlformats.org/drawingml/2006/table">
            <a:tbl>
              <a:tblPr/>
              <a:tblGrid>
                <a:gridCol w="642942"/>
                <a:gridCol w="1994992"/>
                <a:gridCol w="1155420"/>
                <a:gridCol w="1500906"/>
                <a:gridCol w="2079430"/>
                <a:gridCol w="1270309"/>
              </a:tblGrid>
              <a:tr h="2438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Внесение изменений в нормативно-правовую базу деятельности ОУ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201…-201… </a:t>
                      </a:r>
                      <a:r>
                        <a:rPr lang="ru-RU" sz="2000" kern="100" dirty="0" err="1">
                          <a:latin typeface="Times New Roman"/>
                          <a:ea typeface="Times New Roman"/>
                          <a:cs typeface="Times New Roman"/>
                        </a:rPr>
                        <a:t>уч.год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Дополнения в документы, регламентирующие деятельность школы по внедрению ФГОС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СОО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Приказ об утверждении локальных актов, протоколы УС, педсовета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Мониторинг введения ФГОС СОО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>
                          <a:latin typeface="Times New Roman"/>
                          <a:ea typeface="Times New Roman"/>
                          <a:cs typeface="Times New Roman"/>
                        </a:rPr>
                        <a:t>В течение уч. года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Диагностические материалы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План ВШК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Организация отчетности по введению ФГОС СОО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>
                          <a:latin typeface="Times New Roman"/>
                          <a:ea typeface="Times New Roman"/>
                          <a:cs typeface="Times New Roman"/>
                        </a:rPr>
                        <a:t>В течение уч. года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 kern="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Отчеты 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8542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20888"/>
            <a:ext cx="7920880" cy="1301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6489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612904"/>
              </p:ext>
            </p:extLst>
          </p:nvPr>
        </p:nvGraphicFramePr>
        <p:xfrm>
          <a:off x="285720" y="0"/>
          <a:ext cx="8715438" cy="7010400"/>
        </p:xfrm>
        <a:graphic>
          <a:graphicData uri="http://schemas.openxmlformats.org/drawingml/2006/table">
            <a:tbl>
              <a:tblPr/>
              <a:tblGrid>
                <a:gridCol w="685880"/>
                <a:gridCol w="3186638"/>
                <a:gridCol w="922275"/>
                <a:gridCol w="1198047"/>
                <a:gridCol w="1621462"/>
                <a:gridCol w="1052356"/>
                <a:gridCol w="48780"/>
              </a:tblGrid>
              <a:tr h="1581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45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 1.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Анализ кадрового обеспечения апробации ФГОС СОО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 </a:t>
                      </a: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 kern="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Аналитич. справка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979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  2.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Создание условий  для прохождения курсов повышения квалификации для учителей, участвующих в апробации ФГОС  СОО  в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201…-201…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учебном году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 </a:t>
                      </a: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Повышение профессиональной компетентности педагогических работников в области организации образовательного процесса и обновления содержания образования в соответствии с ФГОС ООО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План-график 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8032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1" y="357166"/>
          <a:ext cx="8929719" cy="4937760"/>
        </p:xfrm>
        <a:graphic>
          <a:graphicData uri="http://schemas.openxmlformats.org/drawingml/2006/table">
            <a:tbl>
              <a:tblPr/>
              <a:tblGrid>
                <a:gridCol w="546816"/>
                <a:gridCol w="2411665"/>
                <a:gridCol w="1148720"/>
                <a:gridCol w="1492203"/>
                <a:gridCol w="2019575"/>
                <a:gridCol w="1310740"/>
              </a:tblGrid>
              <a:tr h="14234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Проведение педагогического совета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«Внедрение ФГОС в практику школы: проблемы и перспективы»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«Формирование и развитие образовательной среды в условиях введения ФГОС»</a:t>
                      </a: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latin typeface="Times New Roman"/>
                          <a:ea typeface="Times New Roman"/>
                          <a:cs typeface="Times New Roman"/>
                        </a:rPr>
                        <a:t>Январь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201…г</a:t>
                      </a:r>
                      <a:r>
                        <a:rPr lang="ru-RU" sz="1800" kern="1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201…г</a:t>
                      </a:r>
                      <a:r>
                        <a:rPr lang="ru-RU" sz="1800" kern="1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Активное профессиональное взаимодействие по обмену опытом, обсуждению проблем и поиску их решения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Протокол педсовета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8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Создание творческих групп учителей по методическим проблемам, связанным с введением ФГОС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В течение  уч.  года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Активное профессиональное взаимодействие по обмену опытом, обсуждению проблем и поиску их решения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7611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492897"/>
            <a:ext cx="8640961" cy="1202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7050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793760"/>
              </p:ext>
            </p:extLst>
          </p:nvPr>
        </p:nvGraphicFramePr>
        <p:xfrm>
          <a:off x="285720" y="214290"/>
          <a:ext cx="8715437" cy="7315200"/>
        </p:xfrm>
        <a:graphic>
          <a:graphicData uri="http://schemas.openxmlformats.org/drawingml/2006/table">
            <a:tbl>
              <a:tblPr/>
              <a:tblGrid>
                <a:gridCol w="613872"/>
                <a:gridCol w="4006360"/>
                <a:gridCol w="945047"/>
                <a:gridCol w="577706"/>
                <a:gridCol w="1532041"/>
                <a:gridCol w="994321"/>
                <a:gridCol w="46090"/>
              </a:tblGrid>
              <a:tr h="281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071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Обеспечение оснащённости школы в соответствии с требованиями ФГОС СОО к минимальной оснащенности учебного процесса и оборудованию учебных помещений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В течение  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20…-20…,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20…-2017 </a:t>
                      </a:r>
                      <a:r>
                        <a:rPr lang="ru-RU" sz="2000" kern="100" dirty="0" err="1">
                          <a:latin typeface="Times New Roman"/>
                          <a:ea typeface="Times New Roman"/>
                          <a:cs typeface="Times New Roman"/>
                        </a:rPr>
                        <a:t>уч</a:t>
                      </a: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. годов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Определение необходимых изменений в оснащенности школы с учетом требований ФГОС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Информационная справка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234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Обеспечение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соответствия материально-технической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базы реализации ООП СОО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действующим санитарным и противопожарным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нормам, нормам охраны труда работников образовательного учреждения 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Приведение в соответствие материально-технической базы реализации ООП СОО с требованиями ФГОС СОО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Информационная справка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22055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1" y="0"/>
          <a:ext cx="8858279" cy="6400800"/>
        </p:xfrm>
        <a:graphic>
          <a:graphicData uri="http://schemas.openxmlformats.org/drawingml/2006/table">
            <a:tbl>
              <a:tblPr/>
              <a:tblGrid>
                <a:gridCol w="542442"/>
                <a:gridCol w="2392370"/>
                <a:gridCol w="1139530"/>
                <a:gridCol w="1480264"/>
                <a:gridCol w="2003419"/>
                <a:gridCol w="1300254"/>
              </a:tblGrid>
              <a:tr h="14234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Обеспечение укомплектованности библиотеки ОУ печатными и электронными образовательными ресурсами по всем учебным предметам учебного плана ООП СОО. 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 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201…-201…,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201…-201… </a:t>
                      </a:r>
                      <a:r>
                        <a:rPr lang="ru-RU" sz="2000" kern="100" dirty="0" err="1">
                          <a:latin typeface="Times New Roman"/>
                          <a:ea typeface="Times New Roman"/>
                          <a:cs typeface="Times New Roman"/>
                        </a:rPr>
                        <a:t>уч</a:t>
                      </a: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. годов 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Оснащенность школьной библиотеки необходимыми УМК, учебными,  справочными пособиями, художественной литературой 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Информационная справка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Обеспечение доступа учителям, переходящим на ФГОС СОО,  к электронным образовательным ресурсам, размещенным в федеральных и региональных базах данных. 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>
                          <a:latin typeface="Times New Roman"/>
                          <a:ea typeface="Times New Roman"/>
                          <a:cs typeface="Times New Roman"/>
                        </a:rPr>
                        <a:t>В течение уч. года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Создание условий для оперативной ликвидации профессиональных затруднений педагогов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Создание банка полезных ссылок, наличие странички на школьном сайте «ФГОС»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48437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500042"/>
          <a:ext cx="8786842" cy="4572000"/>
        </p:xfrm>
        <a:graphic>
          <a:graphicData uri="http://schemas.openxmlformats.org/drawingml/2006/table">
            <a:tbl>
              <a:tblPr/>
              <a:tblGrid>
                <a:gridCol w="538067"/>
                <a:gridCol w="2373078"/>
                <a:gridCol w="1130341"/>
                <a:gridCol w="1468326"/>
                <a:gridCol w="1987262"/>
                <a:gridCol w="1289768"/>
              </a:tblGrid>
              <a:tr h="2214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Обеспечение контролируемого доступа участников образовательного процесса к информационным образовательным ресурсам в сети Интернет. 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</a:t>
                      </a:r>
                      <a:r>
                        <a:rPr lang="ru-RU" sz="2000" kern="100" dirty="0" err="1">
                          <a:latin typeface="Times New Roman"/>
                          <a:ea typeface="Times New Roman"/>
                          <a:cs typeface="Times New Roman"/>
                        </a:rPr>
                        <a:t>уч</a:t>
                      </a: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. года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Расширение возможностей доступа пользователей к банку актуальной педагогической информации и обеспечение возможности дистанционной поддержки участников образовательного процесса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Создание банка полезных ссылок, наличие странички на школьном сайте «ФГОС»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7472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151728"/>
            <a:ext cx="69127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solidFill>
                  <a:prstClr val="black"/>
                </a:solidFill>
              </a:rPr>
              <a:t>4. Создание организационно-информационного обеспечения внедрения ФГОС СОО</a:t>
            </a:r>
            <a:endParaRPr lang="ru-RU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450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3" y="2333625"/>
            <a:ext cx="7419975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41064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3" y="1428736"/>
          <a:ext cx="8929717" cy="5181600"/>
        </p:xfrm>
        <a:graphic>
          <a:graphicData uri="http://schemas.openxmlformats.org/drawingml/2006/table">
            <a:tbl>
              <a:tblPr/>
              <a:tblGrid>
                <a:gridCol w="546816"/>
                <a:gridCol w="2411664"/>
                <a:gridCol w="1148719"/>
                <a:gridCol w="1492202"/>
                <a:gridCol w="2019576"/>
                <a:gridCol w="1310740"/>
              </a:tblGrid>
              <a:tr h="948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Проведение диагностики готовности школы  к введению ФГОС СОО. 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 </a:t>
                      </a: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Получение объективной информации о готовности школы к переходу на ФГОС СОО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Диагностическая карта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Размещение на сайте школы информации о введении ФГОС СОО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Постоянно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Информирование общественности о ходе и результатах внедрения ФГОС СОО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Создание банка полезных ссылок, наличие странички на школьном сайте «ФГОС»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85720" y="0"/>
            <a:ext cx="8286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642927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85728"/>
          <a:ext cx="8358247" cy="3962400"/>
        </p:xfrm>
        <a:graphic>
          <a:graphicData uri="http://schemas.openxmlformats.org/drawingml/2006/table">
            <a:tbl>
              <a:tblPr/>
              <a:tblGrid>
                <a:gridCol w="511822"/>
                <a:gridCol w="2257326"/>
                <a:gridCol w="1075206"/>
                <a:gridCol w="1396706"/>
                <a:gridCol w="1890330"/>
                <a:gridCol w="1226857"/>
              </a:tblGrid>
              <a:tr h="1265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Обеспечение публичной отчетности школы о ходе и результатах введения ФГОС СОО (Включение в Публичный доклад директора школы  раздела, отражающего ход введения ФГОС СОО) 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Июнь-август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20… </a:t>
                      </a: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….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Информирование общественности о ходе и результатах внедрения ФГОС  СОО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Размещение публичного отчета на школьном сайте</a:t>
                      </a:r>
                    </a:p>
                  </a:txBody>
                  <a:tcPr marL="59312" marR="59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4730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151728"/>
            <a:ext cx="74888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РЕАЛИЗАЦИЯ ШАГА № 5  </a:t>
            </a:r>
            <a:endParaRPr lang="ru-RU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ДОРОЖНОЙ КАРТЫ ПО ВВЕДЕНИЮ ФГОС </a:t>
            </a:r>
            <a:endParaRPr lang="ru-RU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96403" y="3861048"/>
            <a:ext cx="74168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Контроль  реализации запланированных изменений </a:t>
            </a:r>
            <a:endParaRPr lang="ru-RU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 образовательной  системе школы</a:t>
            </a:r>
            <a:endParaRPr lang="ru-RU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9144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1"/>
          <p:cNvSpPr>
            <a:spLocks noChangeArrowheads="1"/>
          </p:cNvSpPr>
          <p:nvPr/>
        </p:nvSpPr>
        <p:spPr bwMode="auto">
          <a:xfrm>
            <a:off x="642910" y="1135360"/>
            <a:ext cx="81439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895794"/>
              </p:ext>
            </p:extLst>
          </p:nvPr>
        </p:nvGraphicFramePr>
        <p:xfrm>
          <a:off x="614291" y="1412776"/>
          <a:ext cx="8358247" cy="2743200"/>
        </p:xfrm>
        <a:graphic>
          <a:graphicData uri="http://schemas.openxmlformats.org/drawingml/2006/table">
            <a:tbl>
              <a:tblPr/>
              <a:tblGrid>
                <a:gridCol w="2816809"/>
                <a:gridCol w="1669191"/>
                <a:gridCol w="1586231"/>
                <a:gridCol w="2286016"/>
              </a:tblGrid>
              <a:tr h="3761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Объект контроля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Субъект контроля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Сроки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контроля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Методы сбора информации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7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Степень освоения педагогами новой Образовательной программы</a:t>
                      </a: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latin typeface="Times New Roman"/>
                          <a:ea typeface="Times New Roman"/>
                          <a:cs typeface="Times New Roman"/>
                        </a:rPr>
                        <a:t>Педагоги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</a:t>
                      </a:r>
                      <a:r>
                        <a:rPr lang="ru-RU" sz="1800" kern="100" dirty="0" err="1">
                          <a:latin typeface="Times New Roman"/>
                          <a:ea typeface="Times New Roman"/>
                          <a:cs typeface="Times New Roman"/>
                        </a:rPr>
                        <a:t>уч</a:t>
                      </a:r>
                      <a:r>
                        <a:rPr lang="ru-RU" sz="1800" kern="100" dirty="0">
                          <a:latin typeface="Times New Roman"/>
                          <a:ea typeface="Times New Roman"/>
                          <a:cs typeface="Times New Roman"/>
                        </a:rPr>
                        <a:t>. года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Собеседование с педагогами, изучение документации, тестирование</a:t>
                      </a: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Степень обеспеченности необходимыми материально – техническими ресурсами</a:t>
                      </a: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00">
                          <a:latin typeface="Times New Roman"/>
                          <a:ea typeface="Times New Roman"/>
                          <a:cs typeface="Times New Roman"/>
                        </a:rPr>
                        <a:t>Материально-технические ресурсы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kern="100">
                          <a:latin typeface="Times New Roman"/>
                          <a:ea typeface="Times New Roman"/>
                          <a:cs typeface="Times New Roman"/>
                        </a:rPr>
                        <a:t>В течение уч. года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Изучение документации</a:t>
                      </a: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1071538" y="2368442"/>
            <a:ext cx="785818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3276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1214422"/>
          <a:ext cx="8429684" cy="4023360"/>
        </p:xfrm>
        <a:graphic>
          <a:graphicData uri="http://schemas.openxmlformats.org/drawingml/2006/table">
            <a:tbl>
              <a:tblPr/>
              <a:tblGrid>
                <a:gridCol w="2840884"/>
                <a:gridCol w="1683457"/>
                <a:gridCol w="1599789"/>
                <a:gridCol w="2305554"/>
              </a:tblGrid>
              <a:tr h="484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Проект  Образовательной программы </a:t>
                      </a: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kern="100" dirty="0">
                          <a:latin typeface="Times New Roman"/>
                          <a:ea typeface="Times New Roman"/>
                          <a:cs typeface="Times New Roman"/>
                        </a:rPr>
                        <a:t>Образовательный процесс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kern="1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</a:t>
                      </a:r>
                      <a:r>
                        <a:rPr lang="ru-RU" sz="2400" kern="100" dirty="0" err="1">
                          <a:latin typeface="Times New Roman"/>
                          <a:ea typeface="Times New Roman"/>
                          <a:cs typeface="Times New Roman"/>
                        </a:rPr>
                        <a:t>уч</a:t>
                      </a:r>
                      <a:r>
                        <a:rPr lang="ru-RU" sz="2400" kern="100" dirty="0">
                          <a:latin typeface="Times New Roman"/>
                          <a:ea typeface="Times New Roman"/>
                          <a:cs typeface="Times New Roman"/>
                        </a:rPr>
                        <a:t>. года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Изучение документации, семинар, педсовет, собеседования</a:t>
                      </a: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Приведение нормативной базы школы  в соответствие с требованиями ФГОС СОО</a:t>
                      </a: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kern="100" dirty="0">
                          <a:latin typeface="Times New Roman"/>
                          <a:ea typeface="Times New Roman"/>
                          <a:cs typeface="Times New Roman"/>
                        </a:rPr>
                        <a:t>Устав ОУ, локальные акты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 </a:t>
                      </a:r>
                      <a:r>
                        <a:rPr lang="ru-RU" sz="2400" kern="100" dirty="0">
                          <a:latin typeface="Times New Roman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Изучение документации</a:t>
                      </a: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22214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285728"/>
          <a:ext cx="8786873" cy="5791200"/>
        </p:xfrm>
        <a:graphic>
          <a:graphicData uri="http://schemas.openxmlformats.org/drawingml/2006/table">
            <a:tbl>
              <a:tblPr/>
              <a:tblGrid>
                <a:gridCol w="2961260"/>
                <a:gridCol w="1754790"/>
                <a:gridCol w="1667576"/>
                <a:gridCol w="2403247"/>
              </a:tblGrid>
              <a:tr h="807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Разработка индивидуальных образовательных маршрутов для обучающихся на основе результатов диагностического мониторинга</a:t>
                      </a: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Обучающиеся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Изучение документации, собеседование</a:t>
                      </a: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7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Организация работ по внесению изменений в локальные акты, регламентирующих установление заработной платы.</a:t>
                      </a: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00">
                          <a:latin typeface="Times New Roman"/>
                          <a:ea typeface="Times New Roman"/>
                          <a:cs typeface="Times New Roman"/>
                        </a:rPr>
                        <a:t>Локальные акты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 </a:t>
                      </a:r>
                      <a:r>
                        <a:rPr lang="ru-RU" sz="2000" kern="100" dirty="0">
                          <a:latin typeface="Times New Roman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Изучение документации</a:t>
                      </a: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7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Проведение работ по укреплению материально-технической базы школы</a:t>
                      </a: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00">
                          <a:latin typeface="Times New Roman"/>
                          <a:ea typeface="Times New Roman"/>
                          <a:cs typeface="Times New Roman"/>
                        </a:rPr>
                        <a:t>Оснащенность материально-техническими ресурсами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00">
                          <a:latin typeface="Times New Roman"/>
                          <a:ea typeface="Times New Roman"/>
                          <a:cs typeface="Times New Roman"/>
                        </a:rPr>
                        <a:t> В соотв. с графиком поставки учебного оборудования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Постоянно</a:t>
                      </a: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908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9231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72816"/>
            <a:ext cx="8280920" cy="1143000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7753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7544" y="1052736"/>
            <a:ext cx="7772400" cy="1470025"/>
          </a:xfrm>
        </p:spPr>
        <p:txBody>
          <a:bodyPr/>
          <a:lstStyle/>
          <a:p>
            <a:r>
              <a:rPr lang="ru-RU" dirty="0" smtClean="0"/>
              <a:t>Реализация «дорожной карты» по введению ФГОС СОО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281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03200"/>
            <a:ext cx="8229600" cy="1285875"/>
          </a:xfrm>
        </p:spPr>
        <p:txBody>
          <a:bodyPr tIns="38880">
            <a:normAutofit fontScale="90000"/>
          </a:bodyPr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b="1" smtClean="0">
                <a:solidFill>
                  <a:srgbClr val="FF0000"/>
                </a:solidFill>
              </a:rPr>
              <a:t>Функции управления</a:t>
            </a:r>
            <a:r>
              <a:rPr lang="ru-RU" altLang="ru-RU" b="1" smtClean="0"/>
              <a:t/>
            </a:r>
            <a:br>
              <a:rPr lang="ru-RU" altLang="ru-RU" b="1" smtClean="0"/>
            </a:br>
            <a:r>
              <a:rPr lang="ru-RU" altLang="ru-RU" smtClean="0">
                <a:solidFill>
                  <a:srgbClr val="280099"/>
                </a:solidFill>
              </a:rPr>
              <a:t>м</a:t>
            </a:r>
            <a:r>
              <a:rPr lang="ru-RU" altLang="ru-RU" b="1" smtClean="0">
                <a:solidFill>
                  <a:srgbClr val="280099"/>
                </a:solidFill>
              </a:rPr>
              <a:t>отивационно-целевая</a:t>
            </a: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306513" y="944563"/>
            <a:ext cx="8229600" cy="4443412"/>
          </a:xfrm>
        </p:spPr>
        <p:txBody>
          <a:bodyPr tIns="25560" anchor="ctr"/>
          <a:lstStyle/>
          <a:p>
            <a:pPr indent="-334963" eaLnBrk="1">
              <a:spcAft>
                <a:spcPct val="0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900" smtClean="0"/>
              <a:t>Обеспечить мотивацию педагогов на реализацию системно-деятельностного подхода к организации образовательного процесса в соответствии с требованиями ФГОС ООО </a:t>
            </a:r>
          </a:p>
        </p:txBody>
      </p:sp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070975" cy="606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61910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03200"/>
            <a:ext cx="8229600" cy="1285875"/>
          </a:xfrm>
        </p:spPr>
        <p:txBody>
          <a:bodyPr tIns="38880">
            <a:normAutofit fontScale="90000"/>
          </a:bodyPr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b="1" smtClean="0">
                <a:solidFill>
                  <a:srgbClr val="FF0000"/>
                </a:solidFill>
              </a:rPr>
              <a:t>Функции управления</a:t>
            </a:r>
            <a:r>
              <a:rPr lang="ru-RU" altLang="ru-RU" b="1" smtClean="0"/>
              <a:t/>
            </a:r>
            <a:br>
              <a:rPr lang="ru-RU" altLang="ru-RU" b="1" smtClean="0"/>
            </a:br>
            <a:r>
              <a:rPr lang="ru-RU" altLang="ru-RU" b="1" smtClean="0">
                <a:solidFill>
                  <a:srgbClr val="280099"/>
                </a:solidFill>
              </a:rPr>
              <a:t>планово-прогностическая</a:t>
            </a: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1385888"/>
            <a:ext cx="8229600" cy="4960937"/>
          </a:xfrm>
        </p:spPr>
        <p:txBody>
          <a:bodyPr tIns="25560" anchor="ctr">
            <a:normAutofit lnSpcReduction="10000"/>
          </a:bodyPr>
          <a:lstStyle/>
          <a:p>
            <a:pPr indent="-334963" eaLnBrk="1">
              <a:spcAft>
                <a:spcPct val="0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900" smtClean="0"/>
              <a:t>Осуществить планирование деятельности:</a:t>
            </a:r>
          </a:p>
          <a:p>
            <a:pPr indent="-334963" eaLnBrk="1">
              <a:spcAft>
                <a:spcPct val="0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900" smtClean="0"/>
              <a:t>-по обеспечению соответствия условий реализации ООП требованиям ФГОС (в первую очередь- кадровых)-сетевой график;</a:t>
            </a:r>
          </a:p>
          <a:p>
            <a:pPr indent="-334963" eaLnBrk="1">
              <a:spcAft>
                <a:spcPct val="0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900" smtClean="0"/>
              <a:t>- по разработке ООП( по каждому компоненту,включая согласование их содержания);</a:t>
            </a:r>
          </a:p>
          <a:p>
            <a:pPr indent="-334963" eaLnBrk="1">
              <a:spcAft>
                <a:spcPct val="0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900" smtClean="0"/>
              <a:t>- по разработке учебного плана;</a:t>
            </a:r>
          </a:p>
          <a:p>
            <a:pPr indent="-334963" eaLnBrk="1">
              <a:spcAft>
                <a:spcPct val="0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900" smtClean="0"/>
              <a:t>-по организации системы урочной и внеурочной деятельности.</a:t>
            </a:r>
          </a:p>
          <a:p>
            <a:pPr indent="-334963" eaLnBrk="1">
              <a:spcAft>
                <a:spcPct val="0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900" smtClean="0"/>
              <a:t> </a:t>
            </a:r>
          </a:p>
          <a:p>
            <a:pPr indent="-334963" algn="ctr" eaLnBrk="1">
              <a:spcAft>
                <a:spcPct val="0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2900" smtClean="0"/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393700"/>
            <a:ext cx="9070975" cy="606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8" y="1450975"/>
            <a:ext cx="8607425" cy="395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02540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428604"/>
            <a:ext cx="878317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РЕАЛИЗАЦИЯ ШАГА №1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ДОРОЖНОЙ КАРТЫ ПО ВВЕДЕНИЮ ФГОС СОО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396463"/>
              </p:ext>
            </p:extLst>
          </p:nvPr>
        </p:nvGraphicFramePr>
        <p:xfrm>
          <a:off x="1214414" y="1357298"/>
          <a:ext cx="6619900" cy="4876800"/>
        </p:xfrm>
        <a:graphic>
          <a:graphicData uri="http://schemas.openxmlformats.org/drawingml/2006/table">
            <a:tbl>
              <a:tblPr/>
              <a:tblGrid>
                <a:gridCol w="475641"/>
                <a:gridCol w="4327339"/>
                <a:gridCol w="1816920"/>
              </a:tblGrid>
              <a:tr h="335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875" marR="628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875" marR="628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875" marR="628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</a:p>
                  </a:txBody>
                  <a:tcPr marL="62875" marR="628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Организация изучения ФГОС  среднего общего образования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педагогическим коллективом школы. Формирование банка нормативно-правовых документов федерального, регионального уровней, регламентирующих введение и реализацию ФГОС</a:t>
                      </a:r>
                    </a:p>
                  </a:txBody>
                  <a:tcPr marL="62875" marR="628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00">
                          <a:latin typeface="Times New Roman"/>
                          <a:ea typeface="Times New Roman"/>
                          <a:cs typeface="Times New Roman"/>
                        </a:rPr>
                        <a:t>   Постоянно 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875" marR="628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</a:p>
                  </a:txBody>
                  <a:tcPr marL="62875" marR="628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Мониторинг уровня готовности  средней  школы  к введению ФГОС</a:t>
                      </a:r>
                    </a:p>
                  </a:txBody>
                  <a:tcPr marL="62875" marR="628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latin typeface="Times New Roman"/>
                          <a:ea typeface="Times New Roman"/>
                          <a:cs typeface="Times New Roman"/>
                        </a:rPr>
                        <a:t>Сентябрь </a:t>
                      </a:r>
                      <a:r>
                        <a:rPr lang="ru-RU" sz="16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 </a:t>
                      </a:r>
                      <a:r>
                        <a:rPr lang="ru-RU" sz="1600" kern="100" dirty="0">
                          <a:latin typeface="Times New Roman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875" marR="628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</a:p>
                  </a:txBody>
                  <a:tcPr marL="62875" marR="628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Создание совета, обеспечивающего координацию действий коллектива средней  школы и отвечающего за информационное, научно-методическое, экспертное сопровождение процесса</a:t>
                      </a:r>
                    </a:p>
                  </a:txBody>
                  <a:tcPr marL="62875" marR="628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latin typeface="Times New Roman"/>
                          <a:ea typeface="Times New Roman"/>
                          <a:cs typeface="Times New Roman"/>
                        </a:rPr>
                        <a:t>Сентябрь </a:t>
                      </a:r>
                      <a:r>
                        <a:rPr lang="ru-RU" sz="16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 </a:t>
                      </a:r>
                      <a:r>
                        <a:rPr lang="ru-RU" sz="1600" kern="100" dirty="0">
                          <a:latin typeface="Times New Roman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875" marR="628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</a:p>
                  </a:txBody>
                  <a:tcPr marL="62875" marR="628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Создание рабочей группы в составе педагогов средней  школы      с целью сохранения преемственности ступеней и выработки новых нестандартных решений для  средней школы</a:t>
                      </a:r>
                    </a:p>
                  </a:txBody>
                  <a:tcPr marL="62875" marR="628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latin typeface="Times New Roman"/>
                          <a:ea typeface="Times New Roman"/>
                          <a:cs typeface="Times New Roman"/>
                        </a:rPr>
                        <a:t>Сентябрь </a:t>
                      </a:r>
                      <a:r>
                        <a:rPr lang="ru-RU" sz="16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201…г</a:t>
                      </a:r>
                      <a:r>
                        <a:rPr lang="ru-RU" sz="1600" kern="100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875" marR="628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</a:p>
                  </a:txBody>
                  <a:tcPr marL="62875" marR="628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Утверждение плана работы по введению ФГОС</a:t>
                      </a:r>
                    </a:p>
                  </a:txBody>
                  <a:tcPr marL="62875" marR="628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latin typeface="Times New Roman"/>
                          <a:ea typeface="Times New Roman"/>
                          <a:cs typeface="Times New Roman"/>
                        </a:rPr>
                        <a:t> Ноябрь </a:t>
                      </a:r>
                      <a:r>
                        <a:rPr lang="ru-RU" sz="1600" kern="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201…г.. 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875" marR="628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8637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428605"/>
            <a:ext cx="807249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-</a:t>
            </a:r>
            <a:r>
              <a:rPr lang="ru-RU" sz="2800" dirty="0" smtClean="0"/>
              <a:t> Федеральный закон «Об образовании в РФ» от 29 декабря 2012 г. N 273-ФЗ                                                   -Приказ </a:t>
            </a:r>
            <a:r>
              <a:rPr lang="ru-RU" sz="2800" dirty="0" err="1" smtClean="0"/>
              <a:t>Минобрнауки</a:t>
            </a:r>
            <a:r>
              <a:rPr lang="ru-RU" sz="2800" dirty="0" smtClean="0"/>
              <a:t> РФ от 30 августа 2013 г.           N 1015 «Об утверждении Порядка организации и осуществления образовательной деятельности по ООП НОО, ООО, СОО» (с изменениями от 13.12.2013 № 1342, от 17.07.15 №734);                               -Федеральный государственный образовательный стандарт среднего общего образования (</a:t>
            </a:r>
            <a:r>
              <a:rPr lang="ru-RU" sz="2800" dirty="0" err="1" smtClean="0"/>
              <a:t>утверждѐн </a:t>
            </a:r>
            <a:r>
              <a:rPr lang="ru-RU" sz="2800" dirty="0" smtClean="0"/>
              <a:t>приказом </a:t>
            </a:r>
            <a:r>
              <a:rPr lang="ru-RU" sz="2800" dirty="0" err="1" smtClean="0"/>
              <a:t>Минобрнауки</a:t>
            </a:r>
            <a:r>
              <a:rPr lang="ru-RU" sz="2800" dirty="0" smtClean="0"/>
              <a:t> РФ от 17 мая 2012г. № 413, с изменениями от 29.12.2014 № 1645);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3672406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254</TotalTime>
  <Words>2134</Words>
  <Application>Microsoft Office PowerPoint</Application>
  <PresentationFormat>Экран (4:3)</PresentationFormat>
  <Paragraphs>386</Paragraphs>
  <Slides>46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47" baseType="lpstr">
      <vt:lpstr>Воздушный поток</vt:lpstr>
      <vt:lpstr>ГАУ ДПО СОИРО    Дюг Л.Т., доцент кафедры управления развитием образовательных систем, к.п.н.</vt:lpstr>
      <vt:lpstr> </vt:lpstr>
      <vt:lpstr>Презентация PowerPoint</vt:lpstr>
      <vt:lpstr>Презентация PowerPoint</vt:lpstr>
      <vt:lpstr>Реализация «дорожной карты» по введению ФГОС СОО</vt:lpstr>
      <vt:lpstr>Функции управления мотивационно-целевая</vt:lpstr>
      <vt:lpstr>Функции управления планово-прогностическая</vt:lpstr>
      <vt:lpstr>Презентация PowerPoint</vt:lpstr>
      <vt:lpstr>Презентация PowerPoint</vt:lpstr>
      <vt:lpstr>Мониторинг готовности ОО к внедрению ФГОС СОО</vt:lpstr>
      <vt:lpstr>1 Нормативно-правовое обеспечение деятельности ОО   в условиях введения ФГОС СОО                                                                                                      1.1 Наличие решения органа государственно-общественного управления (совета школы, управляющего совета, попечительского совета) о введении в образовательном учреждении ФГОС СОО.                                           Да/Нет (да -1 балл, нет -0 баллов)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Владелец</dc:creator>
  <cp:lastModifiedBy>Владелец</cp:lastModifiedBy>
  <cp:revision>14</cp:revision>
  <dcterms:created xsi:type="dcterms:W3CDTF">2017-02-02T06:27:48Z</dcterms:created>
  <dcterms:modified xsi:type="dcterms:W3CDTF">2017-02-03T09:49:08Z</dcterms:modified>
</cp:coreProperties>
</file>