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606ABF-E9B6-4C87-8DE8-DDDB3A0D7343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40EA4AE-6E54-4841-B121-01E1414944A8}">
      <dgm:prSet phldrT="[Текст]" custT="1"/>
      <dgm:spPr/>
      <dgm:t>
        <a:bodyPr/>
        <a:lstStyle/>
        <a:p>
          <a:r>
            <a:rPr lang="ru-RU" sz="2000" dirty="0" smtClean="0"/>
            <a:t>Обсуждение идеи моделирования</a:t>
          </a:r>
          <a:endParaRPr lang="ru-RU" sz="2000" dirty="0"/>
        </a:p>
      </dgm:t>
    </dgm:pt>
    <dgm:pt modelId="{C841ADEB-02CE-481C-BAD8-6261D11F9090}" type="parTrans" cxnId="{41608DFF-7177-48D5-9C0C-0D330C6C2597}">
      <dgm:prSet/>
      <dgm:spPr/>
      <dgm:t>
        <a:bodyPr/>
        <a:lstStyle/>
        <a:p>
          <a:endParaRPr lang="ru-RU"/>
        </a:p>
      </dgm:t>
    </dgm:pt>
    <dgm:pt modelId="{FAF3FDDB-085B-49F0-A821-90AA31FE7EA1}" type="sibTrans" cxnId="{41608DFF-7177-48D5-9C0C-0D330C6C2597}">
      <dgm:prSet/>
      <dgm:spPr/>
      <dgm:t>
        <a:bodyPr/>
        <a:lstStyle/>
        <a:p>
          <a:endParaRPr lang="ru-RU"/>
        </a:p>
      </dgm:t>
    </dgm:pt>
    <dgm:pt modelId="{A2F1A300-D4A2-47CC-9236-9D89E40C50D5}">
      <dgm:prSet phldrT="[Текст]" custT="1"/>
      <dgm:spPr/>
      <dgm:t>
        <a:bodyPr/>
        <a:lstStyle/>
        <a:p>
          <a:r>
            <a:rPr lang="ru-RU" sz="1600" dirty="0" smtClean="0"/>
            <a:t>Определение значимых качеств личности выпускника</a:t>
          </a:r>
          <a:endParaRPr lang="ru-RU" sz="1600" dirty="0"/>
        </a:p>
      </dgm:t>
    </dgm:pt>
    <dgm:pt modelId="{51D848B6-D9CB-45DA-8FEB-0C5345A80F9C}" type="parTrans" cxnId="{D7B31DFE-5464-4BA0-9C3D-34685E68AB4A}">
      <dgm:prSet/>
      <dgm:spPr/>
      <dgm:t>
        <a:bodyPr/>
        <a:lstStyle/>
        <a:p>
          <a:endParaRPr lang="ru-RU"/>
        </a:p>
      </dgm:t>
    </dgm:pt>
    <dgm:pt modelId="{D43FE94C-C2D4-47AD-99A1-C68DB9F9972C}" type="sibTrans" cxnId="{D7B31DFE-5464-4BA0-9C3D-34685E68AB4A}">
      <dgm:prSet/>
      <dgm:spPr/>
      <dgm:t>
        <a:bodyPr/>
        <a:lstStyle/>
        <a:p>
          <a:endParaRPr lang="ru-RU"/>
        </a:p>
      </dgm:t>
    </dgm:pt>
    <dgm:pt modelId="{3A988D65-6873-4E3B-8CE4-30530DB4E8C9}">
      <dgm:prSet phldrT="[Текст]"/>
      <dgm:spPr/>
      <dgm:t>
        <a:bodyPr/>
        <a:lstStyle/>
        <a:p>
          <a:r>
            <a:rPr lang="ru-RU" dirty="0" smtClean="0"/>
            <a:t>Организация творческих групп, проектирование модели</a:t>
          </a:r>
          <a:endParaRPr lang="ru-RU" dirty="0"/>
        </a:p>
      </dgm:t>
    </dgm:pt>
    <dgm:pt modelId="{3C14BEBF-03B8-41F0-A312-D34BF172AE54}" type="parTrans" cxnId="{E82454A1-01AA-4984-8CE6-5562B4331512}">
      <dgm:prSet/>
      <dgm:spPr/>
      <dgm:t>
        <a:bodyPr/>
        <a:lstStyle/>
        <a:p>
          <a:endParaRPr lang="ru-RU"/>
        </a:p>
      </dgm:t>
    </dgm:pt>
    <dgm:pt modelId="{4A0BCC8B-D5DC-487C-841A-96594C80E3F9}" type="sibTrans" cxnId="{E82454A1-01AA-4984-8CE6-5562B4331512}">
      <dgm:prSet/>
      <dgm:spPr/>
      <dgm:t>
        <a:bodyPr/>
        <a:lstStyle/>
        <a:p>
          <a:endParaRPr lang="ru-RU"/>
        </a:p>
      </dgm:t>
    </dgm:pt>
    <dgm:pt modelId="{8E0B2BE0-1C07-4D9F-A70F-C1AE18E149E6}" type="pres">
      <dgm:prSet presAssocID="{EE606ABF-E9B6-4C87-8DE8-DDDB3A0D734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B4CCAF-13CA-4286-9855-A18C7FE519F9}" type="pres">
      <dgm:prSet presAssocID="{EE606ABF-E9B6-4C87-8DE8-DDDB3A0D7343}" presName="dummyMaxCanvas" presStyleCnt="0">
        <dgm:presLayoutVars/>
      </dgm:prSet>
      <dgm:spPr/>
    </dgm:pt>
    <dgm:pt modelId="{AFEE14C7-8D1F-417D-9122-134C5318842C}" type="pres">
      <dgm:prSet presAssocID="{EE606ABF-E9B6-4C87-8DE8-DDDB3A0D7343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C58189-4395-4426-87E5-14FC4A9B4590}" type="pres">
      <dgm:prSet presAssocID="{EE606ABF-E9B6-4C87-8DE8-DDDB3A0D7343}" presName="ThreeNodes_2" presStyleLbl="node1" presStyleIdx="1" presStyleCnt="3" custLinFactNeighborX="345" custLinFactNeighborY="-2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61FF3-A1A5-4FBD-8B75-71D0395658A6}" type="pres">
      <dgm:prSet presAssocID="{EE606ABF-E9B6-4C87-8DE8-DDDB3A0D7343}" presName="ThreeNodes_3" presStyleLbl="node1" presStyleIdx="2" presStyleCnt="3" custLinFactNeighborX="689" custLinFactNeighborY="-5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25A1F-03F8-4BEE-B6BC-C49058C48AD8}" type="pres">
      <dgm:prSet presAssocID="{EE606ABF-E9B6-4C87-8DE8-DDDB3A0D734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6DB8E-C771-4478-8D39-AFA50CAFE21B}" type="pres">
      <dgm:prSet presAssocID="{EE606ABF-E9B6-4C87-8DE8-DDDB3A0D734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31515-0288-4AD5-B1C6-320BE1B74809}" type="pres">
      <dgm:prSet presAssocID="{EE606ABF-E9B6-4C87-8DE8-DDDB3A0D734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39641-8A66-495A-8BD6-BAD126A716E2}" type="pres">
      <dgm:prSet presAssocID="{EE606ABF-E9B6-4C87-8DE8-DDDB3A0D734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D21681-983C-4D28-98BB-95AE9765A7F6}" type="pres">
      <dgm:prSet presAssocID="{EE606ABF-E9B6-4C87-8DE8-DDDB3A0D734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883EF5F-A3DD-4D9A-B426-64899D37B3B9}" type="presOf" srcId="{A2F1A300-D4A2-47CC-9236-9D89E40C50D5}" destId="{A6C58189-4395-4426-87E5-14FC4A9B4590}" srcOrd="0" destOrd="0" presId="urn:microsoft.com/office/officeart/2005/8/layout/vProcess5"/>
    <dgm:cxn modelId="{FB2A8561-FB7E-4624-8D60-2AD493617374}" type="presOf" srcId="{240EA4AE-6E54-4841-B121-01E1414944A8}" destId="{1B731515-0288-4AD5-B1C6-320BE1B74809}" srcOrd="1" destOrd="0" presId="urn:microsoft.com/office/officeart/2005/8/layout/vProcess5"/>
    <dgm:cxn modelId="{BDCFDF7A-541B-45F8-8DB0-A539305BFA77}" type="presOf" srcId="{3A988D65-6873-4E3B-8CE4-30530DB4E8C9}" destId="{37D21681-983C-4D28-98BB-95AE9765A7F6}" srcOrd="1" destOrd="0" presId="urn:microsoft.com/office/officeart/2005/8/layout/vProcess5"/>
    <dgm:cxn modelId="{D7B31DFE-5464-4BA0-9C3D-34685E68AB4A}" srcId="{EE606ABF-E9B6-4C87-8DE8-DDDB3A0D7343}" destId="{A2F1A300-D4A2-47CC-9236-9D89E40C50D5}" srcOrd="1" destOrd="0" parTransId="{51D848B6-D9CB-45DA-8FEB-0C5345A80F9C}" sibTransId="{D43FE94C-C2D4-47AD-99A1-C68DB9F9972C}"/>
    <dgm:cxn modelId="{46C83310-2DAE-4C2F-9D0C-EEE2BFE080D5}" type="presOf" srcId="{A2F1A300-D4A2-47CC-9236-9D89E40C50D5}" destId="{2FA39641-8A66-495A-8BD6-BAD126A716E2}" srcOrd="1" destOrd="0" presId="urn:microsoft.com/office/officeart/2005/8/layout/vProcess5"/>
    <dgm:cxn modelId="{41608DFF-7177-48D5-9C0C-0D330C6C2597}" srcId="{EE606ABF-E9B6-4C87-8DE8-DDDB3A0D7343}" destId="{240EA4AE-6E54-4841-B121-01E1414944A8}" srcOrd="0" destOrd="0" parTransId="{C841ADEB-02CE-481C-BAD8-6261D11F9090}" sibTransId="{FAF3FDDB-085B-49F0-A821-90AA31FE7EA1}"/>
    <dgm:cxn modelId="{A504FCFB-F614-43B5-9020-95B4FD91A0DC}" type="presOf" srcId="{3A988D65-6873-4E3B-8CE4-30530DB4E8C9}" destId="{D7B61FF3-A1A5-4FBD-8B75-71D0395658A6}" srcOrd="0" destOrd="0" presId="urn:microsoft.com/office/officeart/2005/8/layout/vProcess5"/>
    <dgm:cxn modelId="{626D6610-4D09-4DE7-9DF6-79975A412E9A}" type="presOf" srcId="{240EA4AE-6E54-4841-B121-01E1414944A8}" destId="{AFEE14C7-8D1F-417D-9122-134C5318842C}" srcOrd="0" destOrd="0" presId="urn:microsoft.com/office/officeart/2005/8/layout/vProcess5"/>
    <dgm:cxn modelId="{AE82ADC0-01E5-4604-BBDE-3A745F53A815}" type="presOf" srcId="{D43FE94C-C2D4-47AD-99A1-C68DB9F9972C}" destId="{DC26DB8E-C771-4478-8D39-AFA50CAFE21B}" srcOrd="0" destOrd="0" presId="urn:microsoft.com/office/officeart/2005/8/layout/vProcess5"/>
    <dgm:cxn modelId="{E82454A1-01AA-4984-8CE6-5562B4331512}" srcId="{EE606ABF-E9B6-4C87-8DE8-DDDB3A0D7343}" destId="{3A988D65-6873-4E3B-8CE4-30530DB4E8C9}" srcOrd="2" destOrd="0" parTransId="{3C14BEBF-03B8-41F0-A312-D34BF172AE54}" sibTransId="{4A0BCC8B-D5DC-487C-841A-96594C80E3F9}"/>
    <dgm:cxn modelId="{6FE4A6AA-A6F4-49F0-A30C-043D20B68DBB}" type="presOf" srcId="{FAF3FDDB-085B-49F0-A821-90AA31FE7EA1}" destId="{73825A1F-03F8-4BEE-B6BC-C49058C48AD8}" srcOrd="0" destOrd="0" presId="urn:microsoft.com/office/officeart/2005/8/layout/vProcess5"/>
    <dgm:cxn modelId="{7018AC9E-803C-47B7-8F1E-6C52E404B9CE}" type="presOf" srcId="{EE606ABF-E9B6-4C87-8DE8-DDDB3A0D7343}" destId="{8E0B2BE0-1C07-4D9F-A70F-C1AE18E149E6}" srcOrd="0" destOrd="0" presId="urn:microsoft.com/office/officeart/2005/8/layout/vProcess5"/>
    <dgm:cxn modelId="{08843F26-FAC8-4F60-88DA-71584B53FF98}" type="presParOf" srcId="{8E0B2BE0-1C07-4D9F-A70F-C1AE18E149E6}" destId="{BDB4CCAF-13CA-4286-9855-A18C7FE519F9}" srcOrd="0" destOrd="0" presId="urn:microsoft.com/office/officeart/2005/8/layout/vProcess5"/>
    <dgm:cxn modelId="{5496649B-72B6-4403-A171-B882D58F1067}" type="presParOf" srcId="{8E0B2BE0-1C07-4D9F-A70F-C1AE18E149E6}" destId="{AFEE14C7-8D1F-417D-9122-134C5318842C}" srcOrd="1" destOrd="0" presId="urn:microsoft.com/office/officeart/2005/8/layout/vProcess5"/>
    <dgm:cxn modelId="{52816EEA-5020-4802-85E1-32887877C322}" type="presParOf" srcId="{8E0B2BE0-1C07-4D9F-A70F-C1AE18E149E6}" destId="{A6C58189-4395-4426-87E5-14FC4A9B4590}" srcOrd="2" destOrd="0" presId="urn:microsoft.com/office/officeart/2005/8/layout/vProcess5"/>
    <dgm:cxn modelId="{35FB6F84-46D3-4939-8520-7F6AAB81A3D2}" type="presParOf" srcId="{8E0B2BE0-1C07-4D9F-A70F-C1AE18E149E6}" destId="{D7B61FF3-A1A5-4FBD-8B75-71D0395658A6}" srcOrd="3" destOrd="0" presId="urn:microsoft.com/office/officeart/2005/8/layout/vProcess5"/>
    <dgm:cxn modelId="{1A17A8C4-1902-4838-926C-CE393767712C}" type="presParOf" srcId="{8E0B2BE0-1C07-4D9F-A70F-C1AE18E149E6}" destId="{73825A1F-03F8-4BEE-B6BC-C49058C48AD8}" srcOrd="4" destOrd="0" presId="urn:microsoft.com/office/officeart/2005/8/layout/vProcess5"/>
    <dgm:cxn modelId="{9A4D535A-A529-4452-BA34-367AA190B265}" type="presParOf" srcId="{8E0B2BE0-1C07-4D9F-A70F-C1AE18E149E6}" destId="{DC26DB8E-C771-4478-8D39-AFA50CAFE21B}" srcOrd="5" destOrd="0" presId="urn:microsoft.com/office/officeart/2005/8/layout/vProcess5"/>
    <dgm:cxn modelId="{12D0A60D-E13F-45CD-9633-9FA4518215F8}" type="presParOf" srcId="{8E0B2BE0-1C07-4D9F-A70F-C1AE18E149E6}" destId="{1B731515-0288-4AD5-B1C6-320BE1B74809}" srcOrd="6" destOrd="0" presId="urn:microsoft.com/office/officeart/2005/8/layout/vProcess5"/>
    <dgm:cxn modelId="{5946E18E-E125-4883-A2B2-399F593AD77D}" type="presParOf" srcId="{8E0B2BE0-1C07-4D9F-A70F-C1AE18E149E6}" destId="{2FA39641-8A66-495A-8BD6-BAD126A716E2}" srcOrd="7" destOrd="0" presId="urn:microsoft.com/office/officeart/2005/8/layout/vProcess5"/>
    <dgm:cxn modelId="{793A469A-063D-4DAB-B591-31673F24F81A}" type="presParOf" srcId="{8E0B2BE0-1C07-4D9F-A70F-C1AE18E149E6}" destId="{37D21681-983C-4D28-98BB-95AE9765A7F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606ABF-E9B6-4C87-8DE8-DDDB3A0D7343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40EA4AE-6E54-4841-B121-01E1414944A8}">
      <dgm:prSet phldrT="[Текст]" custT="1"/>
      <dgm:spPr/>
      <dgm:t>
        <a:bodyPr/>
        <a:lstStyle/>
        <a:p>
          <a:r>
            <a:rPr lang="ru-RU" sz="1600" dirty="0" smtClean="0"/>
            <a:t>Коллективное обсуждение, внесение поправок</a:t>
          </a:r>
          <a:endParaRPr lang="ru-RU" sz="1600" dirty="0"/>
        </a:p>
      </dgm:t>
    </dgm:pt>
    <dgm:pt modelId="{C841ADEB-02CE-481C-BAD8-6261D11F9090}" type="parTrans" cxnId="{41608DFF-7177-48D5-9C0C-0D330C6C2597}">
      <dgm:prSet/>
      <dgm:spPr/>
      <dgm:t>
        <a:bodyPr/>
        <a:lstStyle/>
        <a:p>
          <a:endParaRPr lang="ru-RU"/>
        </a:p>
      </dgm:t>
    </dgm:pt>
    <dgm:pt modelId="{FAF3FDDB-085B-49F0-A821-90AA31FE7EA1}" type="sibTrans" cxnId="{41608DFF-7177-48D5-9C0C-0D330C6C2597}">
      <dgm:prSet/>
      <dgm:spPr/>
      <dgm:t>
        <a:bodyPr/>
        <a:lstStyle/>
        <a:p>
          <a:endParaRPr lang="ru-RU"/>
        </a:p>
      </dgm:t>
    </dgm:pt>
    <dgm:pt modelId="{A2F1A300-D4A2-47CC-9236-9D89E40C50D5}">
      <dgm:prSet phldrT="[Текст]"/>
      <dgm:spPr/>
      <dgm:t>
        <a:bodyPr/>
        <a:lstStyle/>
        <a:p>
          <a:r>
            <a:rPr lang="ru-RU" dirty="0" smtClean="0"/>
            <a:t>Доработка проекта</a:t>
          </a:r>
          <a:endParaRPr lang="ru-RU" dirty="0"/>
        </a:p>
      </dgm:t>
    </dgm:pt>
    <dgm:pt modelId="{51D848B6-D9CB-45DA-8FEB-0C5345A80F9C}" type="parTrans" cxnId="{D7B31DFE-5464-4BA0-9C3D-34685E68AB4A}">
      <dgm:prSet/>
      <dgm:spPr/>
      <dgm:t>
        <a:bodyPr/>
        <a:lstStyle/>
        <a:p>
          <a:endParaRPr lang="ru-RU"/>
        </a:p>
      </dgm:t>
    </dgm:pt>
    <dgm:pt modelId="{D43FE94C-C2D4-47AD-99A1-C68DB9F9972C}" type="sibTrans" cxnId="{D7B31DFE-5464-4BA0-9C3D-34685E68AB4A}">
      <dgm:prSet/>
      <dgm:spPr/>
      <dgm:t>
        <a:bodyPr/>
        <a:lstStyle/>
        <a:p>
          <a:endParaRPr lang="ru-RU"/>
        </a:p>
      </dgm:t>
    </dgm:pt>
    <dgm:pt modelId="{3A988D65-6873-4E3B-8CE4-30530DB4E8C9}">
      <dgm:prSet phldrT="[Текст]"/>
      <dgm:spPr/>
      <dgm:t>
        <a:bodyPr/>
        <a:lstStyle/>
        <a:p>
          <a:r>
            <a:rPr lang="ru-RU" dirty="0" smtClean="0"/>
            <a:t>Утверждение модели выпускника СОО</a:t>
          </a:r>
          <a:endParaRPr lang="ru-RU" dirty="0"/>
        </a:p>
      </dgm:t>
    </dgm:pt>
    <dgm:pt modelId="{3C14BEBF-03B8-41F0-A312-D34BF172AE54}" type="parTrans" cxnId="{E82454A1-01AA-4984-8CE6-5562B4331512}">
      <dgm:prSet/>
      <dgm:spPr/>
      <dgm:t>
        <a:bodyPr/>
        <a:lstStyle/>
        <a:p>
          <a:endParaRPr lang="ru-RU"/>
        </a:p>
      </dgm:t>
    </dgm:pt>
    <dgm:pt modelId="{4A0BCC8B-D5DC-487C-841A-96594C80E3F9}" type="sibTrans" cxnId="{E82454A1-01AA-4984-8CE6-5562B4331512}">
      <dgm:prSet/>
      <dgm:spPr/>
      <dgm:t>
        <a:bodyPr/>
        <a:lstStyle/>
        <a:p>
          <a:endParaRPr lang="ru-RU"/>
        </a:p>
      </dgm:t>
    </dgm:pt>
    <dgm:pt modelId="{8E0B2BE0-1C07-4D9F-A70F-C1AE18E149E6}" type="pres">
      <dgm:prSet presAssocID="{EE606ABF-E9B6-4C87-8DE8-DDDB3A0D734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B4CCAF-13CA-4286-9855-A18C7FE519F9}" type="pres">
      <dgm:prSet presAssocID="{EE606ABF-E9B6-4C87-8DE8-DDDB3A0D7343}" presName="dummyMaxCanvas" presStyleCnt="0">
        <dgm:presLayoutVars/>
      </dgm:prSet>
      <dgm:spPr/>
    </dgm:pt>
    <dgm:pt modelId="{AFEE14C7-8D1F-417D-9122-134C5318842C}" type="pres">
      <dgm:prSet presAssocID="{EE606ABF-E9B6-4C87-8DE8-DDDB3A0D7343}" presName="ThreeNodes_1" presStyleLbl="node1" presStyleIdx="0" presStyleCnt="3" custLinFactNeighborX="2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C58189-4395-4426-87E5-14FC4A9B4590}" type="pres">
      <dgm:prSet presAssocID="{EE606ABF-E9B6-4C87-8DE8-DDDB3A0D7343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B61FF3-A1A5-4FBD-8B75-71D0395658A6}" type="pres">
      <dgm:prSet presAssocID="{EE606ABF-E9B6-4C87-8DE8-DDDB3A0D7343}" presName="ThreeNodes_3" presStyleLbl="node1" presStyleIdx="2" presStyleCnt="3" custLinFactNeighborX="689" custLinFactNeighborY="-51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825A1F-03F8-4BEE-B6BC-C49058C48AD8}" type="pres">
      <dgm:prSet presAssocID="{EE606ABF-E9B6-4C87-8DE8-DDDB3A0D7343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6DB8E-C771-4478-8D39-AFA50CAFE21B}" type="pres">
      <dgm:prSet presAssocID="{EE606ABF-E9B6-4C87-8DE8-DDDB3A0D7343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731515-0288-4AD5-B1C6-320BE1B74809}" type="pres">
      <dgm:prSet presAssocID="{EE606ABF-E9B6-4C87-8DE8-DDDB3A0D7343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39641-8A66-495A-8BD6-BAD126A716E2}" type="pres">
      <dgm:prSet presAssocID="{EE606ABF-E9B6-4C87-8DE8-DDDB3A0D7343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D21681-983C-4D28-98BB-95AE9765A7F6}" type="pres">
      <dgm:prSet presAssocID="{EE606ABF-E9B6-4C87-8DE8-DDDB3A0D7343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2454A1-01AA-4984-8CE6-5562B4331512}" srcId="{EE606ABF-E9B6-4C87-8DE8-DDDB3A0D7343}" destId="{3A988D65-6873-4E3B-8CE4-30530DB4E8C9}" srcOrd="2" destOrd="0" parTransId="{3C14BEBF-03B8-41F0-A312-D34BF172AE54}" sibTransId="{4A0BCC8B-D5DC-487C-841A-96594C80E3F9}"/>
    <dgm:cxn modelId="{DEE6C8E4-0663-41A3-A1F4-B727AAB4AD9B}" type="presOf" srcId="{EE606ABF-E9B6-4C87-8DE8-DDDB3A0D7343}" destId="{8E0B2BE0-1C07-4D9F-A70F-C1AE18E149E6}" srcOrd="0" destOrd="0" presId="urn:microsoft.com/office/officeart/2005/8/layout/vProcess5"/>
    <dgm:cxn modelId="{41608DFF-7177-48D5-9C0C-0D330C6C2597}" srcId="{EE606ABF-E9B6-4C87-8DE8-DDDB3A0D7343}" destId="{240EA4AE-6E54-4841-B121-01E1414944A8}" srcOrd="0" destOrd="0" parTransId="{C841ADEB-02CE-481C-BAD8-6261D11F9090}" sibTransId="{FAF3FDDB-085B-49F0-A821-90AA31FE7EA1}"/>
    <dgm:cxn modelId="{D7B31DFE-5464-4BA0-9C3D-34685E68AB4A}" srcId="{EE606ABF-E9B6-4C87-8DE8-DDDB3A0D7343}" destId="{A2F1A300-D4A2-47CC-9236-9D89E40C50D5}" srcOrd="1" destOrd="0" parTransId="{51D848B6-D9CB-45DA-8FEB-0C5345A80F9C}" sibTransId="{D43FE94C-C2D4-47AD-99A1-C68DB9F9972C}"/>
    <dgm:cxn modelId="{E1F31ED2-D931-4504-87F6-C64A60C21090}" type="presOf" srcId="{3A988D65-6873-4E3B-8CE4-30530DB4E8C9}" destId="{D7B61FF3-A1A5-4FBD-8B75-71D0395658A6}" srcOrd="0" destOrd="0" presId="urn:microsoft.com/office/officeart/2005/8/layout/vProcess5"/>
    <dgm:cxn modelId="{51E88A5E-BCE4-4B78-919D-739BD139283C}" type="presOf" srcId="{3A988D65-6873-4E3B-8CE4-30530DB4E8C9}" destId="{37D21681-983C-4D28-98BB-95AE9765A7F6}" srcOrd="1" destOrd="0" presId="urn:microsoft.com/office/officeart/2005/8/layout/vProcess5"/>
    <dgm:cxn modelId="{CC1FF900-65C1-406B-A9AC-C4635CE3A2D3}" type="presOf" srcId="{A2F1A300-D4A2-47CC-9236-9D89E40C50D5}" destId="{A6C58189-4395-4426-87E5-14FC4A9B4590}" srcOrd="0" destOrd="0" presId="urn:microsoft.com/office/officeart/2005/8/layout/vProcess5"/>
    <dgm:cxn modelId="{25923917-A84B-418E-96DB-131E62BE8308}" type="presOf" srcId="{240EA4AE-6E54-4841-B121-01E1414944A8}" destId="{1B731515-0288-4AD5-B1C6-320BE1B74809}" srcOrd="1" destOrd="0" presId="urn:microsoft.com/office/officeart/2005/8/layout/vProcess5"/>
    <dgm:cxn modelId="{A413FBD8-879B-4C3D-9A9F-98A5D4149D5C}" type="presOf" srcId="{A2F1A300-D4A2-47CC-9236-9D89E40C50D5}" destId="{2FA39641-8A66-495A-8BD6-BAD126A716E2}" srcOrd="1" destOrd="0" presId="urn:microsoft.com/office/officeart/2005/8/layout/vProcess5"/>
    <dgm:cxn modelId="{AB5ECD12-37B0-42F0-9A02-1A3B2CD467FF}" type="presOf" srcId="{D43FE94C-C2D4-47AD-99A1-C68DB9F9972C}" destId="{DC26DB8E-C771-4478-8D39-AFA50CAFE21B}" srcOrd="0" destOrd="0" presId="urn:microsoft.com/office/officeart/2005/8/layout/vProcess5"/>
    <dgm:cxn modelId="{DF30B2DE-724C-4F8B-BABB-0F35B46A9345}" type="presOf" srcId="{240EA4AE-6E54-4841-B121-01E1414944A8}" destId="{AFEE14C7-8D1F-417D-9122-134C5318842C}" srcOrd="0" destOrd="0" presId="urn:microsoft.com/office/officeart/2005/8/layout/vProcess5"/>
    <dgm:cxn modelId="{7E1E7B8E-7811-424E-A1F6-59D7A966B26F}" type="presOf" srcId="{FAF3FDDB-085B-49F0-A821-90AA31FE7EA1}" destId="{73825A1F-03F8-4BEE-B6BC-C49058C48AD8}" srcOrd="0" destOrd="0" presId="urn:microsoft.com/office/officeart/2005/8/layout/vProcess5"/>
    <dgm:cxn modelId="{6D09007D-CB1F-4557-9852-21A1DF1E84E8}" type="presParOf" srcId="{8E0B2BE0-1C07-4D9F-A70F-C1AE18E149E6}" destId="{BDB4CCAF-13CA-4286-9855-A18C7FE519F9}" srcOrd="0" destOrd="0" presId="urn:microsoft.com/office/officeart/2005/8/layout/vProcess5"/>
    <dgm:cxn modelId="{239E4232-9A7C-433D-BAD8-283EE27A42DE}" type="presParOf" srcId="{8E0B2BE0-1C07-4D9F-A70F-C1AE18E149E6}" destId="{AFEE14C7-8D1F-417D-9122-134C5318842C}" srcOrd="1" destOrd="0" presId="urn:microsoft.com/office/officeart/2005/8/layout/vProcess5"/>
    <dgm:cxn modelId="{1FD55612-F624-48DD-89F9-3BAC74992478}" type="presParOf" srcId="{8E0B2BE0-1C07-4D9F-A70F-C1AE18E149E6}" destId="{A6C58189-4395-4426-87E5-14FC4A9B4590}" srcOrd="2" destOrd="0" presId="urn:microsoft.com/office/officeart/2005/8/layout/vProcess5"/>
    <dgm:cxn modelId="{F1BFBEDA-550A-462C-B4D3-934A1E6389E2}" type="presParOf" srcId="{8E0B2BE0-1C07-4D9F-A70F-C1AE18E149E6}" destId="{D7B61FF3-A1A5-4FBD-8B75-71D0395658A6}" srcOrd="3" destOrd="0" presId="urn:microsoft.com/office/officeart/2005/8/layout/vProcess5"/>
    <dgm:cxn modelId="{6DCBA327-DB6B-4D00-A6BD-E072836D8B1A}" type="presParOf" srcId="{8E0B2BE0-1C07-4D9F-A70F-C1AE18E149E6}" destId="{73825A1F-03F8-4BEE-B6BC-C49058C48AD8}" srcOrd="4" destOrd="0" presId="urn:microsoft.com/office/officeart/2005/8/layout/vProcess5"/>
    <dgm:cxn modelId="{F18158CA-46A3-455D-B82F-51EE1F586C35}" type="presParOf" srcId="{8E0B2BE0-1C07-4D9F-A70F-C1AE18E149E6}" destId="{DC26DB8E-C771-4478-8D39-AFA50CAFE21B}" srcOrd="5" destOrd="0" presId="urn:microsoft.com/office/officeart/2005/8/layout/vProcess5"/>
    <dgm:cxn modelId="{7D26F2A7-9B99-49F4-97D2-59851ADA9943}" type="presParOf" srcId="{8E0B2BE0-1C07-4D9F-A70F-C1AE18E149E6}" destId="{1B731515-0288-4AD5-B1C6-320BE1B74809}" srcOrd="6" destOrd="0" presId="urn:microsoft.com/office/officeart/2005/8/layout/vProcess5"/>
    <dgm:cxn modelId="{8D7A9D50-682A-4E3A-92F8-22EDAB264A8C}" type="presParOf" srcId="{8E0B2BE0-1C07-4D9F-A70F-C1AE18E149E6}" destId="{2FA39641-8A66-495A-8BD6-BAD126A716E2}" srcOrd="7" destOrd="0" presId="urn:microsoft.com/office/officeart/2005/8/layout/vProcess5"/>
    <dgm:cxn modelId="{F23BAF79-6B78-4529-B47A-ACFAF62B0285}" type="presParOf" srcId="{8E0B2BE0-1C07-4D9F-A70F-C1AE18E149E6}" destId="{37D21681-983C-4D28-98BB-95AE9765A7F6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E14C7-8D1F-417D-9122-134C5318842C}">
      <dsp:nvSpPr>
        <dsp:cNvPr id="0" name=""/>
        <dsp:cNvSpPr/>
      </dsp:nvSpPr>
      <dsp:spPr>
        <a:xfrm>
          <a:off x="0" y="0"/>
          <a:ext cx="3141661" cy="6312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Обсуждение идеи моделирования</a:t>
          </a:r>
          <a:endParaRPr lang="ru-RU" sz="2000" kern="1200" dirty="0"/>
        </a:p>
      </dsp:txBody>
      <dsp:txXfrm>
        <a:off x="18487" y="18487"/>
        <a:ext cx="2460545" cy="594228"/>
      </dsp:txXfrm>
    </dsp:sp>
    <dsp:sp modelId="{A6C58189-4395-4426-87E5-14FC4A9B4590}">
      <dsp:nvSpPr>
        <dsp:cNvPr id="0" name=""/>
        <dsp:cNvSpPr/>
      </dsp:nvSpPr>
      <dsp:spPr>
        <a:xfrm>
          <a:off x="288044" y="720079"/>
          <a:ext cx="3141661" cy="631202"/>
        </a:xfrm>
        <a:prstGeom prst="roundRect">
          <a:avLst>
            <a:gd name="adj" fmla="val 10000"/>
          </a:avLst>
        </a:prstGeom>
        <a:solidFill>
          <a:schemeClr val="accent2">
            <a:hueOff val="861382"/>
            <a:satOff val="-29880"/>
            <a:lumOff val="49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Определение значимых качеств личности выпускника</a:t>
          </a:r>
          <a:endParaRPr lang="ru-RU" sz="1600" kern="1200" dirty="0"/>
        </a:p>
      </dsp:txBody>
      <dsp:txXfrm>
        <a:off x="306531" y="738566"/>
        <a:ext cx="2417200" cy="594228"/>
      </dsp:txXfrm>
    </dsp:sp>
    <dsp:sp modelId="{D7B61FF3-A1A5-4FBD-8B75-71D0395658A6}">
      <dsp:nvSpPr>
        <dsp:cNvPr id="0" name=""/>
        <dsp:cNvSpPr/>
      </dsp:nvSpPr>
      <dsp:spPr>
        <a:xfrm>
          <a:off x="554410" y="1440159"/>
          <a:ext cx="3141661" cy="631202"/>
        </a:xfrm>
        <a:prstGeom prst="roundRect">
          <a:avLst>
            <a:gd name="adj" fmla="val 10000"/>
          </a:avLst>
        </a:prstGeom>
        <a:solidFill>
          <a:schemeClr val="accent2">
            <a:hueOff val="1722763"/>
            <a:satOff val="-59760"/>
            <a:lumOff val="98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Организация творческих групп, проектирование модели</a:t>
          </a:r>
          <a:endParaRPr lang="ru-RU" sz="1200" kern="1200" dirty="0"/>
        </a:p>
      </dsp:txBody>
      <dsp:txXfrm>
        <a:off x="572897" y="1458646"/>
        <a:ext cx="2417200" cy="594228"/>
      </dsp:txXfrm>
    </dsp:sp>
    <dsp:sp modelId="{73825A1F-03F8-4BEE-B6BC-C49058C48AD8}">
      <dsp:nvSpPr>
        <dsp:cNvPr id="0" name=""/>
        <dsp:cNvSpPr/>
      </dsp:nvSpPr>
      <dsp:spPr>
        <a:xfrm>
          <a:off x="2731379" y="478661"/>
          <a:ext cx="410281" cy="41028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2823692" y="478661"/>
        <a:ext cx="225655" cy="308736"/>
      </dsp:txXfrm>
    </dsp:sp>
    <dsp:sp modelId="{DC26DB8E-C771-4478-8D39-AFA50CAFE21B}">
      <dsp:nvSpPr>
        <dsp:cNvPr id="0" name=""/>
        <dsp:cNvSpPr/>
      </dsp:nvSpPr>
      <dsp:spPr>
        <a:xfrm>
          <a:off x="3008585" y="1210856"/>
          <a:ext cx="410281" cy="41028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844340"/>
            <a:satOff val="-23542"/>
            <a:lumOff val="-1449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1844340"/>
              <a:satOff val="-23542"/>
              <a:lumOff val="-1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3100898" y="1210856"/>
        <a:ext cx="225655" cy="3087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EE14C7-8D1F-417D-9122-134C5318842C}">
      <dsp:nvSpPr>
        <dsp:cNvPr id="0" name=""/>
        <dsp:cNvSpPr/>
      </dsp:nvSpPr>
      <dsp:spPr>
        <a:xfrm>
          <a:off x="72006" y="0"/>
          <a:ext cx="3141661" cy="63120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Коллективное обсуждение, внесение поправок</a:t>
          </a:r>
          <a:endParaRPr lang="ru-RU" sz="1600" kern="1200" dirty="0"/>
        </a:p>
      </dsp:txBody>
      <dsp:txXfrm>
        <a:off x="90493" y="18487"/>
        <a:ext cx="2460545" cy="594228"/>
      </dsp:txXfrm>
    </dsp:sp>
    <dsp:sp modelId="{A6C58189-4395-4426-87E5-14FC4A9B4590}">
      <dsp:nvSpPr>
        <dsp:cNvPr id="0" name=""/>
        <dsp:cNvSpPr/>
      </dsp:nvSpPr>
      <dsp:spPr>
        <a:xfrm>
          <a:off x="277205" y="736402"/>
          <a:ext cx="3141661" cy="631202"/>
        </a:xfrm>
        <a:prstGeom prst="roundRect">
          <a:avLst>
            <a:gd name="adj" fmla="val 10000"/>
          </a:avLst>
        </a:prstGeom>
        <a:solidFill>
          <a:schemeClr val="accent5">
            <a:hueOff val="1339988"/>
            <a:satOff val="-9317"/>
            <a:lumOff val="-117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Доработка проекта</a:t>
          </a:r>
          <a:endParaRPr lang="ru-RU" sz="1700" kern="1200" dirty="0"/>
        </a:p>
      </dsp:txBody>
      <dsp:txXfrm>
        <a:off x="295692" y="754889"/>
        <a:ext cx="2417200" cy="594228"/>
      </dsp:txXfrm>
    </dsp:sp>
    <dsp:sp modelId="{D7B61FF3-A1A5-4FBD-8B75-71D0395658A6}">
      <dsp:nvSpPr>
        <dsp:cNvPr id="0" name=""/>
        <dsp:cNvSpPr/>
      </dsp:nvSpPr>
      <dsp:spPr>
        <a:xfrm>
          <a:off x="554410" y="1440159"/>
          <a:ext cx="3141661" cy="631202"/>
        </a:xfrm>
        <a:prstGeom prst="roundRect">
          <a:avLst>
            <a:gd name="adj" fmla="val 10000"/>
          </a:avLst>
        </a:prstGeom>
        <a:solidFill>
          <a:schemeClr val="accent5">
            <a:hueOff val="2679977"/>
            <a:satOff val="-18634"/>
            <a:lumOff val="-235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Утверждение модели выпускника СОО</a:t>
          </a:r>
          <a:endParaRPr lang="ru-RU" sz="1700" kern="1200" dirty="0"/>
        </a:p>
      </dsp:txBody>
      <dsp:txXfrm>
        <a:off x="572897" y="1458646"/>
        <a:ext cx="2417200" cy="594228"/>
      </dsp:txXfrm>
    </dsp:sp>
    <dsp:sp modelId="{73825A1F-03F8-4BEE-B6BC-C49058C48AD8}">
      <dsp:nvSpPr>
        <dsp:cNvPr id="0" name=""/>
        <dsp:cNvSpPr/>
      </dsp:nvSpPr>
      <dsp:spPr>
        <a:xfrm>
          <a:off x="2731379" y="478661"/>
          <a:ext cx="410281" cy="41028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2823692" y="478661"/>
        <a:ext cx="225655" cy="308736"/>
      </dsp:txXfrm>
    </dsp:sp>
    <dsp:sp modelId="{DC26DB8E-C771-4478-8D39-AFA50CAFE21B}">
      <dsp:nvSpPr>
        <dsp:cNvPr id="0" name=""/>
        <dsp:cNvSpPr/>
      </dsp:nvSpPr>
      <dsp:spPr>
        <a:xfrm>
          <a:off x="3008585" y="1210856"/>
          <a:ext cx="410281" cy="410281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3759449"/>
            <a:satOff val="-28831"/>
            <a:lumOff val="-2166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>
        <a:off x="3100898" y="1210856"/>
        <a:ext cx="225655" cy="3087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2C470C1-0694-435B-B254-2B2773B2B899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E65601E-28B3-4719-8E15-D97CDC6BC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70C1-0694-435B-B254-2B2773B2B899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601E-28B3-4719-8E15-D97CDC6BC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70C1-0694-435B-B254-2B2773B2B899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601E-28B3-4719-8E15-D97CDC6BC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70C1-0694-435B-B254-2B2773B2B899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601E-28B3-4719-8E15-D97CDC6BC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70C1-0694-435B-B254-2B2773B2B899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601E-28B3-4719-8E15-D97CDC6BC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70C1-0694-435B-B254-2B2773B2B899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601E-28B3-4719-8E15-D97CDC6BC3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70C1-0694-435B-B254-2B2773B2B899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601E-28B3-4719-8E15-D97CDC6BC3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70C1-0694-435B-B254-2B2773B2B899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601E-28B3-4719-8E15-D97CDC6BC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470C1-0694-435B-B254-2B2773B2B899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5601E-28B3-4719-8E15-D97CDC6BC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2C470C1-0694-435B-B254-2B2773B2B899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E65601E-28B3-4719-8E15-D97CDC6BC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2C470C1-0694-435B-B254-2B2773B2B899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E65601E-28B3-4719-8E15-D97CDC6BC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2C470C1-0694-435B-B254-2B2773B2B899}" type="datetimeFigureOut">
              <a:rPr lang="ru-RU" smtClean="0"/>
              <a:pPr/>
              <a:t>02.02.2017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E65601E-28B3-4719-8E15-D97CDC6BC3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844824"/>
            <a:ext cx="5723468" cy="182809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Модель выпускника   средней школы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16016" y="5733256"/>
            <a:ext cx="417646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Презентация составлена Куришкиной Л.А. – заместителем директора  МБОУ «СШ № 33»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 г. Смоленска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1266" name="Picture 2" descr="http://i.kazmschool16.ru/u/pic/fe/4517f8dc0b11e58450b0b0557287c4/-/db32019b57a7ff325d257a291b001e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88640"/>
            <a:ext cx="1905000" cy="1285876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4" descr="http://sch222s.mskobr.ru/images/vypuskno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789040"/>
            <a:ext cx="2448272" cy="2714085"/>
          </a:xfrm>
          <a:prstGeom prst="rect">
            <a:avLst/>
          </a:prstGeom>
          <a:ln w="38100" cap="sq">
            <a:solidFill>
              <a:schemeClr val="accent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8061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800" dirty="0" smtClean="0">
                <a:latin typeface="+mn-lt"/>
              </a:rPr>
              <a:t>Исходные идеи для построения модели выпускника школы </a:t>
            </a:r>
            <a:br>
              <a:rPr lang="ru-RU" sz="2800" dirty="0" smtClean="0">
                <a:latin typeface="+mn-lt"/>
              </a:rPr>
            </a:br>
            <a:r>
              <a:rPr lang="ru-RU" sz="2800" dirty="0" smtClean="0">
                <a:latin typeface="+mn-lt"/>
              </a:rPr>
              <a:t>ФГОС СОО</a:t>
            </a:r>
            <a:endParaRPr lang="ru-RU" sz="28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Государственные интересы</a:t>
            </a:r>
          </a:p>
          <a:p>
            <a:r>
              <a:rPr lang="ru-RU" dirty="0" smtClean="0"/>
              <a:t>Развитие личности  обучающегося</a:t>
            </a:r>
          </a:p>
          <a:p>
            <a:r>
              <a:rPr lang="ru-RU" dirty="0" smtClean="0"/>
              <a:t>Интеграция общенационального и личностного</a:t>
            </a:r>
          </a:p>
          <a:p>
            <a:r>
              <a:rPr lang="ru-RU" dirty="0" smtClean="0"/>
              <a:t>Обобщение исторического и современного опыта</a:t>
            </a:r>
            <a:endParaRPr lang="ru-RU" dirty="0"/>
          </a:p>
        </p:txBody>
      </p:sp>
      <p:pic>
        <p:nvPicPr>
          <p:cNvPr id="4" name="Picture 2" descr="http://i.kazmschool16.ru/u/pic/fe/4517f8dc0b11e58450b0b0557287c4/-/db32019b57a7ff325d257a291b001e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661248"/>
            <a:ext cx="1440160" cy="972109"/>
          </a:xfrm>
          <a:prstGeom prst="rect">
            <a:avLst/>
          </a:prstGeom>
          <a:noFill/>
        </p:spPr>
      </p:pic>
      <p:pic>
        <p:nvPicPr>
          <p:cNvPr id="2050" name="Picture 2" descr="http://school1salsk.3dn.ru/_si/0/9005875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501008"/>
            <a:ext cx="2520280" cy="2513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65245" cy="1202485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+mn-lt"/>
              </a:rPr>
              <a:t>Работа педагогического коллектива по моделированию</a:t>
            </a:r>
            <a:endParaRPr lang="ru-RU" sz="2800" dirty="0">
              <a:latin typeface="+mn-lt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619672" y="1916832"/>
          <a:ext cx="3696072" cy="210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4211960" y="3933056"/>
          <a:ext cx="3696072" cy="210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" name="Picture 2" descr="http://i.kazmschool16.ru/u/pic/fe/4517f8dc0b11e58450b0b0557287c4/-/db32019b57a7ff325d257a291b001e4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512" y="5686982"/>
            <a:ext cx="1440160" cy="972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Зачем ориентироваться на модель выпускника  школы?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 Соответствие стандартам</a:t>
            </a:r>
          </a:p>
          <a:p>
            <a:r>
              <a:rPr lang="ru-RU" dirty="0" smtClean="0"/>
              <a:t>Зафиксированы национальные ценности русского народа</a:t>
            </a:r>
          </a:p>
          <a:p>
            <a:r>
              <a:rPr lang="ru-RU" dirty="0" smtClean="0"/>
              <a:t>Школа ориентируется на государственный заказ</a:t>
            </a:r>
          </a:p>
          <a:p>
            <a:r>
              <a:rPr lang="ru-RU" dirty="0" smtClean="0"/>
              <a:t>Прогнозирование конечных результатов педагогической деятельности</a:t>
            </a:r>
          </a:p>
          <a:p>
            <a:r>
              <a:rPr lang="ru-RU" dirty="0" smtClean="0"/>
              <a:t>Системное управление деятельностью коллектива при внедрении ФГОС СОО</a:t>
            </a:r>
          </a:p>
          <a:p>
            <a:r>
              <a:rPr lang="ru-RU" dirty="0" smtClean="0"/>
              <a:t>Ориентир для выбора форм и методов работы</a:t>
            </a:r>
            <a:endParaRPr lang="ru-RU" dirty="0"/>
          </a:p>
        </p:txBody>
      </p:sp>
      <p:pic>
        <p:nvPicPr>
          <p:cNvPr id="3074" name="Picture 2" descr="http://i.kazmschool16.ru/u/pic/fe/4517f8dc0b11e58450b0b0557287c4/-/db32019b57a7ff325d257a291b001e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686982"/>
            <a:ext cx="1440160" cy="972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Воспитательный идеал по ФГОС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«Высоконравственный, творческий, компетентный гражданин России, принимающий судьбу Отечества как свою личную, осознающий ответственность за настоящее и будущее своей страны, укорененный в духовных и культурных традициях многонационального народа России»</a:t>
            </a:r>
          </a:p>
        </p:txBody>
      </p:sp>
      <p:pic>
        <p:nvPicPr>
          <p:cNvPr id="4" name="Picture 2" descr="http://i.kazmschool16.ru/u/pic/fe/4517f8dc0b11e58450b0b0557287c4/-/db32019b57a7ff325d257a291b001e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686982"/>
            <a:ext cx="1440160" cy="972109"/>
          </a:xfrm>
          <a:prstGeom prst="rect">
            <a:avLst/>
          </a:prstGeom>
          <a:noFill/>
        </p:spPr>
      </p:pic>
      <p:pic>
        <p:nvPicPr>
          <p:cNvPr id="10244" name="Picture 4" descr="http://www.davidfoster.tv/wp-content/uploads/2009/10/Circle_of_Influe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797152"/>
            <a:ext cx="1944216" cy="19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6515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100811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+mn-lt"/>
              </a:rPr>
              <a:t>Отличительные черты человека 21 века</a:t>
            </a:r>
            <a:endParaRPr lang="ru-RU" sz="2800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556792"/>
            <a:ext cx="7560840" cy="4680520"/>
          </a:xfrm>
        </p:spPr>
        <p:txBody>
          <a:bodyPr>
            <a:normAutofit fontScale="92500"/>
          </a:bodyPr>
          <a:lstStyle/>
          <a:p>
            <a:r>
              <a:rPr lang="ru-RU" dirty="0"/>
              <a:t>- ориентированность на освоение и производство знания и использование новых технологий;</a:t>
            </a:r>
          </a:p>
          <a:p>
            <a:r>
              <a:rPr lang="ru-RU" dirty="0" smtClean="0"/>
              <a:t>- </a:t>
            </a:r>
            <a:r>
              <a:rPr lang="ru-RU" dirty="0"/>
              <a:t>активное стремление расширить свой жизненный горизонт;</a:t>
            </a:r>
          </a:p>
          <a:p>
            <a:r>
              <a:rPr lang="ru-RU" dirty="0" smtClean="0"/>
              <a:t>- </a:t>
            </a:r>
            <a:r>
              <a:rPr lang="ru-RU" dirty="0"/>
              <a:t>установка на рациональное использование своего времени и проектирование своего будущего в рамках общего </a:t>
            </a:r>
            <a:r>
              <a:rPr lang="ru-RU" dirty="0" err="1" smtClean="0"/>
              <a:t>социокультурного</a:t>
            </a:r>
            <a:r>
              <a:rPr lang="ru-RU" dirty="0" smtClean="0"/>
              <a:t> </a:t>
            </a:r>
            <a:r>
              <a:rPr lang="ru-RU" dirty="0"/>
              <a:t>прогресса человечества;</a:t>
            </a:r>
          </a:p>
          <a:p>
            <a:r>
              <a:rPr lang="ru-RU" dirty="0" smtClean="0"/>
              <a:t>- </a:t>
            </a:r>
            <a:r>
              <a:rPr lang="ru-RU" dirty="0"/>
              <a:t>активное, компетентное финансовое поведение;</a:t>
            </a:r>
          </a:p>
          <a:p>
            <a:r>
              <a:rPr lang="ru-RU" dirty="0" smtClean="0"/>
              <a:t>- </a:t>
            </a:r>
            <a:r>
              <a:rPr lang="ru-RU" dirty="0"/>
              <a:t>здоровый и безопасный образ жизни;</a:t>
            </a:r>
          </a:p>
          <a:p>
            <a:r>
              <a:rPr lang="ru-RU" dirty="0" smtClean="0"/>
              <a:t>- </a:t>
            </a:r>
            <a:r>
              <a:rPr lang="ru-RU" dirty="0"/>
              <a:t>эффективное социальное сотрудничество в условиях глобализации.</a:t>
            </a:r>
          </a:p>
          <a:p>
            <a:endParaRPr lang="ru-RU" dirty="0"/>
          </a:p>
        </p:txBody>
      </p:sp>
      <p:pic>
        <p:nvPicPr>
          <p:cNvPr id="4" name="Picture 2" descr="http://i.kazmschool16.ru/u/pic/fe/4517f8dc0b11e58450b0b0557287c4/-/db32019b57a7ff325d257a291b001e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686982"/>
            <a:ext cx="1440160" cy="972109"/>
          </a:xfrm>
          <a:prstGeom prst="rect">
            <a:avLst/>
          </a:prstGeom>
          <a:noFill/>
        </p:spPr>
      </p:pic>
      <p:pic>
        <p:nvPicPr>
          <p:cNvPr id="9218" name="Picture 2" descr="https://cirkul.info/sites/default/files/styles/img_wall/public/field/image/digital-man.jpg?itok=la2gaR7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301208"/>
            <a:ext cx="2384766" cy="1340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165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99412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sz="2800" dirty="0"/>
              <a:t>По ФГОС </a:t>
            </a:r>
            <a:r>
              <a:rPr lang="ru-RU" sz="2800" dirty="0" smtClean="0"/>
              <a:t>СОО </a:t>
            </a:r>
            <a:r>
              <a:rPr lang="ru-RU" sz="2800" dirty="0"/>
              <a:t>портрет выпускника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84784"/>
            <a:ext cx="7715200" cy="4641379"/>
          </a:xfrm>
        </p:spPr>
        <p:txBody>
          <a:bodyPr>
            <a:normAutofit/>
          </a:bodyPr>
          <a:lstStyle/>
          <a:p>
            <a:r>
              <a:rPr lang="ru-RU" dirty="0"/>
              <a:t>- любящий свой край и свою Родину, уважающий свой народ, его культуру и духовные традиции;</a:t>
            </a:r>
          </a:p>
          <a:p>
            <a:r>
              <a:rPr lang="ru-RU" dirty="0"/>
              <a:t>- осознающий и принимающий традиционные ценности семьи, российского гражданского общества, многонационального российского народа, человечества, осознающий свою сопричастность к судьбе Отечества;</a:t>
            </a:r>
          </a:p>
          <a:p>
            <a:r>
              <a:rPr lang="ru-RU" dirty="0"/>
              <a:t>- креативный и критически мыслящий, активно и целенаправленно познающий мир, осознающий ценность науки, труда и творчества для человека и общества, мотивированный на образование и самообразование в течение всей своей жизни;</a:t>
            </a:r>
          </a:p>
        </p:txBody>
      </p:sp>
      <p:pic>
        <p:nvPicPr>
          <p:cNvPr id="4" name="Picture 2" descr="http://i.kazmschool16.ru/u/pic/fe/4517f8dc0b11e58450b0b0557287c4/-/db32019b57a7ff325d257a291b001e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49280"/>
            <a:ext cx="1120125" cy="756085"/>
          </a:xfrm>
          <a:prstGeom prst="rect">
            <a:avLst/>
          </a:prstGeom>
          <a:noFill/>
        </p:spPr>
      </p:pic>
      <p:pic>
        <p:nvPicPr>
          <p:cNvPr id="8194" name="Picture 2" descr="http://strogino.mos.ru/services-organisations/utilities/information/%D0%B2%D1%8B%D0%BF%D1%83%D1%81%D0%BA%D0%BD%D0%BE%D0%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2161903" cy="1440160"/>
          </a:xfrm>
          <a:prstGeom prst="rect">
            <a:avLst/>
          </a:prstGeom>
          <a:ln w="38100" cap="sq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042738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556792"/>
            <a:ext cx="7488832" cy="4569371"/>
          </a:xfrm>
        </p:spPr>
        <p:txBody>
          <a:bodyPr>
            <a:normAutofit/>
          </a:bodyPr>
          <a:lstStyle/>
          <a:p>
            <a:r>
              <a:rPr lang="ru-RU" dirty="0"/>
              <a:t>- владеющий основами научных методов познания окружающего мира, мотивированный на творчество и современную инновационную деятельность;</a:t>
            </a:r>
          </a:p>
          <a:p>
            <a:r>
              <a:rPr lang="ru-RU" dirty="0"/>
              <a:t>- готовый к учебному сотрудничеству, способный осуществлять учебно-исследовательскую, проектную и информационную деятельность;</a:t>
            </a:r>
          </a:p>
          <a:p>
            <a:r>
              <a:rPr lang="ru-RU" dirty="0"/>
              <a:t>- осознающий себя личностью, социально активный, уважающий закон и правопорядок, выполняющий свои обязанности перед семьёй, обществом, государством, человечеством;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83768" y="260648"/>
            <a:ext cx="6059016" cy="1080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 ФГОС СОО портрет выпускника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http://i.kazmschool16.ru/u/pic/fe/4517f8dc0b11e58450b0b0557287c4/-/db32019b57a7ff325d257a291b001e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781861"/>
            <a:ext cx="1368152" cy="923504"/>
          </a:xfrm>
          <a:prstGeom prst="rect">
            <a:avLst/>
          </a:prstGeom>
          <a:noFill/>
        </p:spPr>
      </p:pic>
      <p:pic>
        <p:nvPicPr>
          <p:cNvPr id="7170" name="Picture 2" descr="http://www.s.0564.ua/section/newsIconCis2/subdir/full/upload/images/news/icon/0_1401361131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2119163" cy="1412776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7489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340768"/>
            <a:ext cx="7056784" cy="4785395"/>
          </a:xfrm>
        </p:spPr>
        <p:txBody>
          <a:bodyPr>
            <a:normAutofit fontScale="92500"/>
          </a:bodyPr>
          <a:lstStyle/>
          <a:p>
            <a:r>
              <a:rPr lang="ru-RU" dirty="0"/>
              <a:t>- уважающий мнение других людей, умеющий вести конструктивный диалог, достигать взаимопонимания и успешно взаимодействовать;</a:t>
            </a:r>
          </a:p>
          <a:p>
            <a:r>
              <a:rPr lang="ru-RU" dirty="0"/>
              <a:t>- осознанно выполняющий и пропагандирующий правила здорового и экологически целесообразного образа жизни, безопасного для самого человека и других людей;</a:t>
            </a:r>
          </a:p>
          <a:p>
            <a:r>
              <a:rPr lang="ru-RU" dirty="0"/>
              <a:t>- подготовленный к осознанному выбору профессии, понимающий значение профессиональной деятельности для человека и общества, его устойчивого развития.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554960" cy="77809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dirty="0"/>
              <a:t>По ФГОС </a:t>
            </a:r>
            <a:r>
              <a:rPr lang="ru-RU" sz="2800" dirty="0" smtClean="0"/>
              <a:t>СОО </a:t>
            </a:r>
            <a:r>
              <a:rPr lang="ru-RU" sz="2800" dirty="0"/>
              <a:t>портрет выпускника </a:t>
            </a:r>
          </a:p>
        </p:txBody>
      </p:sp>
      <p:pic>
        <p:nvPicPr>
          <p:cNvPr id="5" name="Picture 2" descr="http://i.kazmschool16.ru/u/pic/fe/4517f8dc0b11e58450b0b0557287c4/-/db32019b57a7ff325d257a291b001e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78615"/>
            <a:ext cx="1008112" cy="680476"/>
          </a:xfrm>
          <a:prstGeom prst="rect">
            <a:avLst/>
          </a:prstGeom>
          <a:noFill/>
        </p:spPr>
      </p:pic>
      <p:pic>
        <p:nvPicPr>
          <p:cNvPr id="6146" name="Picture 2" descr="http://engschool33.ucoz.ru/_nw/1/084554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60647"/>
            <a:ext cx="1566461" cy="1689211"/>
          </a:xfrm>
          <a:prstGeom prst="rect">
            <a:avLst/>
          </a:prstGeom>
          <a:ln w="38100" cap="sq">
            <a:solidFill>
              <a:schemeClr val="accent5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3289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60648"/>
            <a:ext cx="6347048" cy="922114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dirty="0">
                <a:latin typeface="+mn-lt"/>
              </a:rPr>
              <a:t>Основные цели, которые хотели бы достичь учащиеся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84784"/>
            <a:ext cx="7272808" cy="4641379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1.	ЗДОРОВЬЕ</a:t>
            </a:r>
          </a:p>
          <a:p>
            <a:r>
              <a:rPr lang="ru-RU" dirty="0"/>
              <a:t>2.	Счастливая семейная жизнь</a:t>
            </a:r>
          </a:p>
          <a:p>
            <a:r>
              <a:rPr lang="ru-RU" dirty="0"/>
              <a:t>3.	Хорошие и верные друзья</a:t>
            </a:r>
          </a:p>
          <a:p>
            <a:r>
              <a:rPr lang="ru-RU" dirty="0"/>
              <a:t>4.	Общественное признание (уважение окружающих, коллег, коллектива, товарищей)</a:t>
            </a:r>
          </a:p>
          <a:p>
            <a:r>
              <a:rPr lang="ru-RU" dirty="0"/>
              <a:t>5.	Уверенность в себе</a:t>
            </a:r>
          </a:p>
          <a:p>
            <a:r>
              <a:rPr lang="ru-RU" dirty="0"/>
              <a:t>6.	Познание (возможность расширения своего кругозора)</a:t>
            </a:r>
          </a:p>
          <a:p>
            <a:r>
              <a:rPr lang="ru-RU" dirty="0"/>
              <a:t>7.	Хорошо оплачиваемая работа</a:t>
            </a:r>
          </a:p>
          <a:p>
            <a:r>
              <a:rPr lang="ru-RU" dirty="0"/>
              <a:t>8.	Качественное образование </a:t>
            </a:r>
          </a:p>
          <a:p>
            <a:r>
              <a:rPr lang="ru-RU" dirty="0"/>
              <a:t>9.	Свое жилье</a:t>
            </a:r>
          </a:p>
        </p:txBody>
      </p:sp>
      <p:pic>
        <p:nvPicPr>
          <p:cNvPr id="4" name="Picture 2" descr="http://i.kazmschool16.ru/u/pic/fe/4517f8dc0b11e58450b0b0557287c4/-/db32019b57a7ff325d257a291b001e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881404"/>
            <a:ext cx="1152128" cy="777687"/>
          </a:xfrm>
          <a:prstGeom prst="rect">
            <a:avLst/>
          </a:prstGeom>
          <a:noFill/>
        </p:spPr>
      </p:pic>
      <p:pic>
        <p:nvPicPr>
          <p:cNvPr id="5122" name="Picture 2" descr="http://img2.ntv.ru/home/news/20130524/posl_zvonok_v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1" y="5013176"/>
            <a:ext cx="2688299" cy="1512168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2108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817583"/>
            <a:ext cx="5936540" cy="81121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dirty="0">
                <a:latin typeface="+mn-lt"/>
              </a:rPr>
              <a:t>Основные качества личности, которые выбраны для достижения целей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988840"/>
            <a:ext cx="7560840" cy="413732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1.	Воспитанность (хорошие манеры, вежливость)</a:t>
            </a:r>
          </a:p>
          <a:p>
            <a:r>
              <a:rPr lang="ru-RU" dirty="0"/>
              <a:t>2.	Рационализм (умение здраво и логично мыслить, принимать обдуманные решения)</a:t>
            </a:r>
          </a:p>
          <a:p>
            <a:r>
              <a:rPr lang="ru-RU" dirty="0"/>
              <a:t>3.	Ответственность (чувство долга, умение держать слово)</a:t>
            </a:r>
          </a:p>
          <a:p>
            <a:r>
              <a:rPr lang="ru-RU" dirty="0"/>
              <a:t>4.	Образованность (широта знаний, высокая общая культура)</a:t>
            </a:r>
          </a:p>
          <a:p>
            <a:r>
              <a:rPr lang="ru-RU" dirty="0"/>
              <a:t>5.	Жизнерадостность (чувство юмора)</a:t>
            </a:r>
          </a:p>
          <a:p>
            <a:r>
              <a:rPr lang="ru-RU" dirty="0"/>
              <a:t>6.	Терпимость (к взглядам и мнениям других людей, умение прощать)</a:t>
            </a:r>
          </a:p>
          <a:p>
            <a:r>
              <a:rPr lang="ru-RU" dirty="0"/>
              <a:t>7.	Работоспособность</a:t>
            </a:r>
          </a:p>
        </p:txBody>
      </p:sp>
      <p:pic>
        <p:nvPicPr>
          <p:cNvPr id="4" name="Picture 2" descr="http://i.kazmschool16.ru/u/pic/fe/4517f8dc0b11e58450b0b0557287c4/-/db32019b57a7ff325d257a291b001e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978615"/>
            <a:ext cx="1008112" cy="680476"/>
          </a:xfrm>
          <a:prstGeom prst="rect">
            <a:avLst/>
          </a:prstGeom>
          <a:noFill/>
        </p:spPr>
      </p:pic>
      <p:pic>
        <p:nvPicPr>
          <p:cNvPr id="4098" name="Picture 2" descr="http://visualrian.ru/thumbnails/00000001476/1476135.th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8640"/>
            <a:ext cx="1417315" cy="1787606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3998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79</TotalTime>
  <Words>446</Words>
  <Application>Microsoft Office PowerPoint</Application>
  <PresentationFormat>Экран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Модель выпускника   средней школы</vt:lpstr>
      <vt:lpstr>Зачем ориентироваться на модель выпускника  школы?</vt:lpstr>
      <vt:lpstr>Воспитательный идеал по ФГОС</vt:lpstr>
      <vt:lpstr>Отличительные черты человека 21 века</vt:lpstr>
      <vt:lpstr>По ФГОС СОО портрет выпускника </vt:lpstr>
      <vt:lpstr>Презентация PowerPoint</vt:lpstr>
      <vt:lpstr>По ФГОС СОО портрет выпускника </vt:lpstr>
      <vt:lpstr>Основные цели, которые хотели бы достичь учащиеся</vt:lpstr>
      <vt:lpstr>Основные качества личности, которые выбраны для достижения целей</vt:lpstr>
      <vt:lpstr>Исходные идеи для построения модели выпускника школы  ФГОС СОО</vt:lpstr>
      <vt:lpstr>Работа педагогического коллектива по моделированию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Портрет выпускника полной средней школы</dc:title>
  <dc:creator>user</dc:creator>
  <cp:lastModifiedBy>Зазыкина</cp:lastModifiedBy>
  <cp:revision>10</cp:revision>
  <dcterms:created xsi:type="dcterms:W3CDTF">2016-01-06T07:13:48Z</dcterms:created>
  <dcterms:modified xsi:type="dcterms:W3CDTF">2017-02-02T06:08:17Z</dcterms:modified>
</cp:coreProperties>
</file>