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5" r:id="rId29"/>
    <p:sldId id="284" r:id="rId30"/>
    <p:sldId id="286" r:id="rId31"/>
    <p:sldId id="287" r:id="rId32"/>
    <p:sldId id="288" r:id="rId33"/>
    <p:sldId id="289" r:id="rId34"/>
    <p:sldId id="290" r:id="rId3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6" y="-3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6496C-07D1-4F4B-BAF9-AD5F33367833}" type="datetimeFigureOut">
              <a:rPr lang="ru-RU" smtClean="0"/>
              <a:t>03.02.2017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2B07E-CDA7-4566-9180-DC1AD12D48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667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6496C-07D1-4F4B-BAF9-AD5F33367833}" type="datetimeFigureOut">
              <a:rPr lang="ru-RU" smtClean="0"/>
              <a:t>03.02.2017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2B07E-CDA7-4566-9180-DC1AD12D48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635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6496C-07D1-4F4B-BAF9-AD5F33367833}" type="datetimeFigureOut">
              <a:rPr lang="ru-RU" smtClean="0"/>
              <a:t>03.02.2017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2B07E-CDA7-4566-9180-DC1AD12D48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5413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6496C-07D1-4F4B-BAF9-AD5F33367833}" type="datetimeFigureOut">
              <a:rPr lang="ru-RU" smtClean="0"/>
              <a:t>03.02.2017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2B07E-CDA7-4566-9180-DC1AD12D48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8969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6496C-07D1-4F4B-BAF9-AD5F33367833}" type="datetimeFigureOut">
              <a:rPr lang="ru-RU" smtClean="0"/>
              <a:t>03.02.2017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2B07E-CDA7-4566-9180-DC1AD12D48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4557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6496C-07D1-4F4B-BAF9-AD5F33367833}" type="datetimeFigureOut">
              <a:rPr lang="ru-RU" smtClean="0"/>
              <a:t>03.02.2017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2B07E-CDA7-4566-9180-DC1AD12D48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9622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6496C-07D1-4F4B-BAF9-AD5F33367833}" type="datetimeFigureOut">
              <a:rPr lang="ru-RU" smtClean="0"/>
              <a:t>03.02.2017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2B07E-CDA7-4566-9180-DC1AD12D48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5092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6496C-07D1-4F4B-BAF9-AD5F33367833}" type="datetimeFigureOut">
              <a:rPr lang="ru-RU" smtClean="0"/>
              <a:t>03.02.2017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2B07E-CDA7-4566-9180-DC1AD12D48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4660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6496C-07D1-4F4B-BAF9-AD5F33367833}" type="datetimeFigureOut">
              <a:rPr lang="ru-RU" smtClean="0"/>
              <a:t>03.02.2017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2B07E-CDA7-4566-9180-DC1AD12D48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4221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6496C-07D1-4F4B-BAF9-AD5F33367833}" type="datetimeFigureOut">
              <a:rPr lang="ru-RU" smtClean="0"/>
              <a:t>03.02.2017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2B07E-CDA7-4566-9180-DC1AD12D48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09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6496C-07D1-4F4B-BAF9-AD5F33367833}" type="datetimeFigureOut">
              <a:rPr lang="ru-RU" smtClean="0"/>
              <a:t>03.02.2017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2B07E-CDA7-4566-9180-DC1AD12D48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8495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6496C-07D1-4F4B-BAF9-AD5F33367833}" type="datetimeFigureOut">
              <a:rPr lang="ru-RU" smtClean="0"/>
              <a:t>03.02.2017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E2B07E-CDA7-4566-9180-DC1AD12D48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5161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smtClean="0"/>
              <a:t>Мониторинг готовности ОО к внедрению ФГОС СОО</a:t>
            </a:r>
            <a:endParaRPr lang="ru-RU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2214554"/>
            <a:ext cx="8786874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-№ </a:t>
            </a:r>
            <a:r>
              <a:rPr lang="ru-RU" sz="2800" dirty="0" err="1" smtClean="0"/>
              <a:t>пп</a:t>
            </a:r>
            <a:r>
              <a:rPr lang="ru-RU" sz="2800" dirty="0" smtClean="0"/>
              <a:t> </a:t>
            </a:r>
          </a:p>
          <a:p>
            <a:r>
              <a:rPr lang="ru-RU" sz="3200" dirty="0" smtClean="0"/>
              <a:t>-Наименование показателя оценки готовности ОО к введению ФГОС СОО </a:t>
            </a:r>
          </a:p>
          <a:p>
            <a:r>
              <a:rPr lang="ru-RU" sz="3200" dirty="0" smtClean="0"/>
              <a:t>-Критерии выполнения показателя в баллах  </a:t>
            </a:r>
          </a:p>
          <a:p>
            <a:r>
              <a:rPr lang="ru-RU" sz="3200" dirty="0" smtClean="0"/>
              <a:t>Оценка по состоянию на конец каждого отчетного периода  </a:t>
            </a:r>
          </a:p>
        </p:txBody>
      </p:sp>
    </p:spTree>
    <p:extLst>
      <p:ext uri="{BB962C8B-B14F-4D97-AF65-F5344CB8AC3E}">
        <p14:creationId xmlns:p14="http://schemas.microsoft.com/office/powerpoint/2010/main" val="9167719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2928934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ru-RU" sz="2800" b="1" dirty="0" smtClean="0"/>
              <a:t>1.4.3</a:t>
            </a:r>
            <a:r>
              <a:rPr lang="ru-RU" sz="2800" dirty="0" smtClean="0"/>
              <a:t> регламентирующие организацию образовательного процесса (положение об индивидуальном проекте, положение об индивидуальном учебном плане,  сетевых формах организации образовательного процесса и др.) </a:t>
            </a:r>
            <a:br>
              <a:rPr lang="ru-RU" sz="2800" dirty="0" smtClean="0"/>
            </a:br>
            <a:r>
              <a:rPr lang="ru-RU" sz="2800" dirty="0" smtClean="0"/>
              <a:t>Да/Нет (да -1 балл, нет -0 баллов) </a:t>
            </a:r>
            <a:br>
              <a:rPr lang="ru-RU" sz="2800" dirty="0" smtClean="0"/>
            </a:br>
            <a:r>
              <a:rPr lang="ru-RU" sz="2800" dirty="0" smtClean="0"/>
              <a:t> </a:t>
            </a:r>
            <a:br>
              <a:rPr lang="ru-RU" sz="2800" dirty="0" smtClean="0"/>
            </a:br>
            <a:r>
              <a:rPr lang="ru-RU" sz="2800" b="1" dirty="0" smtClean="0"/>
              <a:t>1.4.4</a:t>
            </a:r>
            <a:r>
              <a:rPr lang="ru-RU" sz="2800" dirty="0" smtClean="0"/>
              <a:t> Положение о системе оценок, формах и порядке проведения промежуточной и итоговой аттестации, учета результатов  урочной, внеурочной и проектной деятельности обучающихся </a:t>
            </a:r>
            <a:br>
              <a:rPr lang="ru-RU" sz="2800" dirty="0" smtClean="0"/>
            </a:br>
            <a:r>
              <a:rPr lang="ru-RU" sz="2800" dirty="0" smtClean="0"/>
              <a:t>Да/Нет (да -1 балл, нет -0 баллов)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3059497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3500438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ru-RU" sz="3600" b="1" dirty="0" smtClean="0"/>
              <a:t>1.5</a:t>
            </a:r>
            <a:r>
              <a:rPr lang="ru-RU" sz="3600" dirty="0" smtClean="0"/>
              <a:t> Разработано расписание образовательного процесса в соответствии с целями и задачами основной образовательной программы среднего общего образования, обеспечивающее реализацию выбранных профилей обучения и индивидуальных учебных планов </a:t>
            </a:r>
            <a:br>
              <a:rPr lang="ru-RU" sz="3600" dirty="0" smtClean="0"/>
            </a:br>
            <a:r>
              <a:rPr lang="ru-RU" sz="3600" dirty="0" smtClean="0"/>
              <a:t>Да/Нет (да -1 балл, нет -0 баллов) </a:t>
            </a:r>
            <a:br>
              <a:rPr lang="ru-RU" sz="3600" dirty="0" smtClean="0"/>
            </a:br>
            <a:r>
              <a:rPr lang="ru-RU" sz="3600" dirty="0" smtClean="0"/>
              <a:t> </a:t>
            </a:r>
            <a:br>
              <a:rPr lang="ru-RU" sz="3600" dirty="0" smtClean="0"/>
            </a:br>
            <a:r>
              <a:rPr lang="ru-RU" sz="3600" dirty="0" smtClean="0"/>
              <a:t> 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3368510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2643182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ru-RU" sz="3200" b="1" dirty="0" smtClean="0"/>
              <a:t>1.6</a:t>
            </a:r>
            <a:r>
              <a:rPr lang="ru-RU" sz="3200" dirty="0" smtClean="0"/>
              <a:t> Наличие приказов, регламентирующих введение стандартов второго поколения в общеобразовательном учреждении </a:t>
            </a:r>
            <a:br>
              <a:rPr lang="ru-RU" sz="3200" dirty="0" smtClean="0"/>
            </a:br>
            <a:r>
              <a:rPr lang="ru-RU" sz="3200" b="1" dirty="0" smtClean="0"/>
              <a:t>1 .7</a:t>
            </a:r>
            <a:r>
              <a:rPr lang="ru-RU" sz="3200" dirty="0" smtClean="0"/>
              <a:t> Наличие обоснованного списка учебников для  реализации ФГОС среднего общего образования </a:t>
            </a:r>
            <a:br>
              <a:rPr lang="ru-RU" sz="3200" dirty="0" smtClean="0"/>
            </a:br>
            <a:r>
              <a:rPr lang="ru-RU" sz="3200" dirty="0" smtClean="0"/>
              <a:t> </a:t>
            </a:r>
            <a:r>
              <a:rPr lang="ru-RU" sz="3200" b="1" dirty="0" smtClean="0"/>
              <a:t>1.8</a:t>
            </a:r>
            <a:r>
              <a:rPr lang="ru-RU" sz="3200" dirty="0" smtClean="0"/>
              <a:t> Наличие должностных инструкций работников ОУ, переработанных с учетом ФГОС СОО и Единого квалификационного справочника должностей руководителей, специалистов и служащих. </a:t>
            </a:r>
            <a:br>
              <a:rPr lang="ru-RU" sz="3200" dirty="0" smtClean="0"/>
            </a:br>
            <a:r>
              <a:rPr lang="ru-RU" sz="3200" dirty="0" smtClean="0"/>
              <a:t>Да/Нет (да -1 балл, нет-0 баллов)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9034950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57158" y="1720840"/>
            <a:ext cx="857256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2 Финансовое обеспечение образовательного учреждения в условиях введения ФГОС                        </a:t>
            </a:r>
            <a:r>
              <a:rPr lang="ru-RU" sz="2800" b="1" dirty="0" smtClean="0"/>
              <a:t>2.1 </a:t>
            </a:r>
            <a:r>
              <a:rPr lang="ru-RU" sz="2800" dirty="0" smtClean="0"/>
              <a:t>Наличие финансирования для реализации основной образовательной программы образовательного учреждения, исходя из расходных обязательств на основе муниципального задания учредителя по оказанию муниципальных образовательных услуг в соответствии с требованиями Стандарта Да/Нет (да -1 балл, нет -0 баллов) </a:t>
            </a:r>
          </a:p>
          <a:p>
            <a:r>
              <a:rPr lang="ru-RU" sz="2800" dirty="0" smtClean="0"/>
              <a:t>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5574697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1285860"/>
            <a:ext cx="835824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/>
              <a:t>2.2 </a:t>
            </a:r>
            <a:r>
              <a:rPr lang="ru-RU" sz="3200" dirty="0" smtClean="0"/>
              <a:t>Наличие финансирования за счет средств учредителя текущего и капитального ремонта, оснащения оборудованием помещений в соответствии с нормами </a:t>
            </a:r>
            <a:r>
              <a:rPr lang="ru-RU" sz="3200" dirty="0" err="1" smtClean="0"/>
              <a:t>СанПиН</a:t>
            </a:r>
            <a:r>
              <a:rPr lang="ru-RU" sz="3200" dirty="0" smtClean="0"/>
              <a:t>, правилами безопасности и пожарной безопасности, требованиями к </a:t>
            </a:r>
            <a:r>
              <a:rPr lang="ru-RU" sz="3200" dirty="0" err="1" smtClean="0"/>
              <a:t>материальнотехническому</a:t>
            </a:r>
            <a:r>
              <a:rPr lang="ru-RU" sz="3200" dirty="0" smtClean="0"/>
              <a:t> обеспечению введения ФГОС </a:t>
            </a:r>
          </a:p>
          <a:p>
            <a:r>
              <a:rPr lang="ru-RU" sz="3200" dirty="0" smtClean="0"/>
              <a:t>Да/Нет (да -1 балл, нет -0 баллов) </a:t>
            </a:r>
          </a:p>
          <a:p>
            <a:r>
              <a:rPr lang="ru-RU" sz="3200" dirty="0" smtClean="0"/>
              <a:t>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7172570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363915"/>
            <a:ext cx="8358246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3 Организационно-методическое обеспечение образовательного учреждения в условиях введения ФГОС                                       </a:t>
            </a:r>
            <a:r>
              <a:rPr lang="ru-RU" sz="3200" b="1" dirty="0" smtClean="0"/>
              <a:t>3.1</a:t>
            </a:r>
            <a:r>
              <a:rPr lang="ru-RU" sz="3200" dirty="0" smtClean="0"/>
              <a:t> Создана рабочая группа по введению ФГОС СОО Да/Нет (да -1 балл, нет -0 баллов) </a:t>
            </a:r>
          </a:p>
          <a:p>
            <a:r>
              <a:rPr lang="ru-RU" sz="3200" b="1" dirty="0" smtClean="0"/>
              <a:t>3.2 </a:t>
            </a:r>
            <a:r>
              <a:rPr lang="ru-RU" sz="3200" dirty="0" smtClean="0"/>
              <a:t>Осуществляется координация деятельности субъектов образовательных отношений, организационных структур учреждения по подготовке и введению ФГОС СОО в соответствии с дорожной картой   Да/Нет (да -1 балл, нет -0 баллов) </a:t>
            </a:r>
          </a:p>
          <a:p>
            <a:r>
              <a:rPr lang="ru-RU" sz="3200" dirty="0" smtClean="0"/>
              <a:t> </a:t>
            </a:r>
          </a:p>
          <a:p>
            <a:r>
              <a:rPr lang="ru-RU" sz="3200" dirty="0" smtClean="0"/>
              <a:t>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9338542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571480"/>
            <a:ext cx="892971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3.3</a:t>
            </a:r>
            <a:r>
              <a:rPr lang="ru-RU" sz="2400" dirty="0" smtClean="0"/>
              <a:t> Организованы постоянно действующие «переговорные площадки» для организации взаимодействия участников образовательных отношений (сайт, </a:t>
            </a:r>
            <a:r>
              <a:rPr lang="ru-RU" sz="2400" dirty="0" err="1" smtClean="0"/>
              <a:t>блоги</a:t>
            </a:r>
            <a:r>
              <a:rPr lang="ru-RU" sz="2400" dirty="0" smtClean="0"/>
              <a:t>, форумы, собрания, совещания, родительские собрания и пр.) </a:t>
            </a:r>
          </a:p>
          <a:p>
            <a:r>
              <a:rPr lang="ru-RU" sz="2400" dirty="0" smtClean="0"/>
              <a:t>Да/Нет (да -1 балл, нет -0 баллов) </a:t>
            </a:r>
          </a:p>
          <a:p>
            <a:r>
              <a:rPr lang="ru-RU" sz="2400" b="1" dirty="0" smtClean="0"/>
              <a:t> 3.4 </a:t>
            </a:r>
            <a:r>
              <a:rPr lang="ru-RU" sz="2400" dirty="0" smtClean="0"/>
              <a:t>Определена оптимальная модель организации образовательного процесса, обеспечивающая интеграцию урочной и внеурочной деятельности обучающихся </a:t>
            </a:r>
          </a:p>
          <a:p>
            <a:r>
              <a:rPr lang="ru-RU" sz="2400" dirty="0" smtClean="0"/>
              <a:t>Да/Нет (да -1 балл, нет -0 баллов) </a:t>
            </a:r>
          </a:p>
          <a:p>
            <a:r>
              <a:rPr lang="ru-RU" sz="2400" dirty="0" smtClean="0"/>
              <a:t> </a:t>
            </a:r>
            <a:r>
              <a:rPr lang="ru-RU" sz="2400" b="1" dirty="0" smtClean="0"/>
              <a:t>3.5</a:t>
            </a:r>
            <a:r>
              <a:rPr lang="ru-RU" sz="2400" dirty="0" smtClean="0"/>
              <a:t> Реализуется современная модель сетевого взаимодействия учреждений общего и дополнительного образования детей, культуры, спорта и т.п., обеспечивающих достижение образовательных результатов </a:t>
            </a:r>
          </a:p>
          <a:p>
            <a:r>
              <a:rPr lang="ru-RU" sz="2400" dirty="0" smtClean="0"/>
              <a:t>Да/Нет (да -1 балл, нет -0 баллов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8553051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733246"/>
            <a:ext cx="885828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/>
              <a:t>3.6 </a:t>
            </a:r>
            <a:r>
              <a:rPr lang="ru-RU" sz="2800" dirty="0" smtClean="0"/>
              <a:t>Разработано расписание учебных занятий для реализации индивидуальных учебных планов обучающихся, в т.ч. индивидуальных проектов (как предмета учебного плана) </a:t>
            </a:r>
          </a:p>
          <a:p>
            <a:r>
              <a:rPr lang="ru-RU" sz="2800" dirty="0" smtClean="0"/>
              <a:t>Да/Нет (да -1 балл, нет -0 баллов) </a:t>
            </a:r>
          </a:p>
          <a:p>
            <a:r>
              <a:rPr lang="ru-RU" sz="2800" b="1" dirty="0" smtClean="0"/>
              <a:t> 3.7 </a:t>
            </a:r>
            <a:r>
              <a:rPr lang="ru-RU" sz="2800" dirty="0" smtClean="0"/>
              <a:t>Образовательное учреждение использует современные формы представления детских результатов, в том числе:  </a:t>
            </a:r>
          </a:p>
          <a:p>
            <a:r>
              <a:rPr lang="ru-RU" sz="2800" dirty="0" smtClean="0"/>
              <a:t>Да/Нет (да -1 балл, нет -0 баллов) </a:t>
            </a:r>
          </a:p>
          <a:p>
            <a:r>
              <a:rPr lang="ru-RU" sz="2800" dirty="0" smtClean="0"/>
              <a:t> </a:t>
            </a:r>
            <a:r>
              <a:rPr lang="ru-RU" sz="2800" b="1" dirty="0" smtClean="0"/>
              <a:t>3.7.1</a:t>
            </a:r>
            <a:r>
              <a:rPr lang="ru-RU" sz="2800" dirty="0" smtClean="0"/>
              <a:t> </a:t>
            </a:r>
            <a:r>
              <a:rPr lang="ru-RU" sz="2800" dirty="0" err="1" smtClean="0"/>
              <a:t>Портфолио</a:t>
            </a:r>
            <a:r>
              <a:rPr lang="ru-RU" sz="2800" dirty="0" smtClean="0"/>
              <a:t> Да/Нет (да -1 балл, нет -0 баллов) </a:t>
            </a:r>
          </a:p>
          <a:p>
            <a:r>
              <a:rPr lang="ru-RU" sz="2800" dirty="0" smtClean="0"/>
              <a:t> </a:t>
            </a:r>
            <a:r>
              <a:rPr lang="ru-RU" sz="2800" b="1" dirty="0" smtClean="0"/>
              <a:t>3.7.2</a:t>
            </a:r>
            <a:r>
              <a:rPr lang="ru-RU" sz="2800" dirty="0" smtClean="0"/>
              <a:t> Защиту творческих, проектных и исследовательских работ Да/Нет (да -1 балл, нет -0 баллов) </a:t>
            </a:r>
          </a:p>
          <a:p>
            <a:r>
              <a:rPr lang="ru-RU" sz="2800" dirty="0" smtClean="0"/>
              <a:t>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8367780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579358"/>
            <a:ext cx="8215370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3.8 </a:t>
            </a:r>
            <a:r>
              <a:rPr lang="ru-RU" sz="2400" dirty="0" smtClean="0"/>
              <a:t>Организовано обучение в соответствии с индивидуальными учебными планами  </a:t>
            </a:r>
          </a:p>
          <a:p>
            <a:r>
              <a:rPr lang="ru-RU" sz="2400" dirty="0" smtClean="0"/>
              <a:t>Да/Нет (да -1 балл, нет -0 баллов) </a:t>
            </a:r>
          </a:p>
          <a:p>
            <a:r>
              <a:rPr lang="ru-RU" sz="2400" b="1" dirty="0" smtClean="0"/>
              <a:t> </a:t>
            </a:r>
            <a:r>
              <a:rPr lang="ru-RU" sz="2400" dirty="0" smtClean="0"/>
              <a:t>3.9 Организовано обучение в </a:t>
            </a:r>
            <a:r>
              <a:rPr lang="ru-RU" sz="2400" dirty="0" err="1" smtClean="0"/>
              <a:t>очно-заочной</a:t>
            </a:r>
            <a:r>
              <a:rPr lang="ru-RU" sz="2400" dirty="0" smtClean="0"/>
              <a:t>, заочной формах получения образования (если данные формы востребованы потребителями образовательных услуг) </a:t>
            </a:r>
          </a:p>
          <a:p>
            <a:r>
              <a:rPr lang="ru-RU" sz="2400" dirty="0" smtClean="0"/>
              <a:t>Да/Нет (да -1 балл, нет -0 баллов) </a:t>
            </a:r>
          </a:p>
          <a:p>
            <a:r>
              <a:rPr lang="ru-RU" sz="2400" b="1" dirty="0" smtClean="0"/>
              <a:t> 3.10 </a:t>
            </a:r>
            <a:r>
              <a:rPr lang="ru-RU" sz="2400" dirty="0" smtClean="0"/>
              <a:t>Организовано обучение в очной форме с использованием информационных технологий обучения  </a:t>
            </a:r>
          </a:p>
          <a:p>
            <a:r>
              <a:rPr lang="ru-RU" sz="2400" dirty="0" smtClean="0"/>
              <a:t>Да/Нет (да -1 балл, нет -0 баллов) </a:t>
            </a:r>
          </a:p>
          <a:p>
            <a:r>
              <a:rPr lang="ru-RU" sz="2400" dirty="0" smtClean="0"/>
              <a:t> </a:t>
            </a:r>
            <a:r>
              <a:rPr lang="ru-RU" sz="2400" b="1" dirty="0" smtClean="0"/>
              <a:t>3.11 </a:t>
            </a:r>
            <a:r>
              <a:rPr lang="ru-RU" sz="2400" dirty="0" smtClean="0"/>
              <a:t>В оценке достижений учащихся учитывается их индивидуальный прогресс в обучении </a:t>
            </a:r>
          </a:p>
          <a:p>
            <a:r>
              <a:rPr lang="ru-RU" sz="2400" dirty="0" smtClean="0"/>
              <a:t>Да/Нет (да -1 балл, нет -0 баллов) </a:t>
            </a:r>
          </a:p>
          <a:p>
            <a:r>
              <a:rPr lang="ru-RU" sz="2400" b="1" dirty="0" smtClean="0"/>
              <a:t> 3.12 </a:t>
            </a:r>
            <a:r>
              <a:rPr lang="ru-RU" sz="2400" dirty="0" smtClean="0"/>
              <a:t>В оценке достижений учащихся по итогам года учитываются их </a:t>
            </a:r>
            <a:r>
              <a:rPr lang="ru-RU" sz="2400" dirty="0" err="1" smtClean="0"/>
              <a:t>внеучебные</a:t>
            </a:r>
            <a:r>
              <a:rPr lang="ru-RU" sz="2400" dirty="0" smtClean="0"/>
              <a:t> достижения </a:t>
            </a:r>
          </a:p>
          <a:p>
            <a:r>
              <a:rPr lang="ru-RU" sz="2400" dirty="0" smtClean="0"/>
              <a:t>Да/Нет (да -1 балл, нет -0 баллов) </a:t>
            </a:r>
          </a:p>
          <a:p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356862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285728"/>
            <a:ext cx="835823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4 Информационное обеспечение образовательного учреждения в условиях введения ФГОС                                              </a:t>
            </a:r>
            <a:r>
              <a:rPr lang="ru-RU" sz="2400" b="1" dirty="0" smtClean="0"/>
              <a:t>4.1</a:t>
            </a:r>
            <a:r>
              <a:rPr lang="ru-RU" sz="2400" dirty="0" smtClean="0"/>
              <a:t> Организовано изучение общественного мнения по вопросам введения новых стандартов и внесения возможных дополнений в содержание основной образовательной программы среднего общего образования, в том числе через сайт образовательного учреждения  Да/Нет (да -1 балл, нет -0 баллов) </a:t>
            </a:r>
          </a:p>
          <a:p>
            <a:r>
              <a:rPr lang="ru-RU" sz="2400" b="1" dirty="0" smtClean="0"/>
              <a:t> 4.2</a:t>
            </a:r>
            <a:r>
              <a:rPr lang="ru-RU" sz="2400" dirty="0" smtClean="0"/>
              <a:t> Организовано изучение мнения родителей (законных представителей обучающихся) по вопросам введения новых стандартов Да/Нет (да -1 балл, нет -0 баллов) </a:t>
            </a:r>
          </a:p>
          <a:p>
            <a:r>
              <a:rPr lang="ru-RU" sz="2400" b="1" dirty="0" smtClean="0"/>
              <a:t> 4.3 </a:t>
            </a:r>
            <a:r>
              <a:rPr lang="ru-RU" sz="2400" dirty="0" smtClean="0"/>
              <a:t>Наличие и систематическое обновление сайта образовательного учреждения с целью обеспечения широкого, постоянного и устойчивого доступа участников образовательных отношений к информации, связанной с реализацией ООП СОО  Да/Нет (да -1 балл, нет -0 баллов)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5999340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857364"/>
            <a:ext cx="8158162" cy="1143000"/>
          </a:xfrm>
        </p:spPr>
        <p:txBody>
          <a:bodyPr>
            <a:noAutofit/>
          </a:bodyPr>
          <a:lstStyle/>
          <a:p>
            <a:pPr algn="l"/>
            <a:r>
              <a:rPr lang="ru-RU" sz="3200" b="1" dirty="0" smtClean="0">
                <a:solidFill>
                  <a:srgbClr val="FF0000"/>
                </a:solidFill>
              </a:rPr>
              <a:t>1 Нормативно-правовое обеспечение деятельности ОО </a:t>
            </a:r>
            <a:r>
              <a:rPr lang="ru-RU" sz="3200" b="1" dirty="0">
                <a:solidFill>
                  <a:srgbClr val="FF0000"/>
                </a:solidFill>
              </a:rPr>
              <a:t> </a:t>
            </a:r>
            <a:r>
              <a:rPr lang="ru-RU" sz="3200" b="1" dirty="0" smtClean="0">
                <a:solidFill>
                  <a:srgbClr val="FF0000"/>
                </a:solidFill>
              </a:rPr>
              <a:t> в условиях введения ФГОС СОО   </a:t>
            </a:r>
            <a:r>
              <a:rPr lang="ru-RU" sz="3200" dirty="0" smtClean="0">
                <a:solidFill>
                  <a:srgbClr val="FF0000"/>
                </a:solidFill>
              </a:rPr>
              <a:t>                                                                                                   </a:t>
            </a:r>
            <a:r>
              <a:rPr lang="ru-RU" sz="3200" b="1" dirty="0" smtClean="0"/>
              <a:t>1.1</a:t>
            </a:r>
            <a:r>
              <a:rPr lang="ru-RU" sz="3200" dirty="0" smtClean="0"/>
              <a:t> Наличие решения органа государственно-общественного управления (совета школы, управляющего совета, попечительского совета) о введении в образовательном учреждении ФГОС СОО.                                           Да/Нет (да -1 балл, нет -0 баллов)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512099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285728"/>
            <a:ext cx="835823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4 Информационное обеспечение образовательного учреждения в условиях введения ФГОС                                              4.1</a:t>
            </a:r>
            <a:r>
              <a:rPr lang="ru-RU" sz="2400" dirty="0" smtClean="0"/>
              <a:t> Организовано изучение общественного мнения по вопросам введения новых стандартов и внесения возможных дополнений в содержание основной образовательной программы среднего общего образования, в том числе через сайт образовательного учреждения  Да/Нет (да -1 балл, нет -0 баллов) </a:t>
            </a:r>
          </a:p>
          <a:p>
            <a:r>
              <a:rPr lang="ru-RU" sz="2400" b="1" dirty="0" smtClean="0"/>
              <a:t> 4.2</a:t>
            </a:r>
            <a:r>
              <a:rPr lang="ru-RU" sz="2400" dirty="0" smtClean="0"/>
              <a:t> Организовано изучение мнения родителей (законных представителей обучающихся) по вопросам введения новых стандартов Да/Нет (да -1 балл, нет -0 баллов) </a:t>
            </a:r>
          </a:p>
          <a:p>
            <a:r>
              <a:rPr lang="ru-RU" sz="2400" b="1" dirty="0" smtClean="0"/>
              <a:t> 4.3 </a:t>
            </a:r>
            <a:r>
              <a:rPr lang="ru-RU" sz="2400" dirty="0" smtClean="0"/>
              <a:t>Наличие и систематическое обновление сайта образовательного учреждения с целью обеспечения широкого, постоянного и устойчивого доступа участников образовательных отношений к информации, связанной с реализацией ООП СОО  Да/Нет (да -1 балл, нет -0 баллов)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5999340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857232"/>
            <a:ext cx="835824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5 Материально-техническое обеспечение образовательного учреждения в условиях введения ФГОС                                                                                                                </a:t>
            </a:r>
            <a:r>
              <a:rPr lang="ru-RU" sz="3200" b="1" dirty="0" smtClean="0"/>
              <a:t>5.1</a:t>
            </a:r>
            <a:r>
              <a:rPr lang="ru-RU" sz="3200" dirty="0" smtClean="0"/>
              <a:t> Оснащённость общеобразовательного учреждения в соответствии с требованиями к минимальной оснащенности учебного процесса и оборудованию учебных помещений.                                                              Да/Нет (да -1 балл, нет -0 баллов</a:t>
            </a:r>
            <a:r>
              <a:rPr lang="ru-RU" dirty="0" smtClean="0"/>
              <a:t>) </a:t>
            </a:r>
          </a:p>
          <a:p>
            <a:r>
              <a:rPr lang="ru-RU" dirty="0" smtClean="0"/>
              <a:t> </a:t>
            </a:r>
          </a:p>
          <a:p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26145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357166"/>
            <a:ext cx="91440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5.2</a:t>
            </a:r>
            <a:r>
              <a:rPr lang="ru-RU" sz="2400" dirty="0" smtClean="0"/>
              <a:t> Образовательное учреждение имеет современную библиотеку, то есть:</a:t>
            </a:r>
          </a:p>
          <a:p>
            <a:r>
              <a:rPr lang="ru-RU" sz="2400" dirty="0" smtClean="0"/>
              <a:t> − с читальным залом с числом рабочих мест не менее 25 Да/Нет (да -1 балл, нет -0  баллов) </a:t>
            </a:r>
          </a:p>
          <a:p>
            <a:r>
              <a:rPr lang="ru-RU" sz="2400" dirty="0" smtClean="0"/>
              <a:t>− с обеспечением возможности работы на стационарных компьютерах библиотеки или использования переносных компьютеров .Да/Нет (да -1 балл, нет -0 баллов) </a:t>
            </a:r>
          </a:p>
          <a:p>
            <a:r>
              <a:rPr lang="ru-RU" sz="2400" dirty="0" smtClean="0"/>
              <a:t> − имеется </a:t>
            </a:r>
            <a:r>
              <a:rPr lang="ru-RU" sz="2400" dirty="0" err="1" smtClean="0"/>
              <a:t>медиатека</a:t>
            </a:r>
            <a:r>
              <a:rPr lang="ru-RU" sz="2400" dirty="0" smtClean="0"/>
              <a:t> Да/Нет (да -1 балл, нет -0 баллов) </a:t>
            </a:r>
          </a:p>
          <a:p>
            <a:r>
              <a:rPr lang="ru-RU" sz="2400" dirty="0" smtClean="0"/>
              <a:t> − имеются средства сканирования Да/Нет (да -1 балл, нет -0 баллов) </a:t>
            </a:r>
          </a:p>
          <a:p>
            <a:r>
              <a:rPr lang="ru-RU" sz="2400" dirty="0" smtClean="0"/>
              <a:t> − обеспечен выход в Интернет Да/Нет (да -1 балл, нет -0 баллов) </a:t>
            </a:r>
          </a:p>
          <a:p>
            <a:r>
              <a:rPr lang="ru-RU" sz="2400" dirty="0" smtClean="0"/>
              <a:t> − обеспечено копирование бумажных материалов  Да/Нет (да -1 балл, нет -0 баллов) </a:t>
            </a:r>
          </a:p>
          <a:p>
            <a:r>
              <a:rPr lang="ru-RU" sz="2400" dirty="0" smtClean="0"/>
              <a:t> −  укомплектованность библиотеки ОУ печатными и электронными образовательными ресурсами по всем учебным предметам учебного плана ООП СОО. Да/Нет (да -1 балл, нет -0 баллов) </a:t>
            </a:r>
          </a:p>
          <a:p>
            <a:r>
              <a:rPr lang="ru-RU" sz="2400" dirty="0" smtClean="0"/>
              <a:t>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870152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428604"/>
            <a:ext cx="8929718" cy="59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/>
              <a:t>5.3</a:t>
            </a:r>
            <a:r>
              <a:rPr lang="ru-RU" sz="2800" dirty="0" smtClean="0"/>
              <a:t> На уровне среднего общего образования организованы постоянно действующие площадки для свободного самовыражения учащихся, в том числе: </a:t>
            </a:r>
          </a:p>
          <a:p>
            <a:r>
              <a:rPr lang="ru-RU" sz="2800" dirty="0" smtClean="0"/>
              <a:t>  </a:t>
            </a:r>
          </a:p>
          <a:p>
            <a:r>
              <a:rPr lang="ru-RU" sz="2800" dirty="0" smtClean="0"/>
              <a:t>Театр / изостудия / клубы художественно-прикладного направления </a:t>
            </a:r>
          </a:p>
          <a:p>
            <a:r>
              <a:rPr lang="ru-RU" sz="2800" dirty="0" smtClean="0"/>
              <a:t>Да/Нет (да -1 балл за каждую площадку, нет -0 баллов) </a:t>
            </a:r>
          </a:p>
          <a:p>
            <a:r>
              <a:rPr lang="ru-RU" sz="2800" dirty="0" smtClean="0"/>
              <a:t> Газета, журнал Да/Нет (да -1 балл, нет -0 баллов) </a:t>
            </a:r>
          </a:p>
          <a:p>
            <a:r>
              <a:rPr lang="ru-RU" sz="2800" dirty="0" smtClean="0"/>
              <a:t> Музей / музейная комната  с постоянно действующими или сменными экспозициями Да/Нет (да -1 балл, нет -0 баллов) </a:t>
            </a:r>
          </a:p>
          <a:p>
            <a:r>
              <a:rPr lang="ru-RU" sz="2800" dirty="0" smtClean="0"/>
              <a:t> Сайт ОУ, обновляемый не реже двух раз в месяц Да/Нет (да -1 балл, нет -0 баллов) </a:t>
            </a:r>
          </a:p>
          <a:p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25515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1357298"/>
            <a:ext cx="8715436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Научно-исследовательское общество Да/Нет (да -1 балл, нет -0 баллов) </a:t>
            </a:r>
          </a:p>
          <a:p>
            <a:r>
              <a:rPr lang="ru-RU" sz="3200" dirty="0" smtClean="0"/>
              <a:t> Военно-патриотические объединения Да/Нет (да -1 балл, нет -0 баллов) </a:t>
            </a:r>
          </a:p>
          <a:p>
            <a:r>
              <a:rPr lang="ru-RU" sz="3200" dirty="0" smtClean="0"/>
              <a:t> Органы школьного самоуправления Да/Нет (да -1 балл, нет -0 баллов) </a:t>
            </a:r>
          </a:p>
          <a:p>
            <a:r>
              <a:rPr lang="ru-RU" sz="3200" dirty="0" smtClean="0"/>
              <a:t> Другое (указать) Да/Нет (да -1 балл, нет -0 баллов) </a:t>
            </a:r>
          </a:p>
          <a:p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773408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1714488"/>
            <a:ext cx="8429684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5.4 </a:t>
            </a:r>
            <a:r>
              <a:rPr lang="ru-RU" sz="2400" dirty="0" smtClean="0"/>
              <a:t>Материально-техническая база соответствует реализации ООП СОО действующим санитарным и противопожарным нормам, нормам охраны труда работников образовательного учреждения. </a:t>
            </a:r>
          </a:p>
          <a:p>
            <a:r>
              <a:rPr lang="ru-RU" sz="2400" dirty="0" smtClean="0"/>
              <a:t>Да/Нет (да -1 балл, нет -0 баллов) </a:t>
            </a:r>
          </a:p>
          <a:p>
            <a:r>
              <a:rPr lang="ru-RU" sz="2400" dirty="0" smtClean="0"/>
              <a:t> </a:t>
            </a:r>
          </a:p>
          <a:p>
            <a:r>
              <a:rPr lang="ru-RU" sz="2400" b="1" dirty="0" smtClean="0"/>
              <a:t> 5.5 </a:t>
            </a:r>
            <a:r>
              <a:rPr lang="ru-RU" sz="2400" dirty="0" smtClean="0"/>
              <a:t>Санитарно-гигиеническое благополучие образовательной среды (условия физического воспитания, обеспеченность горячим питанием, наличие лицензированного медицинского кабинета, расписание учебных занятий, учебные планы, соответствующие требованиям ФГОС СОО </a:t>
            </a:r>
          </a:p>
          <a:p>
            <a:r>
              <a:rPr lang="ru-RU" sz="2400" dirty="0" smtClean="0"/>
              <a:t>Да/Нет (да -1 балл, нет -0 баллов) </a:t>
            </a:r>
          </a:p>
          <a:p>
            <a:r>
              <a:rPr lang="ru-RU" sz="2400" dirty="0" smtClean="0"/>
              <a:t> </a:t>
            </a:r>
          </a:p>
          <a:p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053394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844" y="571480"/>
            <a:ext cx="9144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5.5 </a:t>
            </a:r>
            <a:r>
              <a:rPr lang="ru-RU" sz="2400" dirty="0" smtClean="0"/>
              <a:t>.Наличие помещений для занятий учебно-исследовательской и проектной деятельностью, моделированием и техническим творчеством (лаборатории и  мастерские) или наличие договоров о сетевом взаимодействии с учреждениями, готовыми </a:t>
            </a:r>
          </a:p>
          <a:p>
            <a:r>
              <a:rPr lang="ru-RU" sz="2400" dirty="0" smtClean="0"/>
              <a:t> предоставить базу для проведения исследований 5.8 Наличие помещений для занятий музыкой, хореографией и изобразительным искусством </a:t>
            </a:r>
          </a:p>
          <a:p>
            <a:r>
              <a:rPr lang="ru-RU" sz="2400" dirty="0" smtClean="0"/>
              <a:t>Да/Нет (да -1 балл, нет -0 баллов) </a:t>
            </a:r>
          </a:p>
          <a:p>
            <a:r>
              <a:rPr lang="ru-RU" sz="2400" dirty="0" smtClean="0"/>
              <a:t> </a:t>
            </a:r>
            <a:r>
              <a:rPr lang="ru-RU" sz="2400" b="1" dirty="0" smtClean="0"/>
              <a:t>5.6.</a:t>
            </a:r>
            <a:r>
              <a:rPr lang="ru-RU" sz="2400" dirty="0" smtClean="0"/>
              <a:t> Наличие специализированных кабинетов (студий, мастерских) в соответствии с профилями обучения, обеспечивающих соблюдение требований к От и ТБ </a:t>
            </a:r>
          </a:p>
          <a:p>
            <a:r>
              <a:rPr lang="ru-RU" sz="2400" dirty="0" smtClean="0"/>
              <a:t>Да/Нет (да -1 балл, нет -0 баллов) </a:t>
            </a:r>
          </a:p>
          <a:p>
            <a:r>
              <a:rPr lang="ru-RU" sz="2400" dirty="0" smtClean="0"/>
              <a:t> </a:t>
            </a:r>
            <a:r>
              <a:rPr lang="ru-RU" sz="2400" b="1" dirty="0" smtClean="0"/>
              <a:t>5.7</a:t>
            </a:r>
            <a:r>
              <a:rPr lang="ru-RU" sz="2400" dirty="0" smtClean="0"/>
              <a:t> Наличие актовых, спортивных и хореографических залов, спортивных сооружений, оснащённых игровым, спортивны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99755143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117693"/>
            <a:ext cx="8572560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6 Психолого-педагогическое обеспечение образовательного учреждения в условиях введения ФГОС                       </a:t>
            </a:r>
            <a:r>
              <a:rPr lang="ru-RU" sz="3200" dirty="0" smtClean="0">
                <a:solidFill>
                  <a:srgbClr val="FF0000"/>
                </a:solidFill>
              </a:rPr>
              <a:t>                                                                                                                </a:t>
            </a:r>
            <a:r>
              <a:rPr lang="ru-RU" sz="2400" b="1" dirty="0" smtClean="0"/>
              <a:t>6.1</a:t>
            </a:r>
            <a:r>
              <a:rPr lang="ru-RU" sz="2400" dirty="0" smtClean="0"/>
              <a:t> Наличие комплексной многоуровневой модели психолого-педагогического сопровождения учащихся включающей:                                                                                                               - вариативность направлений психолого-педагогического сопровождения участников образовательного процесса (сохранение и укрепление психического здоровья обучающихся;                                                                                                     -формирование ценности здоровья и безопасного образа жизни; развитие экологической культуры;                                                    -мониторинг возможностей и способностей обучающихся, выявление и поддержка одарённых детей, детей с особыми образовательными потребностями;                                                                      -обеспечение осознанного и ответственного выбора дальнейшей профессиональной сферы деятельности; -поддержка детских объединений, ученического самоуправления)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6451851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1028343"/>
            <a:ext cx="885828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- вариативность форм психолого-педагогического сопровождения участников образовательного процесса (профилактика, диагностика, консультирование, коррекционная работа, развивающая работа, просвещение)                                                                                          </a:t>
            </a:r>
            <a:r>
              <a:rPr lang="ru-RU" sz="2800" b="1" dirty="0" smtClean="0"/>
              <a:t>6.2 </a:t>
            </a:r>
            <a:r>
              <a:rPr lang="ru-RU" sz="2800" dirty="0" smtClean="0"/>
              <a:t>Наличие психолого-педагогической службы  Да/Нет (да -1 балл, нет -0 баллов) </a:t>
            </a:r>
          </a:p>
          <a:p>
            <a:r>
              <a:rPr lang="ru-RU" sz="2800" b="1" dirty="0" smtClean="0"/>
              <a:t>6.3 </a:t>
            </a:r>
            <a:r>
              <a:rPr lang="ru-RU" sz="2800" dirty="0" smtClean="0"/>
              <a:t>Наличие и комплектование штатной единицы психолога Да/Нет (да -1 балл за каждую штатную единицу), нет -0 баллов) </a:t>
            </a:r>
          </a:p>
          <a:p>
            <a:r>
              <a:rPr lang="ru-RU" sz="2800" dirty="0" smtClean="0"/>
              <a:t> </a:t>
            </a:r>
            <a:r>
              <a:rPr lang="ru-RU" sz="2800" b="1" dirty="0" smtClean="0"/>
              <a:t>6.4 </a:t>
            </a:r>
            <a:r>
              <a:rPr lang="ru-RU" sz="2800" dirty="0" smtClean="0"/>
              <a:t>Наличие и комплектование штатной единицы социального педагога Да/Нет (да -1 балл за каждую штатную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64814394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856357"/>
            <a:ext cx="885828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7. Кадровое обеспечение образовательного учреждения в условиях введения ФГОС СОО</a:t>
            </a:r>
            <a:r>
              <a:rPr lang="ru-RU" sz="2400" b="1" dirty="0" smtClean="0"/>
              <a:t>.                                                                            7.1</a:t>
            </a:r>
            <a:r>
              <a:rPr lang="ru-RU" sz="2400" dirty="0" smtClean="0"/>
              <a:t> Разработан диагностический инструментарий для выявления профессиональных затруднений педагогов в период перехода на ФГОС СОО.  Да/Нет (да -1 балл, нет -0 баллов) </a:t>
            </a:r>
          </a:p>
          <a:p>
            <a:r>
              <a:rPr lang="ru-RU" sz="2400" dirty="0" smtClean="0"/>
              <a:t> </a:t>
            </a:r>
            <a:r>
              <a:rPr lang="ru-RU" sz="2400" b="1" dirty="0" smtClean="0"/>
              <a:t>7.2</a:t>
            </a:r>
            <a:r>
              <a:rPr lang="ru-RU" sz="2400" dirty="0" smtClean="0"/>
              <a:t> Укомплектованность образовательного учреждения педагогическими, руководящими и иными работниками с соответствующим образованием </a:t>
            </a:r>
          </a:p>
          <a:p>
            <a:r>
              <a:rPr lang="ru-RU" sz="2400" dirty="0" smtClean="0"/>
              <a:t>100% - 2 балла/не мене 90% - 1 балл/менее 90% - 0 баллов </a:t>
            </a:r>
          </a:p>
          <a:p>
            <a:r>
              <a:rPr lang="ru-RU" sz="2400" dirty="0" smtClean="0"/>
              <a:t> </a:t>
            </a:r>
            <a:r>
              <a:rPr lang="ru-RU" sz="2400" b="1" dirty="0" smtClean="0"/>
              <a:t>7.3 </a:t>
            </a:r>
            <a:r>
              <a:rPr lang="ru-RU" sz="2400" dirty="0" smtClean="0"/>
              <a:t>Доля учителей, преподающих на уровне среднего общего образования, прошедших повышение квалификации, по вопросам организации образовательного процесса в соответствии с требованиями ФГОС СОО, от общего количества учителей, преподающих на ровне среднего общего образования </a:t>
            </a:r>
          </a:p>
          <a:p>
            <a:r>
              <a:rPr lang="ru-RU" sz="2400" dirty="0" smtClean="0"/>
              <a:t>100% - 2 балла/не мене 80% - 1 балл/менее 80% - 0 баллов % </a:t>
            </a:r>
          </a:p>
          <a:p>
            <a:r>
              <a:rPr lang="ru-RU" sz="2400" dirty="0" smtClean="0"/>
              <a:t>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2899274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3571876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ru-RU" sz="2800" b="1" dirty="0" smtClean="0"/>
              <a:t>1.2 </a:t>
            </a:r>
            <a:r>
              <a:rPr lang="ru-RU" sz="2800" dirty="0" smtClean="0"/>
              <a:t>Разработана основная образовательная программа среднего общего образования </a:t>
            </a:r>
            <a:br>
              <a:rPr lang="ru-RU" sz="2800" dirty="0" smtClean="0"/>
            </a:br>
            <a:r>
              <a:rPr lang="ru-RU" sz="2800" dirty="0" smtClean="0"/>
              <a:t>Да/Нет (да -1 балл, нет -0 баллов) </a:t>
            </a:r>
            <a:br>
              <a:rPr lang="ru-RU" sz="2800" dirty="0" smtClean="0"/>
            </a:br>
            <a:r>
              <a:rPr lang="ru-RU" sz="2800" dirty="0" smtClean="0"/>
              <a:t> </a:t>
            </a:r>
            <a:r>
              <a:rPr lang="ru-RU" sz="2800" b="1" dirty="0" smtClean="0"/>
              <a:t>1.2.1</a:t>
            </a:r>
            <a:r>
              <a:rPr lang="ru-RU" sz="2800" dirty="0" smtClean="0"/>
              <a:t> Целевой раздел:                                                      Да/Нет (да -1 балл, нет -0 баллов) </a:t>
            </a:r>
            <a:br>
              <a:rPr lang="ru-RU" sz="2800" dirty="0" smtClean="0"/>
            </a:br>
            <a:r>
              <a:rPr lang="ru-RU" sz="2800" dirty="0" smtClean="0"/>
              <a:t> − пояснительная записка;                                                    Да/Нет (да -1 балл, нет -0 баллов) </a:t>
            </a:r>
            <a:br>
              <a:rPr lang="ru-RU" sz="2800" dirty="0" smtClean="0"/>
            </a:br>
            <a:r>
              <a:rPr lang="ru-RU" sz="2800" dirty="0" smtClean="0"/>
              <a:t> − планируемые результаты освоения основной образовательной программы основного общего образования,  отражающие специфику изучения учебных предметов, возрастные особенности обучающихся;                                                                         Да/Нет (да -1 балл, нет -0 баллов) </a:t>
            </a:r>
            <a:br>
              <a:rPr lang="ru-RU" sz="2800" dirty="0" smtClean="0"/>
            </a:br>
            <a:r>
              <a:rPr lang="ru-RU" sz="2800" dirty="0" smtClean="0"/>
              <a:t> </a:t>
            </a:r>
            <a:br>
              <a:rPr lang="ru-RU" sz="2800" dirty="0" smtClean="0"/>
            </a:br>
            <a:r>
              <a:rPr lang="ru-RU" sz="2800" dirty="0" smtClean="0"/>
              <a:t>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50352273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40" y="571480"/>
            <a:ext cx="857256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7.4 </a:t>
            </a:r>
            <a:r>
              <a:rPr lang="ru-RU" sz="2400" dirty="0" smtClean="0"/>
              <a:t>Доля руководящих работников, прошедших повышение квалификации по вопросам по вопросам организации образовательного процесса в соответствии с требованиями ФГОС СОО  </a:t>
            </a:r>
          </a:p>
          <a:p>
            <a:r>
              <a:rPr lang="ru-RU" sz="2400" dirty="0" smtClean="0"/>
              <a:t>100% - 2 балла/не мене 90% - 1 балл/менее 90% - 0 баллов </a:t>
            </a:r>
          </a:p>
          <a:p>
            <a:r>
              <a:rPr lang="ru-RU" sz="2400" b="1" dirty="0" smtClean="0"/>
              <a:t> 7.5 </a:t>
            </a:r>
            <a:r>
              <a:rPr lang="ru-RU" sz="2400" dirty="0" smtClean="0"/>
              <a:t>Разработан план внутрикорпоративного обучения с ориентацией на проблемы введения ФГОС среднего общего образования и  основанный на результатах диагностики профессиональных затруднений и образовательных потребностей педагогов </a:t>
            </a:r>
          </a:p>
          <a:p>
            <a:r>
              <a:rPr lang="ru-RU" sz="2400" dirty="0" smtClean="0"/>
              <a:t> </a:t>
            </a:r>
            <a:r>
              <a:rPr lang="ru-RU" sz="2400" b="1" dirty="0" smtClean="0"/>
              <a:t>7.6</a:t>
            </a:r>
            <a:r>
              <a:rPr lang="ru-RU" sz="2400" dirty="0" smtClean="0"/>
              <a:t> Разработан план повышения квалификации педагогов и индивидуальные планы самообразования педагогов, учитывающие индивидуальные затруднения педагогов по вопросам введения ФГОС СОО </a:t>
            </a:r>
          </a:p>
          <a:p>
            <a:r>
              <a:rPr lang="ru-RU" sz="2400" dirty="0" smtClean="0"/>
              <a:t>Да/Нет (да -1 балл, нет -0 баллов)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05316599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642918"/>
            <a:ext cx="8929718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7.7 </a:t>
            </a:r>
            <a:r>
              <a:rPr lang="ru-RU" sz="2400" dirty="0" smtClean="0"/>
              <a:t>Учителя, преподающие на уровне среднего общего образования:                                                - используют соответствующие ФГОС СОО современные  УМК, линии учебников Да/Нет (да -1 балл, нет -0 баллов) </a:t>
            </a:r>
          </a:p>
          <a:p>
            <a:r>
              <a:rPr lang="ru-RU" sz="2400" dirty="0" smtClean="0"/>
              <a:t> - разработали рабочие программы по предметам в соответствии с требованиями ФГОС СОО (профильного и базового уровней) </a:t>
            </a:r>
          </a:p>
          <a:p>
            <a:r>
              <a:rPr lang="ru-RU" sz="2400" dirty="0" smtClean="0"/>
              <a:t>Да/Нет (да -1 балл, нет -0 баллов) </a:t>
            </a:r>
          </a:p>
          <a:p>
            <a:r>
              <a:rPr lang="ru-RU" sz="2400" dirty="0" smtClean="0"/>
              <a:t> - разработали программы внеурочной деятельности в соответствии с требованиями и структурой ФГОС СОО </a:t>
            </a:r>
          </a:p>
          <a:p>
            <a:r>
              <a:rPr lang="ru-RU" sz="2400" dirty="0" smtClean="0"/>
              <a:t>Да/Нет (да -1 балл, нет -0 баллов) </a:t>
            </a:r>
          </a:p>
          <a:p>
            <a:r>
              <a:rPr lang="ru-RU" sz="2400" dirty="0" smtClean="0"/>
              <a:t> -разработали программы </a:t>
            </a:r>
            <a:r>
              <a:rPr lang="ru-RU" sz="2400" dirty="0" err="1" smtClean="0"/>
              <a:t>надпредметного</a:t>
            </a:r>
            <a:r>
              <a:rPr lang="ru-RU" sz="2400" dirty="0" smtClean="0"/>
              <a:t> и </a:t>
            </a:r>
            <a:r>
              <a:rPr lang="ru-RU" sz="2400" dirty="0" err="1" smtClean="0"/>
              <a:t>метапредметного</a:t>
            </a:r>
            <a:r>
              <a:rPr lang="ru-RU" sz="2400" dirty="0" smtClean="0"/>
              <a:t> характера, в т.ч. по учебно-исследовательской и проектной деятельности обучающихся </a:t>
            </a:r>
          </a:p>
          <a:p>
            <a:r>
              <a:rPr lang="ru-RU" sz="2400" dirty="0" smtClean="0"/>
              <a:t>Да/Нет (да -1 балл, нет -0 баллов) </a:t>
            </a:r>
          </a:p>
          <a:p>
            <a:r>
              <a:rPr lang="ru-RU" sz="2400" dirty="0" smtClean="0"/>
              <a:t> </a:t>
            </a:r>
          </a:p>
          <a:p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633774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117693"/>
            <a:ext cx="8501122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7.8</a:t>
            </a:r>
            <a:r>
              <a:rPr lang="ru-RU" sz="2400" dirty="0" smtClean="0"/>
              <a:t> Учителя владеют  технологиями обучения и формами организации современного  урока на основе </a:t>
            </a:r>
            <a:r>
              <a:rPr lang="ru-RU" sz="2400" dirty="0" err="1" smtClean="0"/>
              <a:t>системнодеятельностного</a:t>
            </a:r>
            <a:r>
              <a:rPr lang="ru-RU" sz="2400" dirty="0" smtClean="0"/>
              <a:t> подхода: </a:t>
            </a:r>
          </a:p>
          <a:p>
            <a:r>
              <a:rPr lang="ru-RU" sz="2400" dirty="0" smtClean="0"/>
              <a:t>  - проектные технологии Да/Нет (да -1 балл, нет -0 баллов) </a:t>
            </a:r>
          </a:p>
          <a:p>
            <a:r>
              <a:rPr lang="ru-RU" sz="2400" dirty="0" smtClean="0"/>
              <a:t> - технология организации учебно-исследовательской деятельности Да/Нет (да -1 балл, нет -0 баллов) </a:t>
            </a:r>
          </a:p>
          <a:p>
            <a:r>
              <a:rPr lang="ru-RU" sz="2400" dirty="0" smtClean="0"/>
              <a:t> - технология развития критического мышления Да/Нет (да -1 балл, нет -0 баллов) </a:t>
            </a:r>
          </a:p>
          <a:p>
            <a:r>
              <a:rPr lang="ru-RU" sz="2400" dirty="0" smtClean="0"/>
              <a:t> - технология развивающего обучения Да/Нет (да -1 балл, нет -0 баллов) </a:t>
            </a:r>
          </a:p>
          <a:p>
            <a:r>
              <a:rPr lang="ru-RU" sz="2400" dirty="0" smtClean="0"/>
              <a:t> - технология проблемного обучения Да/Нет (да -1 балл, нет -0 баллов) </a:t>
            </a:r>
          </a:p>
          <a:p>
            <a:r>
              <a:rPr lang="ru-RU" sz="2400" dirty="0" smtClean="0"/>
              <a:t> - диалоговые технологии Да/Нет (да -1 балл, нет -0 баллов) </a:t>
            </a:r>
          </a:p>
          <a:p>
            <a:r>
              <a:rPr lang="ru-RU" sz="2400" dirty="0" smtClean="0"/>
              <a:t> - технология </a:t>
            </a:r>
            <a:r>
              <a:rPr lang="ru-RU" sz="2400" dirty="0" err="1" smtClean="0"/>
              <a:t>системно-деятельностного</a:t>
            </a:r>
            <a:r>
              <a:rPr lang="ru-RU" sz="2400" dirty="0" smtClean="0"/>
              <a:t> метода Л.Г. </a:t>
            </a:r>
            <a:r>
              <a:rPr lang="ru-RU" sz="2400" dirty="0" err="1" smtClean="0"/>
              <a:t>Петерсон</a:t>
            </a:r>
            <a:r>
              <a:rPr lang="ru-RU" sz="2400" dirty="0" smtClean="0"/>
              <a:t> Да/Нет (да -1 балл, нет -0 баллов) </a:t>
            </a:r>
          </a:p>
          <a:p>
            <a:r>
              <a:rPr lang="ru-RU" sz="2400" dirty="0" smtClean="0"/>
              <a:t> - информационно-коммуникационные технологии Да/Нет (да -1 балл, нет -0 баллов) </a:t>
            </a:r>
          </a:p>
          <a:p>
            <a:r>
              <a:rPr lang="ru-RU" sz="2400" dirty="0" smtClean="0"/>
              <a:t>  - другие (указать, какие) Да/Нет (да -1 балл, нет -0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10926417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1000108"/>
            <a:ext cx="892971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7.9.</a:t>
            </a:r>
            <a:r>
              <a:rPr lang="ru-RU" sz="2400" dirty="0" smtClean="0"/>
              <a:t> Учителя имеют инструменты для организации оценки универсальных учебных действий: </a:t>
            </a:r>
          </a:p>
          <a:p>
            <a:r>
              <a:rPr lang="ru-RU" sz="2400" dirty="0" smtClean="0"/>
              <a:t>Да/Нет (да -1 балл, нет -0 баллов) </a:t>
            </a:r>
          </a:p>
          <a:p>
            <a:r>
              <a:rPr lang="ru-RU" sz="2400" dirty="0" smtClean="0"/>
              <a:t> - стандартизированные письменные работы Да/Нет (да -1 балл, нет -0 баллов) </a:t>
            </a:r>
          </a:p>
          <a:p>
            <a:r>
              <a:rPr lang="ru-RU" sz="2400" dirty="0" smtClean="0"/>
              <a:t> - творческие работы Да/Нет (да -1 балл, нет -0 баллов) </a:t>
            </a:r>
          </a:p>
          <a:p>
            <a:r>
              <a:rPr lang="ru-RU" sz="2400" dirty="0" smtClean="0"/>
              <a:t> - практические работы Да/Нет (да -1 балл, нет -0 баллов) </a:t>
            </a:r>
          </a:p>
          <a:p>
            <a:r>
              <a:rPr lang="ru-RU" sz="2400" dirty="0" smtClean="0"/>
              <a:t> - материалы для самооценки учащихся Да/Нет (да -1 балл, нет -0 баллов) </a:t>
            </a:r>
          </a:p>
          <a:p>
            <a:r>
              <a:rPr lang="ru-RU" sz="2400" dirty="0" smtClean="0"/>
              <a:t> - план или карту наблюдений динамики достижений учащихся Да/Нет (да -1 балл, нет -0 баллов) </a:t>
            </a:r>
          </a:p>
          <a:p>
            <a:r>
              <a:rPr lang="ru-RU" sz="2400" dirty="0" smtClean="0"/>
              <a:t> - другое (указать)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06821576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878" y="857232"/>
            <a:ext cx="850112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/>
              <a:t>7.10 </a:t>
            </a:r>
            <a:r>
              <a:rPr lang="ru-RU" sz="2800" dirty="0" smtClean="0"/>
              <a:t>Учителя имеют: Да/Нет (да -1 балл, нет -0 баллов) </a:t>
            </a:r>
          </a:p>
          <a:p>
            <a:r>
              <a:rPr lang="ru-RU" sz="2800" dirty="0" smtClean="0"/>
              <a:t> - методические разработки по вопросам реализации ФГОС СОО в образовательном процессе Да/Нет (да -1 балл, нет -0 баллов) </a:t>
            </a:r>
          </a:p>
          <a:p>
            <a:r>
              <a:rPr lang="ru-RU" sz="2800" dirty="0" smtClean="0"/>
              <a:t> - методические разработки по организации и сопровождению  учебно-исследовательской и проектной </a:t>
            </a:r>
            <a:r>
              <a:rPr lang="ru-RU" sz="2800" dirty="0" err="1" smtClean="0"/>
              <a:t>деятельностиобучающихся</a:t>
            </a:r>
            <a:r>
              <a:rPr lang="ru-RU" sz="2800" dirty="0" smtClean="0"/>
              <a:t>, выполнению ими индивидуального проекта  </a:t>
            </a:r>
          </a:p>
          <a:p>
            <a:r>
              <a:rPr lang="ru-RU" sz="2800" dirty="0" smtClean="0"/>
              <a:t>Да/Нет (да -1 балл, нет -0 баллов) </a:t>
            </a:r>
          </a:p>
          <a:p>
            <a:r>
              <a:rPr lang="ru-RU" sz="2800" dirty="0" smtClean="0"/>
              <a:t> - научные статьи по вопросам ФГОС СОО Да/Нет (да -1 балл, нет -0 баллов)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223557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378619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ru-RU" sz="4000" dirty="0" smtClean="0"/>
              <a:t>− система оценки достижения планируемых результатов освоения основной образовательной программы среднего общего образования, включая оценку результатов урочной, внеурочной, учебно-исследовательской и проектной деятельности.  </a:t>
            </a:r>
            <a:br>
              <a:rPr lang="ru-RU" sz="4000" dirty="0" smtClean="0"/>
            </a:br>
            <a:r>
              <a:rPr lang="ru-RU" sz="4000" dirty="0" smtClean="0"/>
              <a:t>Да/Нет (да -1 балл, нет -0 баллов)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08877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3000372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ru-RU" sz="4000" b="1" dirty="0" smtClean="0"/>
              <a:t>1.2.2</a:t>
            </a:r>
            <a:r>
              <a:rPr lang="ru-RU" sz="4000" dirty="0" smtClean="0"/>
              <a:t> Содержательный раздел:          Да/Нет (да -1 балл, нет -0 баллов) </a:t>
            </a:r>
            <a:br>
              <a:rPr lang="ru-RU" sz="4000" dirty="0" smtClean="0"/>
            </a:br>
            <a:r>
              <a:rPr lang="ru-RU" sz="4000" dirty="0" smtClean="0"/>
              <a:t> − программа развития универсальных учебных </a:t>
            </a:r>
            <a:r>
              <a:rPr lang="ru-RU" sz="4000" dirty="0" err="1" smtClean="0"/>
              <a:t>действий,включающая</a:t>
            </a:r>
            <a:r>
              <a:rPr lang="ru-RU" sz="4000" dirty="0" smtClean="0"/>
              <a:t> формирование компетенций обучающихся в области учебно-исследовательской и проектной деятельности;                                                   Да/Нет (да -1 балл, нет -0 баллов)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566930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000372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ru-RU" sz="3600" dirty="0" smtClean="0"/>
              <a:t>− программы отдельных учебных предметов, курсов; Да/Нет (да -1 балл, нет -0 баллов) </a:t>
            </a:r>
            <a:br>
              <a:rPr lang="ru-RU" sz="3600" dirty="0" smtClean="0"/>
            </a:br>
            <a:r>
              <a:rPr lang="ru-RU" sz="3600" dirty="0" smtClean="0"/>
              <a:t> − программы курсов внеурочной деятельности; Да/Нет (да -1 балл, нет -0 баллов) </a:t>
            </a:r>
            <a:br>
              <a:rPr lang="ru-RU" sz="3600" dirty="0" smtClean="0"/>
            </a:br>
            <a:r>
              <a:rPr lang="ru-RU" sz="3600" dirty="0" smtClean="0"/>
              <a:t> − программа воспитания и социализации; Да/Нет (да -1 балл, нет -0 баллов) </a:t>
            </a:r>
            <a:br>
              <a:rPr lang="ru-RU" sz="3600" dirty="0" smtClean="0"/>
            </a:br>
            <a:r>
              <a:rPr lang="ru-RU" sz="3600" dirty="0" smtClean="0"/>
              <a:t> − программа коррекционной работы. Да/Нет (да -1 балл, нет -0 баллов) 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6871010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3000372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ru-RU" b="1" dirty="0" smtClean="0"/>
              <a:t>1.2.3</a:t>
            </a:r>
            <a:r>
              <a:rPr lang="ru-RU" dirty="0" smtClean="0"/>
              <a:t> Организационный раздел: Да/Нет (да -1 балл, нет -0 баллов) </a:t>
            </a:r>
            <a:br>
              <a:rPr lang="ru-RU" dirty="0" smtClean="0"/>
            </a:br>
            <a:r>
              <a:rPr lang="ru-RU" dirty="0" smtClean="0"/>
              <a:t> −       учебный(</a:t>
            </a:r>
            <a:r>
              <a:rPr lang="ru-RU" dirty="0" err="1" smtClean="0"/>
              <a:t>ые</a:t>
            </a:r>
            <a:r>
              <a:rPr lang="ru-RU" dirty="0" smtClean="0"/>
              <a:t>)  план (</a:t>
            </a:r>
            <a:r>
              <a:rPr lang="ru-RU" dirty="0" err="1" smtClean="0"/>
              <a:t>ы</a:t>
            </a:r>
            <a:r>
              <a:rPr lang="ru-RU" dirty="0" smtClean="0"/>
              <a:t>); Да/Нет (да -1 балл, нет -0 баллов) </a:t>
            </a:r>
            <a:br>
              <a:rPr lang="ru-RU" dirty="0" smtClean="0"/>
            </a:br>
            <a:r>
              <a:rPr lang="ru-RU" dirty="0" smtClean="0"/>
              <a:t> −       план внеурочной деятельности; Да/Нет (да -1 балл, нет -0 баллов) </a:t>
            </a:r>
            <a:br>
              <a:rPr lang="ru-RU" dirty="0" smtClean="0"/>
            </a:br>
            <a:r>
              <a:rPr lang="ru-RU" dirty="0" smtClean="0"/>
              <a:t> −       система условий реализации основной  образовательной  программы Да/Нет (да -1 балл, нет -0 баллов)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35270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228599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1.3</a:t>
            </a:r>
            <a:r>
              <a:rPr lang="ru-RU" dirty="0" smtClean="0"/>
              <a:t> Разработана дорожная карта (сетевой график) по формированию необходимой системы условий реализации ООП СОО </a:t>
            </a:r>
            <a:br>
              <a:rPr lang="ru-RU" dirty="0" smtClean="0"/>
            </a:br>
            <a:r>
              <a:rPr lang="ru-RU" dirty="0" smtClean="0"/>
              <a:t>Да/Нет (да -1 балл, нет -0 баллов)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7593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3286124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ru-RU" sz="2800" b="1" dirty="0" smtClean="0"/>
              <a:t>1.4</a:t>
            </a:r>
            <a:r>
              <a:rPr lang="ru-RU" sz="2800" dirty="0" smtClean="0"/>
              <a:t> Разработаны (внесены изменения) в локальные   акты: Да/Нет (да -1 балл, нет -0 баллов) </a:t>
            </a:r>
            <a:br>
              <a:rPr lang="ru-RU" sz="2800" dirty="0" smtClean="0"/>
            </a:br>
            <a:r>
              <a:rPr lang="ru-RU" sz="2800" b="1" dirty="0" smtClean="0"/>
              <a:t> 1.4.1 </a:t>
            </a:r>
            <a:r>
              <a:rPr lang="ru-RU" sz="2800" dirty="0" smtClean="0"/>
              <a:t>регламентирующие установление стимулирующих надбавок и доплат Да/Нет (да -1 балл, нет -0 баллов) </a:t>
            </a:r>
            <a:br>
              <a:rPr lang="ru-RU" sz="2800" dirty="0" smtClean="0"/>
            </a:br>
            <a:r>
              <a:rPr lang="ru-RU" sz="2800" dirty="0" smtClean="0"/>
              <a:t> </a:t>
            </a:r>
            <a:r>
              <a:rPr lang="ru-RU" sz="2800" b="1" dirty="0" smtClean="0"/>
              <a:t>1.4.2</a:t>
            </a:r>
            <a:r>
              <a:rPr lang="ru-RU" sz="2800" dirty="0" smtClean="0"/>
              <a:t> устанавливающие требования к различным объектам инфраструктуры образовательного учреждения с учетом требований к минимальной оснащенности учебного процесса (положения о информационно-библиотечном центре, физкультурно-оздоровительном центре, помещений для занятий учебно-исследовательской и проектной деятельностью и др.); Да/Нет (да -1 балл, нет -0 баллов) </a:t>
            </a:r>
            <a:br>
              <a:rPr lang="ru-RU" sz="2800" dirty="0" smtClean="0"/>
            </a:br>
            <a:r>
              <a:rPr lang="ru-RU" sz="2800" dirty="0" smtClean="0"/>
              <a:t> </a:t>
            </a:r>
            <a:br>
              <a:rPr lang="ru-RU" sz="2800" dirty="0" smtClean="0"/>
            </a:br>
            <a:r>
              <a:rPr lang="ru-RU" sz="2800" dirty="0" smtClean="0"/>
              <a:t>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39053752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2451</Words>
  <Application>Microsoft Office PowerPoint</Application>
  <PresentationFormat>Экран (4:3)</PresentationFormat>
  <Paragraphs>140</Paragraphs>
  <Slides>34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35" baseType="lpstr">
      <vt:lpstr>Тема Office</vt:lpstr>
      <vt:lpstr>Мониторинг готовности ОО к внедрению ФГОС СОО</vt:lpstr>
      <vt:lpstr>1 Нормативно-правовое обеспечение деятельности ОО   в условиях введения ФГОС СОО                                                                                                      1.1 Наличие решения органа государственно-общественного управления (совета школы, управляющего совета, попечительского совета) о введении в образовательном учреждении ФГОС СОО.                                           Да/Нет (да -1 балл, нет -0 баллов)</vt:lpstr>
      <vt:lpstr>1.2 Разработана основная образовательная программа среднего общего образования  Да/Нет (да -1 балл, нет -0 баллов)   1.2.1 Целевой раздел:                                                      Да/Нет (да -1 балл, нет -0 баллов)   − пояснительная записка;                                                    Да/Нет (да -1 балл, нет -0 баллов)   − планируемые результаты освоения основной образовательной программы основного общего образования,  отражающие специфику изучения учебных предметов, возрастные особенности обучающихся;                                                                         Да/Нет (да -1 балл, нет -0 баллов)     </vt:lpstr>
      <vt:lpstr>− система оценки достижения планируемых результатов освоения основной образовательной программы среднего общего образования, включая оценку результатов урочной, внеурочной, учебно-исследовательской и проектной деятельности.   Да/Нет (да -1 балл, нет -0 баллов)     </vt:lpstr>
      <vt:lpstr>1.2.2 Содержательный раздел:          Да/Нет (да -1 балл, нет -0 баллов)   − программа развития универсальных учебных действий,включающая формирование компетенций обучающихся в области учебно-исследовательской и проектной деятельности;                                                   Да/Нет (да -1 балл, нет -0 баллов)   </vt:lpstr>
      <vt:lpstr>− программы отдельных учебных предметов, курсов; Да/Нет (да -1 балл, нет -0 баллов)   − программы курсов внеурочной деятельности; Да/Нет (да -1 балл, нет -0 баллов)   − программа воспитания и социализации; Да/Нет (да -1 балл, нет -0 баллов)   − программа коррекционной работы. Да/Нет (да -1 балл, нет -0 баллов) </vt:lpstr>
      <vt:lpstr>1.2.3 Организационный раздел: Да/Нет (да -1 балл, нет -0 баллов)   −       учебный(ые)  план (ы); Да/Нет (да -1 балл, нет -0 баллов)   −       план внеурочной деятельности; Да/Нет (да -1 балл, нет -0 баллов)   −       система условий реализации основной  образовательной  программы Да/Нет (да -1 балл, нет -0 баллов) </vt:lpstr>
      <vt:lpstr>1.3 Разработана дорожная карта (сетевой график) по формированию необходимой системы условий реализации ООП СОО  Да/Нет (да -1 балл, нет -0 баллов) </vt:lpstr>
      <vt:lpstr>1.4 Разработаны (внесены изменения) в локальные   акты: Да/Нет (да -1 балл, нет -0 баллов)   1.4.1 регламентирующие установление стимулирующих надбавок и доплат Да/Нет (да -1 балл, нет -0 баллов)   1.4.2 устанавливающие требования к различным объектам инфраструктуры образовательного учреждения с учетом требований к минимальной оснащенности учебного процесса (положения о информационно-библиотечном центре, физкультурно-оздоровительном центре, помещений для занятий учебно-исследовательской и проектной деятельностью и др.); Да/Нет (да -1 балл, нет -0 баллов)     </vt:lpstr>
      <vt:lpstr>1.4.3 регламентирующие организацию образовательного процесса (положение об индивидуальном проекте, положение об индивидуальном учебном плане,  сетевых формах организации образовательного процесса и др.)  Да/Нет (да -1 балл, нет -0 баллов)    1.4.4 Положение о системе оценок, формах и порядке проведения промежуточной и итоговой аттестации, учета результатов  урочной, внеурочной и проектной деятельности обучающихся  Да/Нет (да -1 балл, нет -0 баллов) </vt:lpstr>
      <vt:lpstr>1.5 Разработано расписание образовательного процесса в соответствии с целями и задачами основной образовательной программы среднего общего образования, обеспечивающее реализацию выбранных профилей обучения и индивидуальных учебных планов  Да/Нет (да -1 балл, нет -0 баллов)     </vt:lpstr>
      <vt:lpstr>1.6 Наличие приказов, регламентирующих введение стандартов второго поколения в общеобразовательном учреждении  1 .7 Наличие обоснованного списка учебников для  реализации ФГОС среднего общего образования   1.8 Наличие должностных инструкций работников ОУ, переработанных с учетом ФГОС СОО и Единого квалификационного справочника должностей руководителей, специалистов и служащих.  Да/Нет (да -1 балл, нет-0 баллов)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ГАУ ДПО СОИРО   Дюг Л.Т., доцент кафедры управления развитием образовательных систем, К.П.Н.</dc:title>
  <dc:creator>Владелец</dc:creator>
  <cp:lastModifiedBy>Зазыкина</cp:lastModifiedBy>
  <cp:revision>4</cp:revision>
  <dcterms:created xsi:type="dcterms:W3CDTF">2017-02-02T07:27:33Z</dcterms:created>
  <dcterms:modified xsi:type="dcterms:W3CDTF">2017-02-03T12:46:42Z</dcterms:modified>
</cp:coreProperties>
</file>