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5"/>
  </p:notesMasterIdLst>
  <p:sldIdLst>
    <p:sldId id="256" r:id="rId2"/>
    <p:sldId id="281" r:id="rId3"/>
    <p:sldId id="271" r:id="rId4"/>
    <p:sldId id="286" r:id="rId5"/>
    <p:sldId id="257" r:id="rId6"/>
    <p:sldId id="299" r:id="rId7"/>
    <p:sldId id="272" r:id="rId8"/>
    <p:sldId id="261" r:id="rId9"/>
    <p:sldId id="263" r:id="rId10"/>
    <p:sldId id="275" r:id="rId11"/>
    <p:sldId id="264" r:id="rId12"/>
    <p:sldId id="277" r:id="rId13"/>
    <p:sldId id="290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716" autoAdjust="0"/>
  </p:normalViewPr>
  <p:slideViewPr>
    <p:cSldViewPr snapToGrid="0">
      <p:cViewPr>
        <p:scale>
          <a:sx n="117" d="100"/>
          <a:sy n="117" d="100"/>
        </p:scale>
        <p:origin x="-3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4B77C-33E6-4E41-BD9A-AF94CE292CF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B80B1D-3A0F-443F-8233-75E549252EB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Образовательная программа</a:t>
          </a:r>
          <a:endParaRPr lang="ru-RU" sz="2000" b="1" dirty="0">
            <a:solidFill>
              <a:schemeClr val="tx1"/>
            </a:solidFill>
          </a:endParaRPr>
        </a:p>
      </dgm:t>
    </dgm:pt>
    <dgm:pt modelId="{9E54D64A-8C4B-44FB-8FEF-101359744F12}" type="parTrans" cxnId="{0B0F6834-2344-4E0E-A438-03CB44E4B52D}">
      <dgm:prSet/>
      <dgm:spPr/>
      <dgm:t>
        <a:bodyPr/>
        <a:lstStyle/>
        <a:p>
          <a:endParaRPr lang="ru-RU"/>
        </a:p>
      </dgm:t>
    </dgm:pt>
    <dgm:pt modelId="{08083732-AA17-4CCE-AF3C-640B76CFA4D1}" type="sibTrans" cxnId="{0B0F6834-2344-4E0E-A438-03CB44E4B52D}">
      <dgm:prSet/>
      <dgm:spPr/>
      <dgm:t>
        <a:bodyPr/>
        <a:lstStyle/>
        <a:p>
          <a:endParaRPr lang="ru-RU"/>
        </a:p>
      </dgm:t>
    </dgm:pt>
    <dgm:pt modelId="{BCA7B58E-67CA-4D2E-9EA4-36FED167961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Учебный план</a:t>
          </a:r>
          <a:endParaRPr lang="ru-RU" sz="1600" b="1" dirty="0">
            <a:solidFill>
              <a:schemeClr val="tx1"/>
            </a:solidFill>
          </a:endParaRPr>
        </a:p>
      </dgm:t>
    </dgm:pt>
    <dgm:pt modelId="{607EB470-141B-478C-8C39-E754AC15E952}" type="parTrans" cxnId="{01F53E06-0B2E-4416-88E9-46C7FD004D2A}">
      <dgm:prSet/>
      <dgm:spPr/>
      <dgm:t>
        <a:bodyPr/>
        <a:lstStyle/>
        <a:p>
          <a:endParaRPr lang="ru-RU"/>
        </a:p>
      </dgm:t>
    </dgm:pt>
    <dgm:pt modelId="{63AB2A28-A002-445F-A8BB-0561888D6505}" type="sibTrans" cxnId="{01F53E06-0B2E-4416-88E9-46C7FD004D2A}">
      <dgm:prSet/>
      <dgm:spPr/>
      <dgm:t>
        <a:bodyPr/>
        <a:lstStyle/>
        <a:p>
          <a:endParaRPr lang="ru-RU"/>
        </a:p>
      </dgm:t>
    </dgm:pt>
    <dgm:pt modelId="{4F1D7FCA-7E24-4B00-B61D-961690DCE20A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Календарный учебный график</a:t>
          </a:r>
          <a:endParaRPr lang="ru-RU" sz="1600" b="1" dirty="0">
            <a:solidFill>
              <a:schemeClr val="tx1"/>
            </a:solidFill>
          </a:endParaRPr>
        </a:p>
      </dgm:t>
    </dgm:pt>
    <dgm:pt modelId="{F9B1BCD9-D95A-4D7C-98D5-D1781E7F61E0}" type="parTrans" cxnId="{DA97272E-3222-4B5F-840C-8B0B28C7BF5B}">
      <dgm:prSet/>
      <dgm:spPr/>
      <dgm:t>
        <a:bodyPr/>
        <a:lstStyle/>
        <a:p>
          <a:endParaRPr lang="ru-RU"/>
        </a:p>
      </dgm:t>
    </dgm:pt>
    <dgm:pt modelId="{911B374C-099F-43A6-82D8-0B0C456E4E20}" type="sibTrans" cxnId="{DA97272E-3222-4B5F-840C-8B0B28C7BF5B}">
      <dgm:prSet/>
      <dgm:spPr/>
      <dgm:t>
        <a:bodyPr/>
        <a:lstStyle/>
        <a:p>
          <a:endParaRPr lang="ru-RU"/>
        </a:p>
      </dgm:t>
    </dgm:pt>
    <dgm:pt modelId="{0604EADA-584D-4AC2-A157-8A4A728340FE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Рабочие программы учебных предметов</a:t>
          </a:r>
          <a:endParaRPr lang="ru-RU" sz="1600" b="1" dirty="0">
            <a:solidFill>
              <a:schemeClr val="tx1"/>
            </a:solidFill>
          </a:endParaRPr>
        </a:p>
      </dgm:t>
    </dgm:pt>
    <dgm:pt modelId="{C541AE4E-922A-4CB2-8552-A6B7C36EB145}" type="parTrans" cxnId="{B0937280-EC20-4A0E-8B99-10F9C6C441D8}">
      <dgm:prSet/>
      <dgm:spPr/>
      <dgm:t>
        <a:bodyPr/>
        <a:lstStyle/>
        <a:p>
          <a:endParaRPr lang="ru-RU"/>
        </a:p>
      </dgm:t>
    </dgm:pt>
    <dgm:pt modelId="{A4033763-A05B-45FB-BFFB-CA1EEEF1AFD8}" type="sibTrans" cxnId="{B0937280-EC20-4A0E-8B99-10F9C6C441D8}">
      <dgm:prSet/>
      <dgm:spPr/>
      <dgm:t>
        <a:bodyPr/>
        <a:lstStyle/>
        <a:p>
          <a:endParaRPr lang="ru-RU"/>
        </a:p>
      </dgm:t>
    </dgm:pt>
    <dgm:pt modelId="{A500A65E-0EE1-4C4D-AA97-FC3EE9BC6DBC}" type="pres">
      <dgm:prSet presAssocID="{5484B77C-33E6-4E41-BD9A-AF94CE292C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A6D955-CFF1-4097-A6E1-35CBEFA8881D}" type="pres">
      <dgm:prSet presAssocID="{4BB80B1D-3A0F-443F-8233-75E549252EBE}" presName="centerShape" presStyleLbl="node0" presStyleIdx="0" presStyleCnt="1" custScaleX="168144" custScaleY="131514" custLinFactNeighborX="-2148" custLinFactNeighborY="7514"/>
      <dgm:spPr/>
      <dgm:t>
        <a:bodyPr/>
        <a:lstStyle/>
        <a:p>
          <a:endParaRPr lang="ru-RU"/>
        </a:p>
      </dgm:t>
    </dgm:pt>
    <dgm:pt modelId="{4377D85E-2C79-49ED-BFAC-103EE9A10ADA}" type="pres">
      <dgm:prSet presAssocID="{BCA7B58E-67CA-4D2E-9EA4-36FED1679616}" presName="node" presStyleLbl="node1" presStyleIdx="0" presStyleCnt="3" custScaleX="240085" custScaleY="142248" custRadScaleRad="100005" custRadScaleInc="1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C05DB-065D-44EF-B4C1-73D743C73D44}" type="pres">
      <dgm:prSet presAssocID="{BCA7B58E-67CA-4D2E-9EA4-36FED1679616}" presName="dummy" presStyleCnt="0"/>
      <dgm:spPr/>
    </dgm:pt>
    <dgm:pt modelId="{2BC8EDFD-BF59-4F9C-AD3A-C17043ABF4AC}" type="pres">
      <dgm:prSet presAssocID="{63AB2A28-A002-445F-A8BB-0561888D6505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E44314E-8211-42C7-AE0A-6BAC033EAD62}" type="pres">
      <dgm:prSet presAssocID="{4F1D7FCA-7E24-4B00-B61D-961690DCE20A}" presName="node" presStyleLbl="node1" presStyleIdx="1" presStyleCnt="3" custScaleX="202534" custScaleY="150473" custRadScaleRad="128228" custRadScaleInc="-58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B1934-B089-4844-96C1-7728337F7407}" type="pres">
      <dgm:prSet presAssocID="{4F1D7FCA-7E24-4B00-B61D-961690DCE20A}" presName="dummy" presStyleCnt="0"/>
      <dgm:spPr/>
    </dgm:pt>
    <dgm:pt modelId="{3668E585-D537-4379-B242-4807CFBD9468}" type="pres">
      <dgm:prSet presAssocID="{911B374C-099F-43A6-82D8-0B0C456E4E20}" presName="sibTrans" presStyleLbl="sibTrans2D1" presStyleIdx="1" presStyleCnt="3" custLinFactNeighborY="-208"/>
      <dgm:spPr/>
      <dgm:t>
        <a:bodyPr/>
        <a:lstStyle/>
        <a:p>
          <a:endParaRPr lang="ru-RU"/>
        </a:p>
      </dgm:t>
    </dgm:pt>
    <dgm:pt modelId="{399DB9F4-9123-4A96-9D88-0CD1D774B16E}" type="pres">
      <dgm:prSet presAssocID="{0604EADA-584D-4AC2-A157-8A4A728340FE}" presName="node" presStyleLbl="node1" presStyleIdx="2" presStyleCnt="3" custScaleX="196334" custScaleY="148010" custRadScaleRad="143759" custRadScaleInc="62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250A3-CB51-468D-BC34-4621D8EFF952}" type="pres">
      <dgm:prSet presAssocID="{0604EADA-584D-4AC2-A157-8A4A728340FE}" presName="dummy" presStyleCnt="0"/>
      <dgm:spPr/>
    </dgm:pt>
    <dgm:pt modelId="{4B03E927-A4BC-4FEF-A212-3EBED08F4D01}" type="pres">
      <dgm:prSet presAssocID="{A4033763-A05B-45FB-BFFB-CA1EEEF1AFD8}" presName="sibTrans" presStyleLbl="sibTrans2D1" presStyleIdx="2" presStyleCnt="3" custLinFactNeighborX="-2032" custLinFactNeighborY="-1161"/>
      <dgm:spPr/>
      <dgm:t>
        <a:bodyPr/>
        <a:lstStyle/>
        <a:p>
          <a:endParaRPr lang="ru-RU"/>
        </a:p>
      </dgm:t>
    </dgm:pt>
  </dgm:ptLst>
  <dgm:cxnLst>
    <dgm:cxn modelId="{F550A274-D776-4A38-82C2-E5AB89B4A747}" type="presOf" srcId="{4BB80B1D-3A0F-443F-8233-75E549252EBE}" destId="{89A6D955-CFF1-4097-A6E1-35CBEFA8881D}" srcOrd="0" destOrd="0" presId="urn:microsoft.com/office/officeart/2005/8/layout/radial6"/>
    <dgm:cxn modelId="{2D8D44EB-EC21-41DC-B8BF-BAB9E0677C0F}" type="presOf" srcId="{0604EADA-584D-4AC2-A157-8A4A728340FE}" destId="{399DB9F4-9123-4A96-9D88-0CD1D774B16E}" srcOrd="0" destOrd="0" presId="urn:microsoft.com/office/officeart/2005/8/layout/radial6"/>
    <dgm:cxn modelId="{2825CFA4-94E8-415B-9EC7-BC47506A738E}" type="presOf" srcId="{A4033763-A05B-45FB-BFFB-CA1EEEF1AFD8}" destId="{4B03E927-A4BC-4FEF-A212-3EBED08F4D01}" srcOrd="0" destOrd="0" presId="urn:microsoft.com/office/officeart/2005/8/layout/radial6"/>
    <dgm:cxn modelId="{1DD67ECE-4B37-436F-A90B-D168E3C016F1}" type="presOf" srcId="{4F1D7FCA-7E24-4B00-B61D-961690DCE20A}" destId="{9E44314E-8211-42C7-AE0A-6BAC033EAD62}" srcOrd="0" destOrd="0" presId="urn:microsoft.com/office/officeart/2005/8/layout/radial6"/>
    <dgm:cxn modelId="{ADB15028-46EF-4DE3-83DC-2242F60F5D5D}" type="presOf" srcId="{5484B77C-33E6-4E41-BD9A-AF94CE292CF3}" destId="{A500A65E-0EE1-4C4D-AA97-FC3EE9BC6DBC}" srcOrd="0" destOrd="0" presId="urn:microsoft.com/office/officeart/2005/8/layout/radial6"/>
    <dgm:cxn modelId="{B0937280-EC20-4A0E-8B99-10F9C6C441D8}" srcId="{4BB80B1D-3A0F-443F-8233-75E549252EBE}" destId="{0604EADA-584D-4AC2-A157-8A4A728340FE}" srcOrd="2" destOrd="0" parTransId="{C541AE4E-922A-4CB2-8552-A6B7C36EB145}" sibTransId="{A4033763-A05B-45FB-BFFB-CA1EEEF1AFD8}"/>
    <dgm:cxn modelId="{5704EBEB-77B7-48C5-9AB5-278CA4A818DE}" type="presOf" srcId="{BCA7B58E-67CA-4D2E-9EA4-36FED1679616}" destId="{4377D85E-2C79-49ED-BFAC-103EE9A10ADA}" srcOrd="0" destOrd="0" presId="urn:microsoft.com/office/officeart/2005/8/layout/radial6"/>
    <dgm:cxn modelId="{0B0F6834-2344-4E0E-A438-03CB44E4B52D}" srcId="{5484B77C-33E6-4E41-BD9A-AF94CE292CF3}" destId="{4BB80B1D-3A0F-443F-8233-75E549252EBE}" srcOrd="0" destOrd="0" parTransId="{9E54D64A-8C4B-44FB-8FEF-101359744F12}" sibTransId="{08083732-AA17-4CCE-AF3C-640B76CFA4D1}"/>
    <dgm:cxn modelId="{DA97272E-3222-4B5F-840C-8B0B28C7BF5B}" srcId="{4BB80B1D-3A0F-443F-8233-75E549252EBE}" destId="{4F1D7FCA-7E24-4B00-B61D-961690DCE20A}" srcOrd="1" destOrd="0" parTransId="{F9B1BCD9-D95A-4D7C-98D5-D1781E7F61E0}" sibTransId="{911B374C-099F-43A6-82D8-0B0C456E4E20}"/>
    <dgm:cxn modelId="{01F53E06-0B2E-4416-88E9-46C7FD004D2A}" srcId="{4BB80B1D-3A0F-443F-8233-75E549252EBE}" destId="{BCA7B58E-67CA-4D2E-9EA4-36FED1679616}" srcOrd="0" destOrd="0" parTransId="{607EB470-141B-478C-8C39-E754AC15E952}" sibTransId="{63AB2A28-A002-445F-A8BB-0561888D6505}"/>
    <dgm:cxn modelId="{DBED13BF-CC86-4E3D-B2FA-82ECB60763FA}" type="presOf" srcId="{911B374C-099F-43A6-82D8-0B0C456E4E20}" destId="{3668E585-D537-4379-B242-4807CFBD9468}" srcOrd="0" destOrd="0" presId="urn:microsoft.com/office/officeart/2005/8/layout/radial6"/>
    <dgm:cxn modelId="{E4E9C11A-5D96-4DA3-8A5A-B716FE31A866}" type="presOf" srcId="{63AB2A28-A002-445F-A8BB-0561888D6505}" destId="{2BC8EDFD-BF59-4F9C-AD3A-C17043ABF4AC}" srcOrd="0" destOrd="0" presId="urn:microsoft.com/office/officeart/2005/8/layout/radial6"/>
    <dgm:cxn modelId="{76E4ED4A-2831-40DB-B55D-77BFFA646FC0}" type="presParOf" srcId="{A500A65E-0EE1-4C4D-AA97-FC3EE9BC6DBC}" destId="{89A6D955-CFF1-4097-A6E1-35CBEFA8881D}" srcOrd="0" destOrd="0" presId="urn:microsoft.com/office/officeart/2005/8/layout/radial6"/>
    <dgm:cxn modelId="{E001E870-42DC-482C-B8D5-14953F994BD4}" type="presParOf" srcId="{A500A65E-0EE1-4C4D-AA97-FC3EE9BC6DBC}" destId="{4377D85E-2C79-49ED-BFAC-103EE9A10ADA}" srcOrd="1" destOrd="0" presId="urn:microsoft.com/office/officeart/2005/8/layout/radial6"/>
    <dgm:cxn modelId="{A9701485-441E-40A4-B113-AB08BE783ED5}" type="presParOf" srcId="{A500A65E-0EE1-4C4D-AA97-FC3EE9BC6DBC}" destId="{403C05DB-065D-44EF-B4C1-73D743C73D44}" srcOrd="2" destOrd="0" presId="urn:microsoft.com/office/officeart/2005/8/layout/radial6"/>
    <dgm:cxn modelId="{94F67EC8-8C2B-4D37-B106-CB47AB3653B0}" type="presParOf" srcId="{A500A65E-0EE1-4C4D-AA97-FC3EE9BC6DBC}" destId="{2BC8EDFD-BF59-4F9C-AD3A-C17043ABF4AC}" srcOrd="3" destOrd="0" presId="urn:microsoft.com/office/officeart/2005/8/layout/radial6"/>
    <dgm:cxn modelId="{4A8EC34A-5857-4B24-9937-068481705D3E}" type="presParOf" srcId="{A500A65E-0EE1-4C4D-AA97-FC3EE9BC6DBC}" destId="{9E44314E-8211-42C7-AE0A-6BAC033EAD62}" srcOrd="4" destOrd="0" presId="urn:microsoft.com/office/officeart/2005/8/layout/radial6"/>
    <dgm:cxn modelId="{91DBD8EA-A861-473A-BF9A-775C40478E45}" type="presParOf" srcId="{A500A65E-0EE1-4C4D-AA97-FC3EE9BC6DBC}" destId="{800B1934-B089-4844-96C1-7728337F7407}" srcOrd="5" destOrd="0" presId="urn:microsoft.com/office/officeart/2005/8/layout/radial6"/>
    <dgm:cxn modelId="{FC6AA496-123E-44E9-9473-FC8EEFC685FF}" type="presParOf" srcId="{A500A65E-0EE1-4C4D-AA97-FC3EE9BC6DBC}" destId="{3668E585-D537-4379-B242-4807CFBD9468}" srcOrd="6" destOrd="0" presId="urn:microsoft.com/office/officeart/2005/8/layout/radial6"/>
    <dgm:cxn modelId="{E80C7C03-EB6F-4A04-9E0B-0B0FE1568CC1}" type="presParOf" srcId="{A500A65E-0EE1-4C4D-AA97-FC3EE9BC6DBC}" destId="{399DB9F4-9123-4A96-9D88-0CD1D774B16E}" srcOrd="7" destOrd="0" presId="urn:microsoft.com/office/officeart/2005/8/layout/radial6"/>
    <dgm:cxn modelId="{FAC910CD-DB64-43EA-908B-4FA422478F16}" type="presParOf" srcId="{A500A65E-0EE1-4C4D-AA97-FC3EE9BC6DBC}" destId="{605250A3-CB51-468D-BC34-4621D8EFF952}" srcOrd="8" destOrd="0" presId="urn:microsoft.com/office/officeart/2005/8/layout/radial6"/>
    <dgm:cxn modelId="{F158AC74-25EB-4EDA-B2A3-9F83CC3A2E75}" type="presParOf" srcId="{A500A65E-0EE1-4C4D-AA97-FC3EE9BC6DBC}" destId="{4B03E927-A4BC-4FEF-A212-3EBED08F4D01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3E927-A4BC-4FEF-A212-3EBED08F4D01}">
      <dsp:nvSpPr>
        <dsp:cNvPr id="0" name=""/>
        <dsp:cNvSpPr/>
      </dsp:nvSpPr>
      <dsp:spPr>
        <a:xfrm>
          <a:off x="1282048" y="602939"/>
          <a:ext cx="4702527" cy="4702527"/>
        </a:xfrm>
        <a:prstGeom prst="blockArc">
          <a:avLst>
            <a:gd name="adj1" fmla="val 10051126"/>
            <a:gd name="adj2" fmla="val 1767214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8E585-D537-4379-B242-4807CFBD9468}">
      <dsp:nvSpPr>
        <dsp:cNvPr id="0" name=""/>
        <dsp:cNvSpPr/>
      </dsp:nvSpPr>
      <dsp:spPr>
        <a:xfrm>
          <a:off x="1431763" y="415765"/>
          <a:ext cx="6207246" cy="6207246"/>
        </a:xfrm>
        <a:prstGeom prst="blockArc">
          <a:avLst>
            <a:gd name="adj1" fmla="val 30583"/>
            <a:gd name="adj2" fmla="val 10830583"/>
            <a:gd name="adj3" fmla="val 35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8EDFD-BF59-4F9C-AD3A-C17043ABF4AC}">
      <dsp:nvSpPr>
        <dsp:cNvPr id="0" name=""/>
        <dsp:cNvSpPr/>
      </dsp:nvSpPr>
      <dsp:spPr>
        <a:xfrm>
          <a:off x="2978161" y="771968"/>
          <a:ext cx="4702527" cy="4702527"/>
        </a:xfrm>
        <a:prstGeom prst="blockArc">
          <a:avLst>
            <a:gd name="adj1" fmla="val 15218592"/>
            <a:gd name="adj2" fmla="val 656875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6D955-CFF1-4097-A6E1-35CBEFA8881D}">
      <dsp:nvSpPr>
        <dsp:cNvPr id="0" name=""/>
        <dsp:cNvSpPr/>
      </dsp:nvSpPr>
      <dsp:spPr>
        <a:xfrm>
          <a:off x="2742163" y="2138974"/>
          <a:ext cx="3637068" cy="2844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Образовательная программа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274799" y="2555576"/>
        <a:ext cx="2571796" cy="2011532"/>
      </dsp:txXfrm>
    </dsp:sp>
    <dsp:sp modelId="{4377D85E-2C79-49ED-BFAC-103EE9A10ADA}">
      <dsp:nvSpPr>
        <dsp:cNvPr id="0" name=""/>
        <dsp:cNvSpPr/>
      </dsp:nvSpPr>
      <dsp:spPr>
        <a:xfrm>
          <a:off x="2864996" y="-157486"/>
          <a:ext cx="3635240" cy="215384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Учебный план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3397365" y="157937"/>
        <a:ext cx="2570502" cy="1522998"/>
      </dsp:txXfrm>
    </dsp:sp>
    <dsp:sp modelId="{9E44314E-8211-42C7-AE0A-6BAC033EAD62}">
      <dsp:nvSpPr>
        <dsp:cNvPr id="0" name=""/>
        <dsp:cNvSpPr/>
      </dsp:nvSpPr>
      <dsp:spPr>
        <a:xfrm>
          <a:off x="6051047" y="2420232"/>
          <a:ext cx="3066663" cy="227838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Календарный учебный график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6500149" y="2753893"/>
        <a:ext cx="2168459" cy="1611061"/>
      </dsp:txXfrm>
    </dsp:sp>
    <dsp:sp modelId="{399DB9F4-9123-4A96-9D88-0CD1D774B16E}">
      <dsp:nvSpPr>
        <dsp:cNvPr id="0" name=""/>
        <dsp:cNvSpPr/>
      </dsp:nvSpPr>
      <dsp:spPr>
        <a:xfrm>
          <a:off x="0" y="2384629"/>
          <a:ext cx="2972786" cy="2241089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Рабочие программы учебных предметов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35354" y="2712829"/>
        <a:ext cx="2102078" cy="1584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2BC7C-B7E8-4ED8-A23C-3376481F6242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736B-A4FC-4E2C-AAD6-73C225397E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37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7736B-A4FC-4E2C-AAD6-73C225397EF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2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8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09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32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16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520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82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4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8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5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96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0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08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57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71AB4-7153-41D5-93D1-6766230305DF}" type="datetimeFigureOut">
              <a:rPr lang="ru-RU" smtClean="0"/>
              <a:pPr/>
              <a:t>21.06.2016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2B7887-0FE7-4ECB-95B0-36D5D6DF2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00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8486" y="1129146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ведения документации образовательной организации в условиях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ФГОС (на примере ООП)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19916" y="5226121"/>
            <a:ext cx="4471915" cy="1201974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Новикова Ирина Владимировна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андидат педагогических наук,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МБОУ «СШ №40»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2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981" y="0"/>
            <a:ext cx="10515600" cy="535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Организация деятельности на уроке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76399"/>
            <a:ext cx="9339552" cy="4890655"/>
          </a:xfrm>
        </p:spPr>
        <p:txBody>
          <a:bodyPr>
            <a:normAutofit/>
          </a:bodyPr>
          <a:lstStyle/>
          <a:p>
            <a:pPr fontAlgn="base"/>
            <a:r>
              <a:rPr lang="ru-RU" b="1" dirty="0" smtClean="0"/>
              <a:t>Ступенчатый режим в 1 классе – январь – май – 40 минут </a:t>
            </a:r>
            <a:r>
              <a:rPr lang="ru-RU" i="1" dirty="0" smtClean="0"/>
              <a:t>(п.10.10)</a:t>
            </a:r>
          </a:p>
          <a:p>
            <a:pPr fontAlgn="base"/>
            <a:r>
              <a:rPr lang="ru-RU" b="1" dirty="0" smtClean="0"/>
              <a:t>Работа </a:t>
            </a:r>
            <a:r>
              <a:rPr lang="ru-RU" b="1" dirty="0"/>
              <a:t>с интерактивной доской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Непрерывная продолжительность работы обучающихся непосредственно с интерактивной доской на уроках:</a:t>
            </a:r>
          </a:p>
          <a:p>
            <a:pPr fontAlgn="base"/>
            <a:r>
              <a:rPr lang="ru-RU" dirty="0"/>
              <a:t>в </a:t>
            </a:r>
            <a:r>
              <a:rPr lang="ru-RU" b="1" dirty="0"/>
              <a:t>1-4 классах не должна превышать 5 минут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/>
              <a:t>в </a:t>
            </a:r>
            <a:r>
              <a:rPr lang="ru-RU" b="1" dirty="0"/>
              <a:t>5-11 классах — 10 минут</a:t>
            </a:r>
            <a:endParaRPr lang="ru-RU" dirty="0"/>
          </a:p>
          <a:p>
            <a:pPr fontAlgn="base"/>
            <a:r>
              <a:rPr lang="ru-RU" dirty="0"/>
              <a:t>Суммарная продолжительность использования интерактивной доски на уроках:</a:t>
            </a:r>
          </a:p>
          <a:p>
            <a:pPr fontAlgn="base"/>
            <a:r>
              <a:rPr lang="ru-RU" dirty="0"/>
              <a:t>в 1</a:t>
            </a:r>
            <a:r>
              <a:rPr lang="ru-RU" b="1" dirty="0"/>
              <a:t>-2 классах составляет не более 25 минут</a:t>
            </a:r>
            <a:r>
              <a:rPr lang="ru-RU" dirty="0"/>
              <a:t>;</a:t>
            </a:r>
          </a:p>
          <a:p>
            <a:pPr fontAlgn="base"/>
            <a:r>
              <a:rPr lang="ru-RU" b="1" dirty="0"/>
              <a:t>3-4 классах и старше — не более 30 минут</a:t>
            </a:r>
            <a:r>
              <a:rPr lang="ru-RU" dirty="0"/>
              <a:t> при соблюдении гигиенически рациональной организации урока (оптимальная смена видов деятельности, плотность уроков 60-80%, физкультминутки, </a:t>
            </a:r>
            <a:r>
              <a:rPr lang="ru-RU" dirty="0" err="1"/>
              <a:t>офтальмотренаж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9112" y="762521"/>
            <a:ext cx="10515600" cy="789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Главного государственного санитарного врача РФ 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декабря 2015 года №81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№3 в СанПиН 2.4.2.2821-10 «Санитарно-эпидемиологические требования к условиям и организации обучения, содержания в общеобразовательных организациях»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8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8052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Главного государственного санитарного врача РФ 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24 декабря 2015 года №81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«О внесении изменений №3 в СанПиН 2.4.2.2821-10 «Санитарно-эпидемиологические требования к условиям и организации обучения, содержания в общеобразовательных организациях»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7507" y="1361642"/>
            <a:ext cx="9450388" cy="413471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учащихся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учащихся в классе определяется исходя из расчета соблюдения нормы площади на одного обучающегося, соблюдении требований к расстановке мебели в учебных помещениях, в том числе удаленности мест для занятий от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светонесущей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стены, требований к естественному и искусственному освещению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компьютером</a:t>
            </a:r>
          </a:p>
          <a:p>
            <a:pPr marL="0" indent="0" fontAlgn="base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непрерывного использования компьютера с жидкокристаллическим монитором на уроках составляет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7895" y="557711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/>
              <a:t>для учащихся </a:t>
            </a:r>
            <a:r>
              <a:rPr lang="ru-RU" b="1" dirty="0"/>
              <a:t>1-2-х классов — не более 20 минут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для учащихся </a:t>
            </a:r>
            <a:r>
              <a:rPr lang="ru-RU" b="1" dirty="0"/>
              <a:t>3-4 классов — не более 25 минут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для учащихся </a:t>
            </a:r>
            <a:r>
              <a:rPr lang="ru-RU" b="1" dirty="0"/>
              <a:t>5-6 классов — не более 30 минут</a:t>
            </a:r>
            <a:r>
              <a:rPr lang="ru-RU" dirty="0"/>
              <a:t>;</a:t>
            </a:r>
          </a:p>
          <a:p>
            <a:r>
              <a:rPr lang="ru-RU" dirty="0"/>
              <a:t>для учащихся </a:t>
            </a:r>
            <a:r>
              <a:rPr lang="ru-RU" b="1" dirty="0"/>
              <a:t>7-11 классов — 35 минут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17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dirty="0"/>
              <a:t>Требования к ведению документации </a:t>
            </a:r>
            <a:r>
              <a:rPr lang="ru-RU" altLang="ru-RU" sz="2800" b="1" dirty="0" smtClean="0"/>
              <a:t>в школе</a:t>
            </a:r>
            <a:endParaRPr lang="ru-RU" altLang="ru-RU" sz="2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239890" y="1537698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200" dirty="0"/>
              <a:t>Соответствие </a:t>
            </a:r>
            <a:r>
              <a:rPr lang="ru-RU" altLang="ru-RU" sz="2200" dirty="0" smtClean="0"/>
              <a:t>основной образовательной программы (ООП)  требованиям законодательства</a:t>
            </a:r>
          </a:p>
          <a:p>
            <a:pPr>
              <a:lnSpc>
                <a:spcPct val="80000"/>
              </a:lnSpc>
            </a:pPr>
            <a:r>
              <a:rPr lang="ru-RU" altLang="ru-RU" sz="2200" dirty="0" smtClean="0"/>
              <a:t>Соответствие учебного плана и ООП</a:t>
            </a:r>
            <a:endParaRPr lang="ru-RU" altLang="ru-RU" sz="2200" dirty="0"/>
          </a:p>
          <a:p>
            <a:pPr>
              <a:lnSpc>
                <a:spcPct val="80000"/>
              </a:lnSpc>
            </a:pPr>
            <a:r>
              <a:rPr lang="ru-RU" altLang="ru-RU" sz="2200" dirty="0"/>
              <a:t>Соответствие </a:t>
            </a:r>
            <a:r>
              <a:rPr lang="ru-RU" altLang="ru-RU" sz="2200" dirty="0" smtClean="0"/>
              <a:t>ООП и </a:t>
            </a:r>
            <a:r>
              <a:rPr lang="ru-RU" altLang="ru-RU" sz="2200" dirty="0"/>
              <a:t>тематического планирования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Соответствие темы урока и её формулировки в журнале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Контроль за выполнением практической части программы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Соблюдение требований при итоговом оценивании учащихся положению о аттестации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Оформление письменных работ в соответствии с требованиями единого орфографического </a:t>
            </a:r>
            <a:r>
              <a:rPr lang="ru-RU" altLang="ru-RU" sz="2200" dirty="0" smtClean="0"/>
              <a:t>режима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753528" y="5239820"/>
            <a:ext cx="164387" cy="349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431569" y="5732979"/>
            <a:ext cx="5727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Оперативность внесения изменений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4007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withGroup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5318" y="1450554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72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875" y="77023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ведения документации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8589" y="887374"/>
            <a:ext cx="9760944" cy="8679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800" dirty="0" smtClean="0">
                <a:solidFill>
                  <a:prstClr val="black"/>
                </a:solidFill>
              </a:rPr>
              <a:t>1. Переход </a:t>
            </a:r>
            <a:r>
              <a:rPr lang="ru-RU" sz="2800" dirty="0">
                <a:solidFill>
                  <a:prstClr val="black"/>
                </a:solidFill>
              </a:rPr>
              <a:t>к информационному </a:t>
            </a:r>
            <a:r>
              <a:rPr lang="ru-RU" sz="2800" dirty="0" smtClean="0">
                <a:solidFill>
                  <a:prstClr val="black"/>
                </a:solidFill>
              </a:rPr>
              <a:t>обществу, информатизация образования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8589" y="2558577"/>
            <a:ext cx="9760944" cy="8679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800" dirty="0" smtClean="0"/>
              <a:t>2. Открытость системы информационного обеспечения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4200" y="1986813"/>
            <a:ext cx="3741997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«Перестройка» учителей </a:t>
            </a:r>
            <a:endParaRPr lang="ru-RU" sz="24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04315" y="3687583"/>
            <a:ext cx="69876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ачественная работа со школьной документацией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8589" y="4216881"/>
            <a:ext cx="976094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 smtClean="0"/>
              <a:t>3. Мобильность работы с информацией</a:t>
            </a:r>
            <a:endParaRPr lang="ru-RU" sz="28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8011479" y="1776845"/>
            <a:ext cx="232999" cy="340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055515" y="3494140"/>
            <a:ext cx="232999" cy="340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201028" y="4807734"/>
            <a:ext cx="232999" cy="340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348249" y="5162904"/>
            <a:ext cx="83205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6 октября 2009 года № 373 «Об утверждении и введении в действие ФГОС НОО» (в редакции Приказов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26.11.2010 N 1241, от 22.09.2011 N 2357, от 18.12.2012 N 1060, от 29.12.2014 N 1643; от 18.05.2015 №507; от 31.12.2015 №1576 );</a:t>
            </a:r>
          </a:p>
        </p:txBody>
      </p:sp>
    </p:spTree>
    <p:extLst>
      <p:ext uri="{BB962C8B-B14F-4D97-AF65-F5344CB8AC3E}">
        <p14:creationId xmlns:p14="http://schemas.microsoft.com/office/powerpoint/2010/main" val="172452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9" grpId="0"/>
      <p:bldP spid="11" grpId="0" animBg="1"/>
      <p:bldP spid="3" grpId="0" animBg="1"/>
      <p:bldP spid="10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2888"/>
          </a:xfrm>
        </p:spPr>
        <p:txBody>
          <a:bodyPr/>
          <a:lstStyle/>
          <a:p>
            <a:r>
              <a:rPr lang="ru-RU" dirty="0"/>
              <a:t>Документы федерального уровня: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780" y="802888"/>
            <a:ext cx="11026698" cy="605511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29.12.2012 г № 273-ФЗ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6 октября 2009 года 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373; от 17 декабря 2010 г. № 1897; от 17 мая 2012 г. N 413 «Об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и введении в действие ФГОС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НОО, ООО, СОО»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Приказов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30 августа 2013 г. N 1015 г. Москва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31.03.2014 № 253 «Об утверждении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 (ред. 28.12.2015 №1529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 нормативы СанПиН 2.4.2.2821-10 «Санитарно-эпидемиологические требования к условиям и организации обучения в общеобразовательных учреждениях»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Минюст РФ 3 марта 2011 г., регистрационный N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19993; изменения от 24.11.2015);  </a:t>
            </a:r>
          </a:p>
          <a:p>
            <a:pPr algn="just">
              <a:spcBef>
                <a:spcPts val="0"/>
              </a:spcBef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начального, основного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(протокол от 8 апреля 2015 г. № 1/15)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3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05044371"/>
              </p:ext>
            </p:extLst>
          </p:nvPr>
        </p:nvGraphicFramePr>
        <p:xfrm>
          <a:off x="1898073" y="249382"/>
          <a:ext cx="9365672" cy="5714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817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50" y="1176256"/>
            <a:ext cx="11021704" cy="400317"/>
          </a:xfrm>
        </p:spPr>
        <p:txBody>
          <a:bodyPr>
            <a:normAutofit fontScale="90000"/>
          </a:bodyPr>
          <a:lstStyle/>
          <a:p>
            <a:r>
              <a:rPr lang="ru-RU" sz="1600" b="1" dirty="0"/>
              <a:t>Приказ </a:t>
            </a:r>
            <a:r>
              <a:rPr lang="ru-RU" sz="1600" b="1" dirty="0" smtClean="0"/>
              <a:t>Министерства </a:t>
            </a:r>
            <a:r>
              <a:rPr lang="ru-RU" sz="1600" b="1" dirty="0"/>
              <a:t>образования и науки РФ от 06.09.2009 №373 «Об утверждении федерального государственного образовательного стандарта начального  общего образования</a:t>
            </a:r>
            <a:r>
              <a:rPr lang="ru-RU" sz="1600" b="1" dirty="0" smtClean="0"/>
              <a:t>»</a:t>
            </a:r>
            <a:r>
              <a:rPr lang="ru-RU" sz="1600" b="1" dirty="0"/>
              <a:t/>
            </a:r>
            <a:br>
              <a:rPr lang="ru-RU" sz="1600" b="1" dirty="0"/>
            </a:b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5420" y="1926766"/>
            <a:ext cx="8788868" cy="4723415"/>
          </a:xfrm>
        </p:spPr>
        <p:txBody>
          <a:bodyPr>
            <a:noAutofit/>
          </a:bodyPr>
          <a:lstStyle/>
          <a:p>
            <a:pPr indent="342900"/>
            <a:r>
              <a:rPr lang="ru-RU" sz="1400" b="1" u="sng" dirty="0"/>
              <a:t>Целевой раздел</a:t>
            </a:r>
            <a:r>
              <a:rPr lang="ru-RU" sz="1400" dirty="0"/>
              <a:t>:</a:t>
            </a:r>
          </a:p>
          <a:p>
            <a:pPr indent="342900"/>
            <a:r>
              <a:rPr lang="ru-RU" sz="1400" dirty="0"/>
              <a:t>пояснительная записка;</a:t>
            </a:r>
          </a:p>
          <a:p>
            <a:pPr indent="342900"/>
            <a:r>
              <a:rPr lang="ru-RU" sz="1400" dirty="0"/>
              <a:t>планируемые результаты освоения обучающимися ООП;</a:t>
            </a:r>
          </a:p>
          <a:p>
            <a:pPr indent="342900"/>
            <a:r>
              <a:rPr lang="ru-RU" sz="1400" dirty="0"/>
              <a:t>система оценки достижения планируемых результатов освоения ООП.</a:t>
            </a:r>
          </a:p>
          <a:p>
            <a:pPr indent="342900"/>
            <a:r>
              <a:rPr lang="ru-RU" sz="1400" b="1" u="sng" dirty="0"/>
              <a:t>Содержательный раздел:</a:t>
            </a:r>
          </a:p>
          <a:p>
            <a:pPr indent="342900"/>
            <a:r>
              <a:rPr lang="ru-RU" sz="1400" dirty="0"/>
              <a:t>программа формирования УУД;</a:t>
            </a:r>
          </a:p>
          <a:p>
            <a:pPr indent="342900"/>
            <a:r>
              <a:rPr lang="ru-RU" sz="1400" dirty="0"/>
              <a:t>программа отдельных предметов и курсов;</a:t>
            </a:r>
          </a:p>
          <a:p>
            <a:pPr indent="342900"/>
            <a:r>
              <a:rPr lang="ru-RU" sz="1400" dirty="0"/>
              <a:t>программа воспитания и социализации;</a:t>
            </a:r>
          </a:p>
          <a:p>
            <a:pPr indent="342900"/>
            <a:r>
              <a:rPr lang="ru-RU" sz="1400" dirty="0"/>
              <a:t>программа коррекционной работы</a:t>
            </a:r>
            <a:r>
              <a:rPr lang="ru-RU" sz="1400" dirty="0" smtClean="0"/>
              <a:t>.</a:t>
            </a:r>
            <a:endParaRPr lang="ru-RU" sz="1400" dirty="0"/>
          </a:p>
          <a:p>
            <a:pPr indent="342900"/>
            <a:r>
              <a:rPr lang="ru-RU" sz="1400" b="1" u="sng" dirty="0"/>
              <a:t>Организационный раздел:</a:t>
            </a:r>
          </a:p>
          <a:p>
            <a:pPr indent="342900"/>
            <a:r>
              <a:rPr lang="ru-RU" sz="1400" dirty="0"/>
              <a:t>учебный план;</a:t>
            </a:r>
          </a:p>
          <a:p>
            <a:pPr indent="342900"/>
            <a:r>
              <a:rPr lang="ru-RU" sz="1400" dirty="0"/>
              <a:t>календарный график;</a:t>
            </a:r>
          </a:p>
          <a:p>
            <a:pPr indent="342900"/>
            <a:r>
              <a:rPr lang="ru-RU" sz="1400" dirty="0"/>
              <a:t>план внеурочной деятельности;</a:t>
            </a:r>
          </a:p>
          <a:p>
            <a:pPr indent="342900"/>
            <a:r>
              <a:rPr lang="ru-RU" sz="1400" dirty="0"/>
              <a:t>система условий реализации ООП</a:t>
            </a:r>
            <a:r>
              <a:rPr lang="ru-RU" sz="12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66749" y="0"/>
            <a:ext cx="5972033" cy="4470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образовательного учреждения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2633" y="526888"/>
            <a:ext cx="76610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школы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/>
              <a:t>Статья 28. </a:t>
            </a:r>
            <a:r>
              <a:rPr lang="ru-RU" sz="1000" b="1" dirty="0" smtClean="0"/>
              <a:t>Компетенция, </a:t>
            </a:r>
          </a:p>
          <a:p>
            <a:r>
              <a:rPr lang="ru-RU" sz="1000" b="1" dirty="0" smtClean="0"/>
              <a:t>                                                                               права, обязанности и ответственность образовательной организации)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035648" y="354677"/>
            <a:ext cx="177797" cy="264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035647" y="932977"/>
            <a:ext cx="177797" cy="264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7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436" y="117016"/>
            <a:ext cx="8911687" cy="875205"/>
          </a:xfrm>
        </p:spPr>
        <p:txBody>
          <a:bodyPr/>
          <a:lstStyle/>
          <a:p>
            <a:r>
              <a:rPr lang="ru-RU" dirty="0" smtClean="0"/>
              <a:t>Учебный план должен включать: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75179"/>
              </p:ext>
            </p:extLst>
          </p:nvPr>
        </p:nvGraphicFramePr>
        <p:xfrm>
          <a:off x="1806436" y="992221"/>
          <a:ext cx="10022175" cy="56323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62330"/>
                <a:gridCol w="3462330"/>
                <a:gridCol w="3097515"/>
              </a:tblGrid>
              <a:tr h="662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Нормы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закона «Об образовании в РФ»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содержания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учебного плана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НОО, ООО, СОО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8336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22 статья 2, пункты 10,11 статья 28,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58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курсов, дисциплин (модулей), практики, иных видов учебной деятельности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 состав и структуру обязательных предметных областей по классам (годам обучения)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05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Трудоемкость по периодам обучения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учебных занятий за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4/5 /2 учебных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не может составлять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2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2904 </a:t>
                      </a:r>
                      <a:r>
                        <a:rPr lang="ru-RU" sz="1200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часов </a:t>
                      </a:r>
                      <a:r>
                        <a:rPr lang="ru-RU" sz="12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200" u="sng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</a:t>
                      </a:r>
                      <a:r>
                        <a:rPr lang="ru-RU" sz="1200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3345 </a:t>
                      </a:r>
                      <a:r>
                        <a:rPr lang="ru-RU" sz="12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*менее 5267 часов и более 6020  часов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*не менее 2170 часов и не более 2590 часов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(не более 37 часов в неделю)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83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Последовательность по периодам обучения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срок освоения ООП основного общего образования составляет 4 года (1 – 4 класс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5 лет (5-9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классы); 2 года (10-11)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83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по периодам обучения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 общий объем нагрузки и максимальный объем аудиторной нагрузки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499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промежуточной аттестации обучающихся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Предусматривает оценку достижений обучающихся в соответствии с планируемыми результатами курсов, дисциплин и модулей, предусмотренных учебным планом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Проводится в формах, определенных учебным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401" marR="26401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086" y="110837"/>
            <a:ext cx="10515600" cy="9996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Учебники </a:t>
            </a:r>
            <a:r>
              <a:rPr lang="ru-RU" sz="2000" dirty="0" smtClean="0"/>
              <a:t>(</a:t>
            </a:r>
            <a:r>
              <a:rPr lang="ru-RU" sz="2000" dirty="0"/>
              <a:t>о</a:t>
            </a:r>
            <a:r>
              <a:rPr lang="ru-RU" sz="2000" dirty="0" smtClean="0"/>
              <a:t>бязательная </a:t>
            </a:r>
            <a:r>
              <a:rPr lang="ru-RU" sz="2000" dirty="0"/>
              <a:t>часть учебного плана реализуется средствами УМК</a:t>
            </a:r>
            <a:r>
              <a:rPr lang="ru-RU" sz="2000" dirty="0" smtClean="0"/>
              <a:t>…)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5370" y="846161"/>
            <a:ext cx="10515600" cy="4351338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31.03.2014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федерального перечня учебников,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использованию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имеющих государственную аккредитацию образовательных программ начального общего, основного общего, среднего общего образования» (ред. 28.12.2015 №1529)</a:t>
            </a:r>
          </a:p>
          <a:p>
            <a:pPr marL="0" indent="0" algn="just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……..вправе в течение пяти лет использовать в образовательной деятельности приобретенные до вступления в силу настоящего приказа учебники из ФПУ рекомендованных и допущенных на 2013/2014 учебный год….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6562" y="4992399"/>
            <a:ext cx="1065321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 обеспеченности образовательной деятельности учебными изданиями определяется исходя из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расчета: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менее одного учебника в печатной и (или) электронной форме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достаточного для освоения программы учебного предмета на каждого обучающегося по каждому учебному предмету, входящему в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обязательную часть учебного плана </a:t>
            </a:r>
            <a:endParaRPr lang="ru-RU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0114" y="4169408"/>
            <a:ext cx="1065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29 декабря 2014 г. №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1643“О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</a:p>
          <a:p>
            <a:pPr indent="457200"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приказ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 РФ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6.10.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 г. № 373 “Об утверждении и введении в действие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НОО» (п.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27)</a:t>
            </a:r>
            <a:endParaRPr lang="ru-RU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155" y="271734"/>
            <a:ext cx="10515600" cy="1325563"/>
          </a:xfrm>
        </p:spPr>
        <p:txBody>
          <a:bodyPr/>
          <a:lstStyle/>
          <a:p>
            <a:r>
              <a:rPr lang="ru-RU" dirty="0" smtClean="0"/>
              <a:t>Календарный график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132" y="2030341"/>
            <a:ext cx="10515600" cy="435133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начала и окончания учебного года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учебного года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учебных недель определяется самой организацией с учётом количества часов, указанных во ФГОС (не менее 2904 и не более 3345 за 4 учебных года (в среднем 32,5 недели за год)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продолжительность каникул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продолжительность промежуточной аттестации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продолжительность итоговой аттестации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3313" y="934515"/>
            <a:ext cx="4838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Департамента Смоленской области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образованию, науке и делам молодёжи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13.04.2015 №2348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8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647" y="0"/>
            <a:ext cx="8911687" cy="1280890"/>
          </a:xfrm>
        </p:spPr>
        <p:txBody>
          <a:bodyPr/>
          <a:lstStyle/>
          <a:p>
            <a:r>
              <a:rPr lang="ru-RU" dirty="0" smtClean="0"/>
              <a:t>Рабочие программы (структура)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91447" y="1783454"/>
            <a:ext cx="5181600" cy="4637941"/>
          </a:xfrm>
        </p:spPr>
        <p:txBody>
          <a:bodyPr>
            <a:noAutofit/>
          </a:bodyPr>
          <a:lstStyle/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пояснительную записку, в которой конкретизируются общие цели начального общего образования с учетом специфики учебного предмета, курса;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характеристику учебного предмета, курса;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места учебного предмета, курса в учебном плане;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ценностных ориентиров содержания учебного предмета;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 результаты освоения конкретного учебного предмета, курса;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предмета, курса;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с определением основных видов учебной деятельности обучающихся;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материально-технического обеспечения образовательного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303659" y="1778442"/>
            <a:ext cx="5181600" cy="2729981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Рабочие программы учебных курсов должны содержать:</a:t>
            </a:r>
          </a:p>
          <a:p>
            <a:r>
              <a:rPr lang="ru-RU" dirty="0" smtClean="0"/>
              <a:t>Планируемые результаты освоения учебного предмета (курса)</a:t>
            </a:r>
          </a:p>
          <a:p>
            <a:r>
              <a:rPr lang="ru-RU" dirty="0" smtClean="0"/>
              <a:t>Содержание учебного предмета (курса)</a:t>
            </a:r>
          </a:p>
          <a:p>
            <a:r>
              <a:rPr lang="ru-RU" dirty="0"/>
              <a:t>Т</a:t>
            </a:r>
            <a:r>
              <a:rPr lang="ru-RU" dirty="0" smtClean="0"/>
              <a:t>ематическое </a:t>
            </a:r>
            <a:r>
              <a:rPr lang="ru-RU" dirty="0"/>
              <a:t>планирование с указанием количества часов, отводимых на освоение каждой темы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03657" y="794299"/>
            <a:ext cx="5397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Приказ МО РФ от 31.12.2015 №1576, 1577 </a:t>
            </a:r>
          </a:p>
          <a:p>
            <a:r>
              <a:rPr lang="ru-RU" i="1" dirty="0" smtClean="0"/>
              <a:t>«О внесении изменений в ФГОС НОО,ООО» </a:t>
            </a:r>
            <a:endParaRPr lang="ru-RU" i="1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88106" y="794299"/>
            <a:ext cx="379521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i="1" dirty="0">
                <a:latin typeface="Arial" panose="020B0604020202020204" pitchFamily="34" charset="0"/>
                <a:ea typeface="Times New Roman" panose="02020603050405020304" pitchFamily="18" charset="0"/>
              </a:rPr>
              <a:t>П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риказ МО РФ от 06.10.2009г. № </a:t>
            </a:r>
            <a:r>
              <a:rPr kumimoji="0" lang="ru-RU" alt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373, </a:t>
            </a:r>
            <a:r>
              <a:rPr lang="ru-RU" sz="1400" dirty="0"/>
              <a:t>от </a:t>
            </a:r>
            <a:r>
              <a:rPr lang="ru-RU" sz="1400" dirty="0" smtClean="0"/>
              <a:t>17.12. </a:t>
            </a:r>
            <a:r>
              <a:rPr lang="ru-RU" sz="1400" dirty="0"/>
              <a:t>2010 г. № 1897</a:t>
            </a:r>
            <a:r>
              <a:rPr kumimoji="0" lang="ru-RU" alt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«Об утверждении ФГОС НОО, ООО»</a:t>
            </a:r>
            <a:endParaRPr kumimoji="0" lang="ru-RU" alt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3657" y="4667069"/>
            <a:ext cx="57158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Рабочие программы курсов внеурочной деятельности</a:t>
            </a:r>
          </a:p>
          <a:p>
            <a:r>
              <a:rPr lang="ru-RU" dirty="0" smtClean="0"/>
              <a:t>1. Результаты освоения курса</a:t>
            </a:r>
          </a:p>
          <a:p>
            <a:r>
              <a:rPr lang="ru-RU" dirty="0" smtClean="0"/>
              <a:t>2. Содержание курса с указанием форм организации и видов деятельности</a:t>
            </a:r>
          </a:p>
          <a:p>
            <a:r>
              <a:rPr lang="ru-RU" dirty="0" smtClean="0"/>
              <a:t>3. Тематическое планирование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4459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7" grpId="0"/>
      <p:bldP spid="9" grpId="0"/>
      <p:bldP spid="8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1853</TotalTime>
  <Words>935</Words>
  <Application>Microsoft Office PowerPoint</Application>
  <PresentationFormat>Произвольный</PresentationFormat>
  <Paragraphs>130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Особенности ведения документации образовательной организации в условиях внедрения ФГОС (на примере ООП)</vt:lpstr>
      <vt:lpstr>Особенности ведения документации</vt:lpstr>
      <vt:lpstr>Документы федерального уровня:</vt:lpstr>
      <vt:lpstr>Презентация PowerPoint</vt:lpstr>
      <vt:lpstr>Приказ Министерства образования и науки РФ от 06.09.2009 №373 «Об утверждении федерального государственного образовательного стандарта начального  общего образования» </vt:lpstr>
      <vt:lpstr>Учебный план должен включать:</vt:lpstr>
      <vt:lpstr>Учебники (обязательная часть учебного плана реализуется средствами УМК…) : </vt:lpstr>
      <vt:lpstr>Календарный график </vt:lpstr>
      <vt:lpstr>Рабочие программы (структура)</vt:lpstr>
      <vt:lpstr>Организация деятельности на уроке</vt:lpstr>
      <vt:lpstr>Постановления Главного государственного санитарного врача РФ от 24 декабря 2015 года №81 «О внесении изменений №3 в СанПиН 2.4.2.2821-10 «Санитарно-эпидемиологические требования к условиям и организации обучения, содержания в общеобразовательных организациях»</vt:lpstr>
      <vt:lpstr>Требования к ведению документации в школе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Зазыкина</cp:lastModifiedBy>
  <cp:revision>125</cp:revision>
  <cp:lastPrinted>2016-03-17T07:39:42Z</cp:lastPrinted>
  <dcterms:created xsi:type="dcterms:W3CDTF">2016-03-12T12:48:26Z</dcterms:created>
  <dcterms:modified xsi:type="dcterms:W3CDTF">2016-06-21T15:08:51Z</dcterms:modified>
</cp:coreProperties>
</file>