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6" r:id="rId2"/>
    <p:sldId id="289" r:id="rId3"/>
    <p:sldId id="290" r:id="rId4"/>
    <p:sldId id="294" r:id="rId5"/>
    <p:sldId id="256" r:id="rId6"/>
    <p:sldId id="264" r:id="rId7"/>
    <p:sldId id="260" r:id="rId8"/>
    <p:sldId id="265" r:id="rId9"/>
    <p:sldId id="279" r:id="rId10"/>
    <p:sldId id="292" r:id="rId11"/>
    <p:sldId id="278" r:id="rId12"/>
    <p:sldId id="259" r:id="rId13"/>
    <p:sldId id="274" r:id="rId14"/>
    <p:sldId id="275" r:id="rId15"/>
    <p:sldId id="272" r:id="rId16"/>
    <p:sldId id="267" r:id="rId17"/>
    <p:sldId id="287" r:id="rId18"/>
    <p:sldId id="288" r:id="rId19"/>
    <p:sldId id="285" r:id="rId20"/>
    <p:sldId id="286" r:id="rId21"/>
    <p:sldId id="293" r:id="rId22"/>
    <p:sldId id="295" r:id="rId23"/>
    <p:sldId id="284" r:id="rId24"/>
    <p:sldId id="283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EF2"/>
    <a:srgbClr val="CAFEF8"/>
    <a:srgbClr val="E1C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2460" autoAdjust="0"/>
  </p:normalViewPr>
  <p:slideViewPr>
    <p:cSldViewPr snapToGrid="0">
      <p:cViewPr varScale="1">
        <p:scale>
          <a:sx n="80" d="100"/>
          <a:sy n="80" d="100"/>
        </p:scale>
        <p:origin x="132" y="5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08F222-7BC0-4942-9098-6FAF331E65FB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B4F84FC-D08F-4D36-97F4-BABF62662541}">
      <dgm:prSet phldrT="[Текст]"/>
      <dgm:spPr>
        <a:solidFill>
          <a:srgbClr val="E1CCF0"/>
        </a:solidFill>
      </dgm:spPr>
      <dgm:t>
        <a:bodyPr/>
        <a:lstStyle/>
        <a:p>
          <a:r>
            <a:rPr lang="ru-RU" dirty="0" smtClean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rPr>
            <a:t>Цель проведения ВПР</a:t>
          </a:r>
          <a:endParaRPr lang="ru-RU" dirty="0"/>
        </a:p>
      </dgm:t>
    </dgm:pt>
    <dgm:pt modelId="{CB59744B-ED10-4749-A59B-7D9686BE2DA2}" type="parTrans" cxnId="{C7763931-E3FA-428D-8FC6-0E0158235720}">
      <dgm:prSet/>
      <dgm:spPr/>
      <dgm:t>
        <a:bodyPr/>
        <a:lstStyle/>
        <a:p>
          <a:endParaRPr lang="ru-RU"/>
        </a:p>
      </dgm:t>
    </dgm:pt>
    <dgm:pt modelId="{D9F43B29-841E-4AA5-8AA1-4255948F77F8}" type="sibTrans" cxnId="{C7763931-E3FA-428D-8FC6-0E0158235720}">
      <dgm:prSet/>
      <dgm:spPr/>
      <dgm:t>
        <a:bodyPr/>
        <a:lstStyle/>
        <a:p>
          <a:endParaRPr lang="ru-RU"/>
        </a:p>
      </dgm:t>
    </dgm:pt>
    <dgm:pt modelId="{16A81B60-EA21-4C78-B73E-994AB0035C7F}">
      <dgm:prSet phldrT="[Текст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обеспечение единства образовательного пространства Российской Федерации </a:t>
          </a:r>
          <a:endParaRPr lang="ru-RU" sz="2000" dirty="0">
            <a:solidFill>
              <a:schemeClr val="tx1"/>
            </a:solidFill>
          </a:endParaRPr>
        </a:p>
      </dgm:t>
    </dgm:pt>
    <dgm:pt modelId="{9033B2A2-0D07-4D6D-A54E-1E135FFC9481}" type="parTrans" cxnId="{E6777CDC-5CD4-4B33-9A8E-D2FD587896DE}">
      <dgm:prSet/>
      <dgm:spPr/>
      <dgm:t>
        <a:bodyPr/>
        <a:lstStyle/>
        <a:p>
          <a:endParaRPr lang="ru-RU"/>
        </a:p>
      </dgm:t>
    </dgm:pt>
    <dgm:pt modelId="{3B71BDC2-EE70-4011-8BC2-D5DBDD013334}" type="sibTrans" cxnId="{E6777CDC-5CD4-4B33-9A8E-D2FD587896DE}">
      <dgm:prSet/>
      <dgm:spPr/>
      <dgm:t>
        <a:bodyPr/>
        <a:lstStyle/>
        <a:p>
          <a:endParaRPr lang="ru-RU"/>
        </a:p>
      </dgm:t>
    </dgm:pt>
    <dgm:pt modelId="{CC003900-9759-448F-B266-B688512A9F87}">
      <dgm:prSet phldrT="[Текст]" custT="1"/>
      <dgm:spPr>
        <a:solidFill>
          <a:srgbClr val="CAFEF8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Поддержка введения ФГОС за счет предоставления образовательным организациям единых проверочных материалов и единых критериев оценивания учебных достижений</a:t>
          </a:r>
          <a:endParaRPr lang="ru-RU" sz="1800" dirty="0">
            <a:solidFill>
              <a:schemeClr val="tx1"/>
            </a:solidFill>
          </a:endParaRPr>
        </a:p>
      </dgm:t>
    </dgm:pt>
    <dgm:pt modelId="{C778D2D2-FBAB-422B-8F48-669252BE813C}" type="parTrans" cxnId="{3F617067-F033-4803-ADDB-3645C87007A0}">
      <dgm:prSet/>
      <dgm:spPr/>
      <dgm:t>
        <a:bodyPr/>
        <a:lstStyle/>
        <a:p>
          <a:endParaRPr lang="ru-RU"/>
        </a:p>
      </dgm:t>
    </dgm:pt>
    <dgm:pt modelId="{214BFA51-EBDF-465A-A8B4-A949F85C7EDC}" type="sibTrans" cxnId="{3F617067-F033-4803-ADDB-3645C87007A0}">
      <dgm:prSet/>
      <dgm:spPr/>
      <dgm:t>
        <a:bodyPr/>
        <a:lstStyle/>
        <a:p>
          <a:endParaRPr lang="ru-RU"/>
        </a:p>
      </dgm:t>
    </dgm:pt>
    <dgm:pt modelId="{CD0DFD74-5E21-4082-8F04-138A5A7F6939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Совершенствование общероссийской системы оценки качества образования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4385DE3-EA0D-4482-B08B-2B7AAA5249B3}" type="parTrans" cxnId="{278DEA56-E9B1-4885-99A3-987B237A46EB}">
      <dgm:prSet/>
      <dgm:spPr/>
      <dgm:t>
        <a:bodyPr/>
        <a:lstStyle/>
        <a:p>
          <a:endParaRPr lang="ru-RU"/>
        </a:p>
      </dgm:t>
    </dgm:pt>
    <dgm:pt modelId="{7A0E9383-A3EB-4A67-9D94-E5E7AEDD5D8B}" type="sibTrans" cxnId="{278DEA56-E9B1-4885-99A3-987B237A46EB}">
      <dgm:prSet/>
      <dgm:spPr/>
      <dgm:t>
        <a:bodyPr/>
        <a:lstStyle/>
        <a:p>
          <a:endParaRPr lang="ru-RU"/>
        </a:p>
      </dgm:t>
    </dgm:pt>
    <dgm:pt modelId="{99CFBA91-C1B3-430C-8B15-F79B4F67D861}">
      <dgm:prSet custT="1"/>
      <dgm:spPr>
        <a:solidFill>
          <a:srgbClr val="FEBEF2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Выявление готовности для продолжения образования 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FEB93D4-C38F-4006-A7EC-B74A400ED9B5}" type="parTrans" cxnId="{423B3782-E873-4F0D-BF06-16C539A3B8E1}">
      <dgm:prSet/>
      <dgm:spPr/>
      <dgm:t>
        <a:bodyPr/>
        <a:lstStyle/>
        <a:p>
          <a:endParaRPr lang="ru-RU"/>
        </a:p>
      </dgm:t>
    </dgm:pt>
    <dgm:pt modelId="{0039754A-8612-489B-96D6-5F553EA89AE7}" type="sibTrans" cxnId="{423B3782-E873-4F0D-BF06-16C539A3B8E1}">
      <dgm:prSet/>
      <dgm:spPr/>
      <dgm:t>
        <a:bodyPr/>
        <a:lstStyle/>
        <a:p>
          <a:endParaRPr lang="ru-RU"/>
        </a:p>
      </dgm:t>
    </dgm:pt>
    <dgm:pt modelId="{288A4A7F-8D70-4AAC-8C11-981D9A105C69}" type="pres">
      <dgm:prSet presAssocID="{DF08F222-7BC0-4942-9098-6FAF331E65F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36DBC3-094A-431B-86DA-4D72ABB1FE51}" type="pres">
      <dgm:prSet presAssocID="{9B4F84FC-D08F-4D36-97F4-BABF62662541}" presName="centerShape" presStyleLbl="node0" presStyleIdx="0" presStyleCnt="1" custScaleX="136724" custScaleY="149539" custLinFactNeighborX="21930" custLinFactNeighborY="-18360"/>
      <dgm:spPr/>
      <dgm:t>
        <a:bodyPr/>
        <a:lstStyle/>
        <a:p>
          <a:endParaRPr lang="ru-RU"/>
        </a:p>
      </dgm:t>
    </dgm:pt>
    <dgm:pt modelId="{93EA4EE4-F5DC-47C6-AAF9-56C4DF7A098E}" type="pres">
      <dgm:prSet presAssocID="{16A81B60-EA21-4C78-B73E-994AB0035C7F}" presName="node" presStyleLbl="node1" presStyleIdx="0" presStyleCnt="4" custScaleX="217229" custScaleY="179644" custRadScaleRad="140516" custRadScaleInc="-1396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E8AF21-A4DF-42C1-8733-D860CC7E74E2}" type="pres">
      <dgm:prSet presAssocID="{16A81B60-EA21-4C78-B73E-994AB0035C7F}" presName="dummy" presStyleCnt="0"/>
      <dgm:spPr/>
    </dgm:pt>
    <dgm:pt modelId="{B9DB750A-DD6D-4CF7-9CC0-D1F536BF5E01}" type="pres">
      <dgm:prSet presAssocID="{3B71BDC2-EE70-4011-8BC2-D5DBDD013334}" presName="sibTrans" presStyleLbl="sibTrans2D1" presStyleIdx="0" presStyleCnt="4" custLinFactNeighborX="8436" custLinFactNeighborY="13331"/>
      <dgm:spPr/>
      <dgm:t>
        <a:bodyPr/>
        <a:lstStyle/>
        <a:p>
          <a:endParaRPr lang="ru-RU"/>
        </a:p>
      </dgm:t>
    </dgm:pt>
    <dgm:pt modelId="{C67986CA-4092-4666-8B28-A1AA1DE3F1B4}" type="pres">
      <dgm:prSet presAssocID="{CC003900-9759-448F-B266-B688512A9F87}" presName="node" presStyleLbl="node1" presStyleIdx="1" presStyleCnt="4" custScaleX="236922" custScaleY="227761" custRadScaleRad="185679" custRadScaleInc="5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158F2-A04A-4875-828B-06C7F756B132}" type="pres">
      <dgm:prSet presAssocID="{CC003900-9759-448F-B266-B688512A9F87}" presName="dummy" presStyleCnt="0"/>
      <dgm:spPr/>
    </dgm:pt>
    <dgm:pt modelId="{8247D4DB-FD54-4D7D-9B6D-ED9184AE9AF4}" type="pres">
      <dgm:prSet presAssocID="{214BFA51-EBDF-465A-A8B4-A949F85C7EDC}" presName="sibTrans" presStyleLbl="sibTrans2D1" presStyleIdx="1" presStyleCnt="4"/>
      <dgm:spPr/>
      <dgm:t>
        <a:bodyPr/>
        <a:lstStyle/>
        <a:p>
          <a:endParaRPr lang="ru-RU"/>
        </a:p>
      </dgm:t>
    </dgm:pt>
    <dgm:pt modelId="{29F6827E-2F5F-4E24-AC86-A5D9879B2B2D}" type="pres">
      <dgm:prSet presAssocID="{99CFBA91-C1B3-430C-8B15-F79B4F67D861}" presName="node" presStyleLbl="node1" presStyleIdx="2" presStyleCnt="4" custScaleX="215360" custScaleY="170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C3A557-8153-4343-ABAB-AB646F73F88C}" type="pres">
      <dgm:prSet presAssocID="{99CFBA91-C1B3-430C-8B15-F79B4F67D861}" presName="dummy" presStyleCnt="0"/>
      <dgm:spPr/>
    </dgm:pt>
    <dgm:pt modelId="{41DB5B09-4859-4472-8F1C-8D7D993328D7}" type="pres">
      <dgm:prSet presAssocID="{0039754A-8612-489B-96D6-5F553EA89AE7}" presName="sibTrans" presStyleLbl="sibTrans2D1" presStyleIdx="2" presStyleCnt="4" custLinFactNeighborY="-10958"/>
      <dgm:spPr/>
      <dgm:t>
        <a:bodyPr/>
        <a:lstStyle/>
        <a:p>
          <a:endParaRPr lang="ru-RU"/>
        </a:p>
      </dgm:t>
    </dgm:pt>
    <dgm:pt modelId="{B64C26D9-7052-4DFB-98C3-8C521B285310}" type="pres">
      <dgm:prSet presAssocID="{CD0DFD74-5E21-4082-8F04-138A5A7F6939}" presName="node" presStyleLbl="node1" presStyleIdx="3" presStyleCnt="4" custScaleX="238280" custScaleY="181319" custRadScaleRad="196827" custRadScaleInc="-333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36C6BF-BD05-465F-A79B-768C5EFFD418}" type="pres">
      <dgm:prSet presAssocID="{CD0DFD74-5E21-4082-8F04-138A5A7F6939}" presName="dummy" presStyleCnt="0"/>
      <dgm:spPr/>
    </dgm:pt>
    <dgm:pt modelId="{2BBC21CD-60FC-4592-AF5B-1ECC19318378}" type="pres">
      <dgm:prSet presAssocID="{7A0E9383-A3EB-4A67-9D94-E5E7AEDD5D8B}" presName="sibTrans" presStyleLbl="sibTrans2D1" presStyleIdx="3" presStyleCnt="4" custScaleX="121691" custScaleY="78573"/>
      <dgm:spPr/>
      <dgm:t>
        <a:bodyPr/>
        <a:lstStyle/>
        <a:p>
          <a:endParaRPr lang="ru-RU"/>
        </a:p>
      </dgm:t>
    </dgm:pt>
  </dgm:ptLst>
  <dgm:cxnLst>
    <dgm:cxn modelId="{41559CC4-F778-4644-8E7A-01F2624FF017}" type="presOf" srcId="{3B71BDC2-EE70-4011-8BC2-D5DBDD013334}" destId="{B9DB750A-DD6D-4CF7-9CC0-D1F536BF5E01}" srcOrd="0" destOrd="0" presId="urn:microsoft.com/office/officeart/2005/8/layout/radial6"/>
    <dgm:cxn modelId="{D7270A2B-1D67-4D48-87BC-E5C21E7AE91D}" type="presOf" srcId="{9B4F84FC-D08F-4D36-97F4-BABF62662541}" destId="{1B36DBC3-094A-431B-86DA-4D72ABB1FE51}" srcOrd="0" destOrd="0" presId="urn:microsoft.com/office/officeart/2005/8/layout/radial6"/>
    <dgm:cxn modelId="{61185C91-2C10-46CA-B531-4C08635152B7}" type="presOf" srcId="{CD0DFD74-5E21-4082-8F04-138A5A7F6939}" destId="{B64C26D9-7052-4DFB-98C3-8C521B285310}" srcOrd="0" destOrd="0" presId="urn:microsoft.com/office/officeart/2005/8/layout/radial6"/>
    <dgm:cxn modelId="{8427F979-1121-440B-8EEA-505CADCD554C}" type="presOf" srcId="{7A0E9383-A3EB-4A67-9D94-E5E7AEDD5D8B}" destId="{2BBC21CD-60FC-4592-AF5B-1ECC19318378}" srcOrd="0" destOrd="0" presId="urn:microsoft.com/office/officeart/2005/8/layout/radial6"/>
    <dgm:cxn modelId="{C7763931-E3FA-428D-8FC6-0E0158235720}" srcId="{DF08F222-7BC0-4942-9098-6FAF331E65FB}" destId="{9B4F84FC-D08F-4D36-97F4-BABF62662541}" srcOrd="0" destOrd="0" parTransId="{CB59744B-ED10-4749-A59B-7D9686BE2DA2}" sibTransId="{D9F43B29-841E-4AA5-8AA1-4255948F77F8}"/>
    <dgm:cxn modelId="{3F617067-F033-4803-ADDB-3645C87007A0}" srcId="{9B4F84FC-D08F-4D36-97F4-BABF62662541}" destId="{CC003900-9759-448F-B266-B688512A9F87}" srcOrd="1" destOrd="0" parTransId="{C778D2D2-FBAB-422B-8F48-669252BE813C}" sibTransId="{214BFA51-EBDF-465A-A8B4-A949F85C7EDC}"/>
    <dgm:cxn modelId="{9AAA140E-5F06-4A3A-BFE4-BEF14BC7B374}" type="presOf" srcId="{16A81B60-EA21-4C78-B73E-994AB0035C7F}" destId="{93EA4EE4-F5DC-47C6-AAF9-56C4DF7A098E}" srcOrd="0" destOrd="0" presId="urn:microsoft.com/office/officeart/2005/8/layout/radial6"/>
    <dgm:cxn modelId="{E6777CDC-5CD4-4B33-9A8E-D2FD587896DE}" srcId="{9B4F84FC-D08F-4D36-97F4-BABF62662541}" destId="{16A81B60-EA21-4C78-B73E-994AB0035C7F}" srcOrd="0" destOrd="0" parTransId="{9033B2A2-0D07-4D6D-A54E-1E135FFC9481}" sibTransId="{3B71BDC2-EE70-4011-8BC2-D5DBDD013334}"/>
    <dgm:cxn modelId="{423B3782-E873-4F0D-BF06-16C539A3B8E1}" srcId="{9B4F84FC-D08F-4D36-97F4-BABF62662541}" destId="{99CFBA91-C1B3-430C-8B15-F79B4F67D861}" srcOrd="2" destOrd="0" parTransId="{2FEB93D4-C38F-4006-A7EC-B74A400ED9B5}" sibTransId="{0039754A-8612-489B-96D6-5F553EA89AE7}"/>
    <dgm:cxn modelId="{1881FCA9-4CBC-48D2-84F8-AF18AA143356}" type="presOf" srcId="{DF08F222-7BC0-4942-9098-6FAF331E65FB}" destId="{288A4A7F-8D70-4AAC-8C11-981D9A105C69}" srcOrd="0" destOrd="0" presId="urn:microsoft.com/office/officeart/2005/8/layout/radial6"/>
    <dgm:cxn modelId="{BD945153-58F9-4D94-AF46-5D3E4448BB61}" type="presOf" srcId="{99CFBA91-C1B3-430C-8B15-F79B4F67D861}" destId="{29F6827E-2F5F-4E24-AC86-A5D9879B2B2D}" srcOrd="0" destOrd="0" presId="urn:microsoft.com/office/officeart/2005/8/layout/radial6"/>
    <dgm:cxn modelId="{C8824B92-12D0-4E63-B99E-5872D4C9A0BB}" type="presOf" srcId="{0039754A-8612-489B-96D6-5F553EA89AE7}" destId="{41DB5B09-4859-4472-8F1C-8D7D993328D7}" srcOrd="0" destOrd="0" presId="urn:microsoft.com/office/officeart/2005/8/layout/radial6"/>
    <dgm:cxn modelId="{278DEA56-E9B1-4885-99A3-987B237A46EB}" srcId="{9B4F84FC-D08F-4D36-97F4-BABF62662541}" destId="{CD0DFD74-5E21-4082-8F04-138A5A7F6939}" srcOrd="3" destOrd="0" parTransId="{64385DE3-EA0D-4482-B08B-2B7AAA5249B3}" sibTransId="{7A0E9383-A3EB-4A67-9D94-E5E7AEDD5D8B}"/>
    <dgm:cxn modelId="{2276EBB7-18CF-453E-BCBA-6CA44646F10B}" type="presOf" srcId="{CC003900-9759-448F-B266-B688512A9F87}" destId="{C67986CA-4092-4666-8B28-A1AA1DE3F1B4}" srcOrd="0" destOrd="0" presId="urn:microsoft.com/office/officeart/2005/8/layout/radial6"/>
    <dgm:cxn modelId="{1533211D-43AF-478C-8B27-D6EA9B645262}" type="presOf" srcId="{214BFA51-EBDF-465A-A8B4-A949F85C7EDC}" destId="{8247D4DB-FD54-4D7D-9B6D-ED9184AE9AF4}" srcOrd="0" destOrd="0" presId="urn:microsoft.com/office/officeart/2005/8/layout/radial6"/>
    <dgm:cxn modelId="{1FBC902E-98FB-420F-8662-208E9E8BEAC8}" type="presParOf" srcId="{288A4A7F-8D70-4AAC-8C11-981D9A105C69}" destId="{1B36DBC3-094A-431B-86DA-4D72ABB1FE51}" srcOrd="0" destOrd="0" presId="urn:microsoft.com/office/officeart/2005/8/layout/radial6"/>
    <dgm:cxn modelId="{49645305-AB8F-4922-A056-04714189AAA8}" type="presParOf" srcId="{288A4A7F-8D70-4AAC-8C11-981D9A105C69}" destId="{93EA4EE4-F5DC-47C6-AAF9-56C4DF7A098E}" srcOrd="1" destOrd="0" presId="urn:microsoft.com/office/officeart/2005/8/layout/radial6"/>
    <dgm:cxn modelId="{1E6148B5-597F-4E8A-A65C-D3DC8BFD7790}" type="presParOf" srcId="{288A4A7F-8D70-4AAC-8C11-981D9A105C69}" destId="{F6E8AF21-A4DF-42C1-8733-D860CC7E74E2}" srcOrd="2" destOrd="0" presId="urn:microsoft.com/office/officeart/2005/8/layout/radial6"/>
    <dgm:cxn modelId="{88611EF6-BB44-4FE7-A6A2-7A1B0F5FE4CC}" type="presParOf" srcId="{288A4A7F-8D70-4AAC-8C11-981D9A105C69}" destId="{B9DB750A-DD6D-4CF7-9CC0-D1F536BF5E01}" srcOrd="3" destOrd="0" presId="urn:microsoft.com/office/officeart/2005/8/layout/radial6"/>
    <dgm:cxn modelId="{6738F322-8679-40F0-BE78-C1EC8A03DE91}" type="presParOf" srcId="{288A4A7F-8D70-4AAC-8C11-981D9A105C69}" destId="{C67986CA-4092-4666-8B28-A1AA1DE3F1B4}" srcOrd="4" destOrd="0" presId="urn:microsoft.com/office/officeart/2005/8/layout/radial6"/>
    <dgm:cxn modelId="{BDDC22CD-3914-4C46-87F6-EBEB22456BEA}" type="presParOf" srcId="{288A4A7F-8D70-4AAC-8C11-981D9A105C69}" destId="{5EE158F2-A04A-4875-828B-06C7F756B132}" srcOrd="5" destOrd="0" presId="urn:microsoft.com/office/officeart/2005/8/layout/radial6"/>
    <dgm:cxn modelId="{D0130499-72E7-4267-B875-3E25F17AC729}" type="presParOf" srcId="{288A4A7F-8D70-4AAC-8C11-981D9A105C69}" destId="{8247D4DB-FD54-4D7D-9B6D-ED9184AE9AF4}" srcOrd="6" destOrd="0" presId="urn:microsoft.com/office/officeart/2005/8/layout/radial6"/>
    <dgm:cxn modelId="{8B74D3D0-DAC9-451A-9BEA-CA2E8D7984A4}" type="presParOf" srcId="{288A4A7F-8D70-4AAC-8C11-981D9A105C69}" destId="{29F6827E-2F5F-4E24-AC86-A5D9879B2B2D}" srcOrd="7" destOrd="0" presId="urn:microsoft.com/office/officeart/2005/8/layout/radial6"/>
    <dgm:cxn modelId="{B325ADE6-56A0-4B8A-8921-78C8D0B4E460}" type="presParOf" srcId="{288A4A7F-8D70-4AAC-8C11-981D9A105C69}" destId="{DFC3A557-8153-4343-ABAB-AB646F73F88C}" srcOrd="8" destOrd="0" presId="urn:microsoft.com/office/officeart/2005/8/layout/radial6"/>
    <dgm:cxn modelId="{94B8B42B-37DD-4C6B-B02D-89AD0BC97887}" type="presParOf" srcId="{288A4A7F-8D70-4AAC-8C11-981D9A105C69}" destId="{41DB5B09-4859-4472-8F1C-8D7D993328D7}" srcOrd="9" destOrd="0" presId="urn:microsoft.com/office/officeart/2005/8/layout/radial6"/>
    <dgm:cxn modelId="{A71F1F32-2F69-4279-90FF-71BF190BE89F}" type="presParOf" srcId="{288A4A7F-8D70-4AAC-8C11-981D9A105C69}" destId="{B64C26D9-7052-4DFB-98C3-8C521B285310}" srcOrd="10" destOrd="0" presId="urn:microsoft.com/office/officeart/2005/8/layout/radial6"/>
    <dgm:cxn modelId="{08BED36F-DC1C-4CA6-9BAD-5CE3777A72D3}" type="presParOf" srcId="{288A4A7F-8D70-4AAC-8C11-981D9A105C69}" destId="{7136C6BF-BD05-465F-A79B-768C5EFFD418}" srcOrd="11" destOrd="0" presId="urn:microsoft.com/office/officeart/2005/8/layout/radial6"/>
    <dgm:cxn modelId="{1C801765-E3B2-4ED9-A73E-686E8272CC93}" type="presParOf" srcId="{288A4A7F-8D70-4AAC-8C11-981D9A105C69}" destId="{2BBC21CD-60FC-4592-AF5B-1ECC1931837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7E9A8D-8040-4D5A-9E74-8E16109ED8A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867DFF-453C-4F86-8384-F3AA287074E9}">
      <dgm:prSet phldrT="[Текст]"/>
      <dgm:spPr>
        <a:solidFill>
          <a:schemeClr val="accent6">
            <a:lumMod val="60000"/>
            <a:lumOff val="40000"/>
          </a:schemeClr>
        </a:solidFill>
        <a:ln>
          <a:solidFill>
            <a:schemeClr val="tx1"/>
          </a:solidFill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Детальный анализ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2CEA226-E6C0-40B2-B267-7180D990963A}" type="parTrans" cxnId="{C497424A-2194-4477-A93E-A1CF7221A8FE}">
      <dgm:prSet/>
      <dgm:spPr/>
      <dgm:t>
        <a:bodyPr/>
        <a:lstStyle/>
        <a:p>
          <a:endParaRPr lang="ru-RU"/>
        </a:p>
      </dgm:t>
    </dgm:pt>
    <dgm:pt modelId="{C18970DC-6A5F-43A4-BF7F-D54BFE2B2931}" type="sibTrans" cxnId="{C497424A-2194-4477-A93E-A1CF7221A8FE}">
      <dgm:prSet/>
      <dgm:spPr/>
      <dgm:t>
        <a:bodyPr/>
        <a:lstStyle/>
        <a:p>
          <a:endParaRPr lang="ru-RU"/>
        </a:p>
      </dgm:t>
    </dgm:pt>
    <dgm:pt modelId="{73287F5A-0CDF-484B-A839-BAF175D09099}">
      <dgm:prSet phldrT="[Текст]"/>
      <dgm:spPr>
        <a:solidFill>
          <a:srgbClr val="FEBEF2"/>
        </a:solidFill>
        <a:ln>
          <a:solidFill>
            <a:schemeClr val="tx1"/>
          </a:solidFill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«Слабый класс»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DB10FD1-D06D-45F1-9B26-12536F2450F7}" type="parTrans" cxnId="{799F4EA8-4D77-4591-9F14-B4AEF39A0C2C}">
      <dgm:prSet/>
      <dgm:spPr/>
      <dgm:t>
        <a:bodyPr/>
        <a:lstStyle/>
        <a:p>
          <a:endParaRPr lang="ru-RU"/>
        </a:p>
      </dgm:t>
    </dgm:pt>
    <dgm:pt modelId="{D91EA515-C29E-4200-BE12-CAA26DB83907}" type="sibTrans" cxnId="{799F4EA8-4D77-4591-9F14-B4AEF39A0C2C}">
      <dgm:prSet/>
      <dgm:spPr/>
      <dgm:t>
        <a:bodyPr/>
        <a:lstStyle/>
        <a:p>
          <a:endParaRPr lang="ru-RU"/>
        </a:p>
      </dgm:t>
    </dgm:pt>
    <dgm:pt modelId="{CE0F642D-D798-4BBC-BF02-5A4034196A6F}">
      <dgm:prSet phldrT="[Текст]"/>
      <dgm:spPr>
        <a:solidFill>
          <a:schemeClr val="accent6">
            <a:lumMod val="60000"/>
            <a:lumOff val="40000"/>
          </a:schemeClr>
        </a:solidFill>
        <a:ln>
          <a:solidFill>
            <a:schemeClr val="tx1"/>
          </a:solidFill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Анализ факторов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FF10D4F-99F1-4601-93B9-4411E6F7C91B}" type="parTrans" cxnId="{A27B3543-3CE4-42DC-B1D8-B24985CB204E}">
      <dgm:prSet/>
      <dgm:spPr/>
      <dgm:t>
        <a:bodyPr/>
        <a:lstStyle/>
        <a:p>
          <a:endParaRPr lang="ru-RU"/>
        </a:p>
      </dgm:t>
    </dgm:pt>
    <dgm:pt modelId="{B3961A11-0EA8-4E2F-AD4C-B8670237C553}" type="sibTrans" cxnId="{A27B3543-3CE4-42DC-B1D8-B24985CB204E}">
      <dgm:prSet/>
      <dgm:spPr/>
      <dgm:t>
        <a:bodyPr/>
        <a:lstStyle/>
        <a:p>
          <a:endParaRPr lang="ru-RU"/>
        </a:p>
      </dgm:t>
    </dgm:pt>
    <dgm:pt modelId="{CD4A6E78-53C3-4295-B6AC-4922C39D0C99}">
      <dgm:prSet phldrT="[Текст]"/>
      <dgm:spPr>
        <a:solidFill>
          <a:srgbClr val="FEBEF2"/>
        </a:solidFill>
        <a:ln>
          <a:solidFill>
            <a:schemeClr val="tx1"/>
          </a:solidFill>
        </a:ln>
        <a:effectLst>
          <a:outerShdw blurRad="76200" dist="12700" dir="8100000" sy="-23000" kx="800400" algn="br" rotWithShape="0">
            <a:prstClr val="black">
              <a:alpha val="20000"/>
            </a:prstClr>
          </a:outerShdw>
        </a:effectLst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Меры поддержки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232E01-3892-4B0C-81D3-B275F7C9B9FA}" type="parTrans" cxnId="{B22D7DE7-C13C-40C1-9426-B42E8DA2DE52}">
      <dgm:prSet/>
      <dgm:spPr/>
      <dgm:t>
        <a:bodyPr/>
        <a:lstStyle/>
        <a:p>
          <a:endParaRPr lang="ru-RU"/>
        </a:p>
      </dgm:t>
    </dgm:pt>
    <dgm:pt modelId="{179A96F2-5647-4CC7-B72B-C6BF1B0FD418}" type="sibTrans" cxnId="{B22D7DE7-C13C-40C1-9426-B42E8DA2DE52}">
      <dgm:prSet/>
      <dgm:spPr/>
      <dgm:t>
        <a:bodyPr/>
        <a:lstStyle/>
        <a:p>
          <a:endParaRPr lang="ru-RU"/>
        </a:p>
      </dgm:t>
    </dgm:pt>
    <dgm:pt modelId="{579337A4-0C6C-4400-BD18-2EE1837098BD}">
      <dgm:prSet phldrT="[Текст]" custT="1"/>
      <dgm:spPr>
        <a:solidFill>
          <a:srgbClr val="FEBEF2"/>
        </a:solidFill>
        <a:ln>
          <a:solidFill>
            <a:schemeClr val="tx1"/>
          </a:solidFill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Результаты ВПР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D498528-158F-4375-B43E-999E4B772C32}" type="parTrans" cxnId="{6F741577-7F47-43D3-9406-7BB16280D3FC}">
      <dgm:prSet/>
      <dgm:spPr/>
      <dgm:t>
        <a:bodyPr/>
        <a:lstStyle/>
        <a:p>
          <a:endParaRPr lang="ru-RU"/>
        </a:p>
      </dgm:t>
    </dgm:pt>
    <dgm:pt modelId="{CCFC134B-0E74-4890-A68E-36DC84C11562}" type="sibTrans" cxnId="{6F741577-7F47-43D3-9406-7BB16280D3FC}">
      <dgm:prSet/>
      <dgm:spPr/>
      <dgm:t>
        <a:bodyPr/>
        <a:lstStyle/>
        <a:p>
          <a:endParaRPr lang="ru-RU"/>
        </a:p>
      </dgm:t>
    </dgm:pt>
    <dgm:pt modelId="{72474909-B467-4474-A65D-A7C49420FFF8}" type="pres">
      <dgm:prSet presAssocID="{E97E9A8D-8040-4D5A-9E74-8E16109ED8A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26D1C7-B764-407C-A8AD-B4F7F69EFCED}" type="pres">
      <dgm:prSet presAssocID="{0A867DFF-453C-4F86-8384-F3AA287074E9}" presName="node" presStyleLbl="node1" presStyleIdx="0" presStyleCnt="5" custRadScaleRad="94476" custRadScaleInc="52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E4B516-C4F4-4969-9ECB-E1A912BB7692}" type="pres">
      <dgm:prSet presAssocID="{C18970DC-6A5F-43A4-BF7F-D54BFE2B2931}" presName="sibTrans" presStyleLbl="sibTrans2D1" presStyleIdx="0" presStyleCnt="5"/>
      <dgm:spPr/>
      <dgm:t>
        <a:bodyPr/>
        <a:lstStyle/>
        <a:p>
          <a:endParaRPr lang="ru-RU"/>
        </a:p>
      </dgm:t>
    </dgm:pt>
    <dgm:pt modelId="{36B110DD-02AB-40DD-94C3-6FAD0A6A28CD}" type="pres">
      <dgm:prSet presAssocID="{C18970DC-6A5F-43A4-BF7F-D54BFE2B2931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CE572A67-EEDC-4F83-A7D6-5BE9A14C9B78}" type="pres">
      <dgm:prSet presAssocID="{73287F5A-0CDF-484B-A839-BAF175D09099}" presName="node" presStyleLbl="node1" presStyleIdx="1" presStyleCnt="5" custRadScaleRad="161696" custRadScaleInc="14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C71A26-D96E-4438-98A5-E0F7F74EDE9C}" type="pres">
      <dgm:prSet presAssocID="{D91EA515-C29E-4200-BE12-CAA26DB83907}" presName="sibTrans" presStyleLbl="sibTrans2D1" presStyleIdx="1" presStyleCnt="5"/>
      <dgm:spPr/>
      <dgm:t>
        <a:bodyPr/>
        <a:lstStyle/>
        <a:p>
          <a:endParaRPr lang="ru-RU"/>
        </a:p>
      </dgm:t>
    </dgm:pt>
    <dgm:pt modelId="{5006DE95-6313-4372-8451-ACD5D572704C}" type="pres">
      <dgm:prSet presAssocID="{D91EA515-C29E-4200-BE12-CAA26DB83907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8444F208-127F-4806-8CF9-41548278D9DC}" type="pres">
      <dgm:prSet presAssocID="{CE0F642D-D798-4BBC-BF02-5A4034196A6F}" presName="node" presStyleLbl="node1" presStyleIdx="2" presStyleCnt="5" custRadScaleRad="133203" custRadScaleInc="-414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1C86AB-4825-469F-A9FD-F4BEA76ACDDE}" type="pres">
      <dgm:prSet presAssocID="{B3961A11-0EA8-4E2F-AD4C-B8670237C553}" presName="sibTrans" presStyleLbl="sibTrans2D1" presStyleIdx="2" presStyleCnt="5"/>
      <dgm:spPr/>
      <dgm:t>
        <a:bodyPr/>
        <a:lstStyle/>
        <a:p>
          <a:endParaRPr lang="ru-RU"/>
        </a:p>
      </dgm:t>
    </dgm:pt>
    <dgm:pt modelId="{6D0E6414-ACC8-41DC-B923-DB2910C6BA9B}" type="pres">
      <dgm:prSet presAssocID="{B3961A11-0EA8-4E2F-AD4C-B8670237C553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99A07EB7-A112-48E7-9EC8-C27F48FAC227}" type="pres">
      <dgm:prSet presAssocID="{CD4A6E78-53C3-4295-B6AC-4922C39D0C99}" presName="node" presStyleLbl="node1" presStyleIdx="3" presStyleCnt="5" custRadScaleRad="99626" custRadScaleInc="-1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37FB23-788D-410C-BE9C-6467C65853F9}" type="pres">
      <dgm:prSet presAssocID="{179A96F2-5647-4CC7-B72B-C6BF1B0FD418}" presName="sibTrans" presStyleLbl="sibTrans2D1" presStyleIdx="3" presStyleCnt="5"/>
      <dgm:spPr/>
      <dgm:t>
        <a:bodyPr/>
        <a:lstStyle/>
        <a:p>
          <a:endParaRPr lang="ru-RU"/>
        </a:p>
      </dgm:t>
    </dgm:pt>
    <dgm:pt modelId="{1FFCFE6E-7A79-40F9-8731-5F419708B1D3}" type="pres">
      <dgm:prSet presAssocID="{179A96F2-5647-4CC7-B72B-C6BF1B0FD418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F136E821-868D-442A-8629-81439A164E89}" type="pres">
      <dgm:prSet presAssocID="{579337A4-0C6C-4400-BD18-2EE1837098BD}" presName="node" presStyleLbl="node1" presStyleIdx="4" presStyleCnt="5" custScaleX="179552" custScaleY="145825" custRadScaleRad="186466" custRadScaleInc="-362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26F1E-56B7-47FD-9D5A-DFE231D3D990}" type="pres">
      <dgm:prSet presAssocID="{CCFC134B-0E74-4890-A68E-36DC84C11562}" presName="sibTrans" presStyleLbl="sibTrans2D1" presStyleIdx="4" presStyleCnt="5"/>
      <dgm:spPr/>
      <dgm:t>
        <a:bodyPr/>
        <a:lstStyle/>
        <a:p>
          <a:endParaRPr lang="ru-RU"/>
        </a:p>
      </dgm:t>
    </dgm:pt>
    <dgm:pt modelId="{87777B4A-6B00-4479-9F51-B50595ED27A6}" type="pres">
      <dgm:prSet presAssocID="{CCFC134B-0E74-4890-A68E-36DC84C11562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1963DE79-CECD-4F33-8445-6417757888A5}" type="presOf" srcId="{CE0F642D-D798-4BBC-BF02-5A4034196A6F}" destId="{8444F208-127F-4806-8CF9-41548278D9DC}" srcOrd="0" destOrd="0" presId="urn:microsoft.com/office/officeart/2005/8/layout/cycle2"/>
    <dgm:cxn modelId="{C497424A-2194-4477-A93E-A1CF7221A8FE}" srcId="{E97E9A8D-8040-4D5A-9E74-8E16109ED8AC}" destId="{0A867DFF-453C-4F86-8384-F3AA287074E9}" srcOrd="0" destOrd="0" parTransId="{D2CEA226-E6C0-40B2-B267-7180D990963A}" sibTransId="{C18970DC-6A5F-43A4-BF7F-D54BFE2B2931}"/>
    <dgm:cxn modelId="{840A255B-7636-4266-8F2A-F381B01F33FB}" type="presOf" srcId="{B3961A11-0EA8-4E2F-AD4C-B8670237C553}" destId="{6D0E6414-ACC8-41DC-B923-DB2910C6BA9B}" srcOrd="1" destOrd="0" presId="urn:microsoft.com/office/officeart/2005/8/layout/cycle2"/>
    <dgm:cxn modelId="{6E20339A-F8EE-403C-810D-125D908D3CC4}" type="presOf" srcId="{D91EA515-C29E-4200-BE12-CAA26DB83907}" destId="{5006DE95-6313-4372-8451-ACD5D572704C}" srcOrd="1" destOrd="0" presId="urn:microsoft.com/office/officeart/2005/8/layout/cycle2"/>
    <dgm:cxn modelId="{93CF4306-F24E-4600-B4E8-852116AD25A4}" type="presOf" srcId="{179A96F2-5647-4CC7-B72B-C6BF1B0FD418}" destId="{1FFCFE6E-7A79-40F9-8731-5F419708B1D3}" srcOrd="1" destOrd="0" presId="urn:microsoft.com/office/officeart/2005/8/layout/cycle2"/>
    <dgm:cxn modelId="{6F741577-7F47-43D3-9406-7BB16280D3FC}" srcId="{E97E9A8D-8040-4D5A-9E74-8E16109ED8AC}" destId="{579337A4-0C6C-4400-BD18-2EE1837098BD}" srcOrd="4" destOrd="0" parTransId="{ED498528-158F-4375-B43E-999E4B772C32}" sibTransId="{CCFC134B-0E74-4890-A68E-36DC84C11562}"/>
    <dgm:cxn modelId="{BA18C5B4-6CEB-4CA7-A48A-01FA340D67D9}" type="presOf" srcId="{579337A4-0C6C-4400-BD18-2EE1837098BD}" destId="{F136E821-868D-442A-8629-81439A164E89}" srcOrd="0" destOrd="0" presId="urn:microsoft.com/office/officeart/2005/8/layout/cycle2"/>
    <dgm:cxn modelId="{58575960-77CF-407E-A43C-393243B17C5A}" type="presOf" srcId="{B3961A11-0EA8-4E2F-AD4C-B8670237C553}" destId="{321C86AB-4825-469F-A9FD-F4BEA76ACDDE}" srcOrd="0" destOrd="0" presId="urn:microsoft.com/office/officeart/2005/8/layout/cycle2"/>
    <dgm:cxn modelId="{66DDB07E-A75D-49DA-B7E6-32A4E68F2996}" type="presOf" srcId="{C18970DC-6A5F-43A4-BF7F-D54BFE2B2931}" destId="{36B110DD-02AB-40DD-94C3-6FAD0A6A28CD}" srcOrd="1" destOrd="0" presId="urn:microsoft.com/office/officeart/2005/8/layout/cycle2"/>
    <dgm:cxn modelId="{24189400-9449-4D05-94BF-35434B373DFB}" type="presOf" srcId="{CD4A6E78-53C3-4295-B6AC-4922C39D0C99}" destId="{99A07EB7-A112-48E7-9EC8-C27F48FAC227}" srcOrd="0" destOrd="0" presId="urn:microsoft.com/office/officeart/2005/8/layout/cycle2"/>
    <dgm:cxn modelId="{B6A9177E-52D3-4729-A6DF-F5948D4BC50E}" type="presOf" srcId="{73287F5A-0CDF-484B-A839-BAF175D09099}" destId="{CE572A67-EEDC-4F83-A7D6-5BE9A14C9B78}" srcOrd="0" destOrd="0" presId="urn:microsoft.com/office/officeart/2005/8/layout/cycle2"/>
    <dgm:cxn modelId="{1E33CD31-DFCB-41BB-AEE9-962DD48251E2}" type="presOf" srcId="{CCFC134B-0E74-4890-A68E-36DC84C11562}" destId="{87777B4A-6B00-4479-9F51-B50595ED27A6}" srcOrd="1" destOrd="0" presId="urn:microsoft.com/office/officeart/2005/8/layout/cycle2"/>
    <dgm:cxn modelId="{8C502AD1-B3F8-4159-9382-037ECCF0D554}" type="presOf" srcId="{D91EA515-C29E-4200-BE12-CAA26DB83907}" destId="{21C71A26-D96E-4438-98A5-E0F7F74EDE9C}" srcOrd="0" destOrd="0" presId="urn:microsoft.com/office/officeart/2005/8/layout/cycle2"/>
    <dgm:cxn modelId="{B2938D3B-BE16-48C2-B98B-CBFAAA090BC2}" type="presOf" srcId="{E97E9A8D-8040-4D5A-9E74-8E16109ED8AC}" destId="{72474909-B467-4474-A65D-A7C49420FFF8}" srcOrd="0" destOrd="0" presId="urn:microsoft.com/office/officeart/2005/8/layout/cycle2"/>
    <dgm:cxn modelId="{B22D7DE7-C13C-40C1-9426-B42E8DA2DE52}" srcId="{E97E9A8D-8040-4D5A-9E74-8E16109ED8AC}" destId="{CD4A6E78-53C3-4295-B6AC-4922C39D0C99}" srcOrd="3" destOrd="0" parTransId="{85232E01-3892-4B0C-81D3-B275F7C9B9FA}" sibTransId="{179A96F2-5647-4CC7-B72B-C6BF1B0FD418}"/>
    <dgm:cxn modelId="{799F4EA8-4D77-4591-9F14-B4AEF39A0C2C}" srcId="{E97E9A8D-8040-4D5A-9E74-8E16109ED8AC}" destId="{73287F5A-0CDF-484B-A839-BAF175D09099}" srcOrd="1" destOrd="0" parTransId="{2DB10FD1-D06D-45F1-9B26-12536F2450F7}" sibTransId="{D91EA515-C29E-4200-BE12-CAA26DB83907}"/>
    <dgm:cxn modelId="{707C33EC-AA70-431B-BA1C-C270C94E30A6}" type="presOf" srcId="{0A867DFF-453C-4F86-8384-F3AA287074E9}" destId="{0726D1C7-B764-407C-A8AD-B4F7F69EFCED}" srcOrd="0" destOrd="0" presId="urn:microsoft.com/office/officeart/2005/8/layout/cycle2"/>
    <dgm:cxn modelId="{2C1D4580-1016-414C-AB5F-17B25283BADD}" type="presOf" srcId="{179A96F2-5647-4CC7-B72B-C6BF1B0FD418}" destId="{E337FB23-788D-410C-BE9C-6467C65853F9}" srcOrd="0" destOrd="0" presId="urn:microsoft.com/office/officeart/2005/8/layout/cycle2"/>
    <dgm:cxn modelId="{7C2FD2E2-C84F-4443-B620-91F805880060}" type="presOf" srcId="{CCFC134B-0E74-4890-A68E-36DC84C11562}" destId="{CBF26F1E-56B7-47FD-9D5A-DFE231D3D990}" srcOrd="0" destOrd="0" presId="urn:microsoft.com/office/officeart/2005/8/layout/cycle2"/>
    <dgm:cxn modelId="{08836DAF-B1A6-4FD7-ACBD-C3EF86FDF860}" type="presOf" srcId="{C18970DC-6A5F-43A4-BF7F-D54BFE2B2931}" destId="{53E4B516-C4F4-4969-9ECB-E1A912BB7692}" srcOrd="0" destOrd="0" presId="urn:microsoft.com/office/officeart/2005/8/layout/cycle2"/>
    <dgm:cxn modelId="{A27B3543-3CE4-42DC-B1D8-B24985CB204E}" srcId="{E97E9A8D-8040-4D5A-9E74-8E16109ED8AC}" destId="{CE0F642D-D798-4BBC-BF02-5A4034196A6F}" srcOrd="2" destOrd="0" parTransId="{CFF10D4F-99F1-4601-93B9-4411E6F7C91B}" sibTransId="{B3961A11-0EA8-4E2F-AD4C-B8670237C553}"/>
    <dgm:cxn modelId="{4B0F2E9F-7E52-4311-B5D7-A5C69206F302}" type="presParOf" srcId="{72474909-B467-4474-A65D-A7C49420FFF8}" destId="{0726D1C7-B764-407C-A8AD-B4F7F69EFCED}" srcOrd="0" destOrd="0" presId="urn:microsoft.com/office/officeart/2005/8/layout/cycle2"/>
    <dgm:cxn modelId="{8DA2B405-7DF1-4190-BA9B-6C3A3AE62363}" type="presParOf" srcId="{72474909-B467-4474-A65D-A7C49420FFF8}" destId="{53E4B516-C4F4-4969-9ECB-E1A912BB7692}" srcOrd="1" destOrd="0" presId="urn:microsoft.com/office/officeart/2005/8/layout/cycle2"/>
    <dgm:cxn modelId="{5B7F6664-A184-419D-9E19-6F4978DD97B8}" type="presParOf" srcId="{53E4B516-C4F4-4969-9ECB-E1A912BB7692}" destId="{36B110DD-02AB-40DD-94C3-6FAD0A6A28CD}" srcOrd="0" destOrd="0" presId="urn:microsoft.com/office/officeart/2005/8/layout/cycle2"/>
    <dgm:cxn modelId="{1563E9CD-1CFC-4529-8878-42125BC3D206}" type="presParOf" srcId="{72474909-B467-4474-A65D-A7C49420FFF8}" destId="{CE572A67-EEDC-4F83-A7D6-5BE9A14C9B78}" srcOrd="2" destOrd="0" presId="urn:microsoft.com/office/officeart/2005/8/layout/cycle2"/>
    <dgm:cxn modelId="{F1E6A3CF-9AA3-4E49-97C4-82BC16510DB9}" type="presParOf" srcId="{72474909-B467-4474-A65D-A7C49420FFF8}" destId="{21C71A26-D96E-4438-98A5-E0F7F74EDE9C}" srcOrd="3" destOrd="0" presId="urn:microsoft.com/office/officeart/2005/8/layout/cycle2"/>
    <dgm:cxn modelId="{82AC3BA4-E584-4305-9F36-76678F1BBF69}" type="presParOf" srcId="{21C71A26-D96E-4438-98A5-E0F7F74EDE9C}" destId="{5006DE95-6313-4372-8451-ACD5D572704C}" srcOrd="0" destOrd="0" presId="urn:microsoft.com/office/officeart/2005/8/layout/cycle2"/>
    <dgm:cxn modelId="{4F11C49A-0053-47F0-9F4E-3D8856447760}" type="presParOf" srcId="{72474909-B467-4474-A65D-A7C49420FFF8}" destId="{8444F208-127F-4806-8CF9-41548278D9DC}" srcOrd="4" destOrd="0" presId="urn:microsoft.com/office/officeart/2005/8/layout/cycle2"/>
    <dgm:cxn modelId="{26857CEC-9397-48F6-9E1E-F67F70F4BB26}" type="presParOf" srcId="{72474909-B467-4474-A65D-A7C49420FFF8}" destId="{321C86AB-4825-469F-A9FD-F4BEA76ACDDE}" srcOrd="5" destOrd="0" presId="urn:microsoft.com/office/officeart/2005/8/layout/cycle2"/>
    <dgm:cxn modelId="{F8E889FE-7E2A-43CA-B4E7-718D358288B4}" type="presParOf" srcId="{321C86AB-4825-469F-A9FD-F4BEA76ACDDE}" destId="{6D0E6414-ACC8-41DC-B923-DB2910C6BA9B}" srcOrd="0" destOrd="0" presId="urn:microsoft.com/office/officeart/2005/8/layout/cycle2"/>
    <dgm:cxn modelId="{3BDF8684-2586-4A47-BE49-5C6DC6509CF5}" type="presParOf" srcId="{72474909-B467-4474-A65D-A7C49420FFF8}" destId="{99A07EB7-A112-48E7-9EC8-C27F48FAC227}" srcOrd="6" destOrd="0" presId="urn:microsoft.com/office/officeart/2005/8/layout/cycle2"/>
    <dgm:cxn modelId="{F84E8FBD-B01E-42B4-913B-56A548CEF710}" type="presParOf" srcId="{72474909-B467-4474-A65D-A7C49420FFF8}" destId="{E337FB23-788D-410C-BE9C-6467C65853F9}" srcOrd="7" destOrd="0" presId="urn:microsoft.com/office/officeart/2005/8/layout/cycle2"/>
    <dgm:cxn modelId="{45CA6C04-267D-4E9C-8BF1-D828335CCFE9}" type="presParOf" srcId="{E337FB23-788D-410C-BE9C-6467C65853F9}" destId="{1FFCFE6E-7A79-40F9-8731-5F419708B1D3}" srcOrd="0" destOrd="0" presId="urn:microsoft.com/office/officeart/2005/8/layout/cycle2"/>
    <dgm:cxn modelId="{801C8656-E6A5-4F99-AAE6-B83A3DF12F76}" type="presParOf" srcId="{72474909-B467-4474-A65D-A7C49420FFF8}" destId="{F136E821-868D-442A-8629-81439A164E89}" srcOrd="8" destOrd="0" presId="urn:microsoft.com/office/officeart/2005/8/layout/cycle2"/>
    <dgm:cxn modelId="{D6D39F15-3810-4D58-8445-73E170A45CD0}" type="presParOf" srcId="{72474909-B467-4474-A65D-A7C49420FFF8}" destId="{CBF26F1E-56B7-47FD-9D5A-DFE231D3D990}" srcOrd="9" destOrd="0" presId="urn:microsoft.com/office/officeart/2005/8/layout/cycle2"/>
    <dgm:cxn modelId="{D05BF5A1-E23B-4C14-8DE2-D9831535D93F}" type="presParOf" srcId="{CBF26F1E-56B7-47FD-9D5A-DFE231D3D990}" destId="{87777B4A-6B00-4479-9F51-B50595ED27A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C21CD-60FC-4592-AF5B-1ECC19318378}">
      <dsp:nvSpPr>
        <dsp:cNvPr id="0" name=""/>
        <dsp:cNvSpPr/>
      </dsp:nvSpPr>
      <dsp:spPr>
        <a:xfrm>
          <a:off x="977980" y="1099014"/>
          <a:ext cx="5076459" cy="3277750"/>
        </a:xfrm>
        <a:prstGeom prst="blockArc">
          <a:avLst>
            <a:gd name="adj1" fmla="val 9594418"/>
            <a:gd name="adj2" fmla="val 16409358"/>
            <a:gd name="adj3" fmla="val 463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DB5B09-4859-4472-8F1C-8D7D993328D7}">
      <dsp:nvSpPr>
        <dsp:cNvPr id="0" name=""/>
        <dsp:cNvSpPr/>
      </dsp:nvSpPr>
      <dsp:spPr>
        <a:xfrm>
          <a:off x="1443645" y="1507048"/>
          <a:ext cx="4267605" cy="4267605"/>
        </a:xfrm>
        <a:prstGeom prst="blockArc">
          <a:avLst>
            <a:gd name="adj1" fmla="val 1125502"/>
            <a:gd name="adj2" fmla="val 11925502"/>
            <a:gd name="adj3" fmla="val 453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47D4DB-FD54-4D7D-9B6D-ED9184AE9AF4}">
      <dsp:nvSpPr>
        <dsp:cNvPr id="0" name=""/>
        <dsp:cNvSpPr/>
      </dsp:nvSpPr>
      <dsp:spPr>
        <a:xfrm>
          <a:off x="5249395" y="1571278"/>
          <a:ext cx="4388646" cy="4388646"/>
        </a:xfrm>
        <a:prstGeom prst="blockArc">
          <a:avLst>
            <a:gd name="adj1" fmla="val 19909010"/>
            <a:gd name="adj2" fmla="val 9109010"/>
            <a:gd name="adj3" fmla="val 440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DB750A-DD6D-4CF7-9CC0-D1F536BF5E01}">
      <dsp:nvSpPr>
        <dsp:cNvPr id="0" name=""/>
        <dsp:cNvSpPr/>
      </dsp:nvSpPr>
      <dsp:spPr>
        <a:xfrm>
          <a:off x="3932091" y="-526547"/>
          <a:ext cx="6148734" cy="6148734"/>
        </a:xfrm>
        <a:prstGeom prst="blockArc">
          <a:avLst>
            <a:gd name="adj1" fmla="val 11986673"/>
            <a:gd name="adj2" fmla="val 1186673"/>
            <a:gd name="adj3" fmla="val 31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6DBC3-094A-431B-86DA-4D72ABB1FE51}">
      <dsp:nvSpPr>
        <dsp:cNvPr id="0" name=""/>
        <dsp:cNvSpPr/>
      </dsp:nvSpPr>
      <dsp:spPr>
        <a:xfrm>
          <a:off x="5134723" y="559563"/>
          <a:ext cx="2622119" cy="2867888"/>
        </a:xfrm>
        <a:prstGeom prst="ellipse">
          <a:avLst/>
        </a:prstGeom>
        <a:solidFill>
          <a:srgbClr val="E1CC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rPr>
            <a:t>Цель проведения ВПР</a:t>
          </a:r>
          <a:endParaRPr lang="ru-RU" sz="2800" kern="1200" dirty="0"/>
        </a:p>
      </dsp:txBody>
      <dsp:txXfrm>
        <a:off x="5518723" y="979555"/>
        <a:ext cx="1854119" cy="2027904"/>
      </dsp:txXfrm>
    </dsp:sp>
    <dsp:sp modelId="{93EA4EE4-F5DC-47C6-AAF9-56C4DF7A098E}">
      <dsp:nvSpPr>
        <dsp:cNvPr id="0" name=""/>
        <dsp:cNvSpPr/>
      </dsp:nvSpPr>
      <dsp:spPr>
        <a:xfrm>
          <a:off x="2182094" y="-501639"/>
          <a:ext cx="2916242" cy="2411673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обеспечение единства образовательного пространства Российской Федерации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2609168" y="-148458"/>
        <a:ext cx="2062094" cy="1705311"/>
      </dsp:txXfrm>
    </dsp:sp>
    <dsp:sp modelId="{C67986CA-4092-4666-8B28-A1AA1DE3F1B4}">
      <dsp:nvSpPr>
        <dsp:cNvPr id="0" name=""/>
        <dsp:cNvSpPr/>
      </dsp:nvSpPr>
      <dsp:spPr>
        <a:xfrm>
          <a:off x="7744980" y="1223250"/>
          <a:ext cx="3180615" cy="3057631"/>
        </a:xfrm>
        <a:prstGeom prst="ellipse">
          <a:avLst/>
        </a:prstGeom>
        <a:solidFill>
          <a:srgbClr val="CAFEF8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Поддержка введения ФГОС за счет предоставления образовательным организациям единых проверочных материалов и единых критериев оценивания учебных достижений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8210770" y="1671030"/>
        <a:ext cx="2249035" cy="2162071"/>
      </dsp:txXfrm>
    </dsp:sp>
    <dsp:sp modelId="{29F6827E-2F5F-4E24-AC86-A5D9879B2B2D}">
      <dsp:nvSpPr>
        <dsp:cNvPr id="0" name=""/>
        <dsp:cNvSpPr/>
      </dsp:nvSpPr>
      <dsp:spPr>
        <a:xfrm>
          <a:off x="4106573" y="3637967"/>
          <a:ext cx="2891151" cy="2282339"/>
        </a:xfrm>
        <a:prstGeom prst="ellipse">
          <a:avLst/>
        </a:prstGeom>
        <a:solidFill>
          <a:srgbClr val="FEBEF2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Выявление готовности для продолжения образования 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29972" y="3972208"/>
        <a:ext cx="2044353" cy="1613857"/>
      </dsp:txXfrm>
    </dsp:sp>
    <dsp:sp modelId="{B64C26D9-7052-4DFB-98C3-8C521B285310}">
      <dsp:nvSpPr>
        <dsp:cNvPr id="0" name=""/>
        <dsp:cNvSpPr/>
      </dsp:nvSpPr>
      <dsp:spPr>
        <a:xfrm>
          <a:off x="3325" y="2220773"/>
          <a:ext cx="3198846" cy="2434159"/>
        </a:xfrm>
        <a:prstGeom prst="ellipse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Совершенствование общероссийской системы оценки качества образования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1785" y="2577247"/>
        <a:ext cx="2261926" cy="17212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26D1C7-B764-407C-A8AD-B4F7F69EFCED}">
      <dsp:nvSpPr>
        <dsp:cNvPr id="0" name=""/>
        <dsp:cNvSpPr/>
      </dsp:nvSpPr>
      <dsp:spPr>
        <a:xfrm>
          <a:off x="4928564" y="110957"/>
          <a:ext cx="1532731" cy="1532731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Детальный анализ</a:t>
          </a:r>
          <a:endParaRPr lang="ru-RU" sz="17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53027" y="335420"/>
        <a:ext cx="1083805" cy="1083805"/>
      </dsp:txXfrm>
    </dsp:sp>
    <dsp:sp modelId="{53E4B516-C4F4-4969-9ECB-E1A912BB7692}">
      <dsp:nvSpPr>
        <dsp:cNvPr id="0" name=""/>
        <dsp:cNvSpPr/>
      </dsp:nvSpPr>
      <dsp:spPr>
        <a:xfrm rot="1245103">
          <a:off x="6733034" y="1183211"/>
          <a:ext cx="903663" cy="5172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6738068" y="1259177"/>
        <a:ext cx="748474" cy="310378"/>
      </dsp:txXfrm>
    </dsp:sp>
    <dsp:sp modelId="{CE572A67-EEDC-4F83-A7D6-5BE9A14C9B78}">
      <dsp:nvSpPr>
        <dsp:cNvPr id="0" name=""/>
        <dsp:cNvSpPr/>
      </dsp:nvSpPr>
      <dsp:spPr>
        <a:xfrm>
          <a:off x="7956269" y="1258155"/>
          <a:ext cx="1532731" cy="1532731"/>
        </a:xfrm>
        <a:prstGeom prst="ellipse">
          <a:avLst/>
        </a:prstGeom>
        <a:solidFill>
          <a:srgbClr val="FEBEF2"/>
        </a:solidFill>
        <a:ln w="12700" cap="flat" cmpd="sng" algn="ctr">
          <a:solidFill>
            <a:schemeClr val="tx1"/>
          </a:solidFill>
          <a:prstDash val="solid"/>
          <a:miter lim="800000"/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«Слабый класс»</a:t>
          </a:r>
          <a:endParaRPr lang="ru-RU" sz="17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180732" y="1482618"/>
        <a:ext cx="1083805" cy="1083805"/>
      </dsp:txXfrm>
    </dsp:sp>
    <dsp:sp modelId="{21C71A26-D96E-4438-98A5-E0F7F74EDE9C}">
      <dsp:nvSpPr>
        <dsp:cNvPr id="0" name=""/>
        <dsp:cNvSpPr/>
      </dsp:nvSpPr>
      <dsp:spPr>
        <a:xfrm rot="6895253">
          <a:off x="7934550" y="2896789"/>
          <a:ext cx="525258" cy="5172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8044840" y="2929878"/>
        <a:ext cx="370069" cy="310378"/>
      </dsp:txXfrm>
    </dsp:sp>
    <dsp:sp modelId="{8444F208-127F-4806-8CF9-41548278D9DC}">
      <dsp:nvSpPr>
        <dsp:cNvPr id="0" name=""/>
        <dsp:cNvSpPr/>
      </dsp:nvSpPr>
      <dsp:spPr>
        <a:xfrm>
          <a:off x="6892831" y="3546951"/>
          <a:ext cx="1532731" cy="1532731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Анализ факторов</a:t>
          </a:r>
          <a:endParaRPr lang="ru-RU" sz="17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117294" y="3771414"/>
        <a:ext cx="1083805" cy="1083805"/>
      </dsp:txXfrm>
    </dsp:sp>
    <dsp:sp modelId="{321C86AB-4825-469F-A9FD-F4BEA76ACDDE}">
      <dsp:nvSpPr>
        <dsp:cNvPr id="0" name=""/>
        <dsp:cNvSpPr/>
      </dsp:nvSpPr>
      <dsp:spPr>
        <a:xfrm rot="10800000">
          <a:off x="5751180" y="4054669"/>
          <a:ext cx="806767" cy="5172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5906369" y="4158128"/>
        <a:ext cx="651578" cy="310378"/>
      </dsp:txXfrm>
    </dsp:sp>
    <dsp:sp modelId="{99A07EB7-A112-48E7-9EC8-C27F48FAC227}">
      <dsp:nvSpPr>
        <dsp:cNvPr id="0" name=""/>
        <dsp:cNvSpPr/>
      </dsp:nvSpPr>
      <dsp:spPr>
        <a:xfrm>
          <a:off x="3837898" y="3546951"/>
          <a:ext cx="1532731" cy="1532731"/>
        </a:xfrm>
        <a:prstGeom prst="ellipse">
          <a:avLst/>
        </a:prstGeom>
        <a:solidFill>
          <a:srgbClr val="FEBEF2"/>
        </a:solidFill>
        <a:ln w="12700" cap="flat" cmpd="sng" algn="ctr">
          <a:solidFill>
            <a:schemeClr val="tx1"/>
          </a:solidFill>
          <a:prstDash val="solid"/>
          <a:miter lim="800000"/>
        </a:ln>
        <a:effectLst>
          <a:outerShdw blurRad="76200" dist="12700" dir="8100000" sy="-23000" kx="800400" algn="br" rotWithShape="0">
            <a:prstClr val="black">
              <a:alpha val="2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Меры поддержки</a:t>
          </a:r>
          <a:endParaRPr lang="ru-RU" sz="17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062361" y="3771414"/>
        <a:ext cx="1083805" cy="1083805"/>
      </dsp:txXfrm>
    </dsp:sp>
    <dsp:sp modelId="{E337FB23-788D-410C-BE9C-6467C65853F9}">
      <dsp:nvSpPr>
        <dsp:cNvPr id="0" name=""/>
        <dsp:cNvSpPr/>
      </dsp:nvSpPr>
      <dsp:spPr>
        <a:xfrm rot="12964317">
          <a:off x="3200323" y="3262451"/>
          <a:ext cx="632842" cy="5172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3340635" y="3411598"/>
        <a:ext cx="477653" cy="310378"/>
      </dsp:txXfrm>
    </dsp:sp>
    <dsp:sp modelId="{F136E821-868D-442A-8629-81439A164E89}">
      <dsp:nvSpPr>
        <dsp:cNvPr id="0" name=""/>
        <dsp:cNvSpPr/>
      </dsp:nvSpPr>
      <dsp:spPr>
        <a:xfrm>
          <a:off x="619338" y="1295277"/>
          <a:ext cx="2752049" cy="2235104"/>
        </a:xfrm>
        <a:prstGeom prst="ellipse">
          <a:avLst/>
        </a:prstGeom>
        <a:solidFill>
          <a:srgbClr val="FEBEF2"/>
        </a:solidFill>
        <a:ln w="12700" cap="flat" cmpd="sng" algn="ctr">
          <a:solidFill>
            <a:schemeClr val="tx1"/>
          </a:solidFill>
          <a:prstDash val="solid"/>
          <a:miter lim="800000"/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Результаты ВПР</a:t>
          </a:r>
          <a:endParaRPr lang="ru-RU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22366" y="1622600"/>
        <a:ext cx="1945993" cy="1580458"/>
      </dsp:txXfrm>
    </dsp:sp>
    <dsp:sp modelId="{CBF26F1E-56B7-47FD-9D5A-DFE231D3D990}">
      <dsp:nvSpPr>
        <dsp:cNvPr id="0" name=""/>
        <dsp:cNvSpPr/>
      </dsp:nvSpPr>
      <dsp:spPr>
        <a:xfrm rot="20247545">
          <a:off x="3570556" y="1290036"/>
          <a:ext cx="1013658" cy="5172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3576484" y="1423240"/>
        <a:ext cx="858469" cy="310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DC233-E0CE-45BA-AA92-8FBB0606267F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354C02-DC75-4436-BA8E-FE180EDA28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625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54C02-DC75-4436-BA8E-FE180EDA287C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604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113E-E22C-4721-896C-E55156715599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C4D2-C7F2-4FE4-93FB-C32AFB134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973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113E-E22C-4721-896C-E55156715599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C4D2-C7F2-4FE4-93FB-C32AFB134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281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113E-E22C-4721-896C-E55156715599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C4D2-C7F2-4FE4-93FB-C32AFB134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33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113E-E22C-4721-896C-E55156715599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C4D2-C7F2-4FE4-93FB-C32AFB134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99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113E-E22C-4721-896C-E55156715599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C4D2-C7F2-4FE4-93FB-C32AFB134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85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113E-E22C-4721-896C-E55156715599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C4D2-C7F2-4FE4-93FB-C32AFB134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98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113E-E22C-4721-896C-E55156715599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C4D2-C7F2-4FE4-93FB-C32AFB134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76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113E-E22C-4721-896C-E55156715599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C4D2-C7F2-4FE4-93FB-C32AFB134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78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113E-E22C-4721-896C-E55156715599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C4D2-C7F2-4FE4-93FB-C32AFB134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59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113E-E22C-4721-896C-E55156715599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C4D2-C7F2-4FE4-93FB-C32AFB134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80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113E-E22C-4721-896C-E55156715599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C4D2-C7F2-4FE4-93FB-C32AFB134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84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4113E-E22C-4721-896C-E55156715599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6C4D2-C7F2-4FE4-93FB-C32AFB134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78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elnya-admin.smolinvest.ru/files/809/7.pdf" TargetMode="External"/><Relationship Id="rId3" Type="http://schemas.openxmlformats.org/officeDocument/2006/relationships/hyperlink" Target="http://elnya-admin.smolinvest.ru/files/809/2.pdf" TargetMode="External"/><Relationship Id="rId7" Type="http://schemas.openxmlformats.org/officeDocument/2006/relationships/hyperlink" Target="http://elnya-admin.smolinvest.ru/files/809/6.pdf" TargetMode="External"/><Relationship Id="rId2" Type="http://schemas.openxmlformats.org/officeDocument/2006/relationships/hyperlink" Target="http://elnya-admin.smolinvest.ru/files/809/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lnya-admin.smolinvest.ru/files/809/5.pdf" TargetMode="External"/><Relationship Id="rId11" Type="http://schemas.openxmlformats.org/officeDocument/2006/relationships/hyperlink" Target="http://elnya-admin.smolinvest.ru/files/809/5-08-11.pdf" TargetMode="External"/><Relationship Id="rId5" Type="http://schemas.openxmlformats.org/officeDocument/2006/relationships/hyperlink" Target="http://elnya-admin.smolinvest.ru/files/809/4.pdf" TargetMode="External"/><Relationship Id="rId10" Type="http://schemas.openxmlformats.org/officeDocument/2006/relationships/hyperlink" Target="http://elnya-admin.smolinvest.ru/files/809/2-08-11.pdf" TargetMode="External"/><Relationship Id="rId4" Type="http://schemas.openxmlformats.org/officeDocument/2006/relationships/hyperlink" Target="http://elnya-admin.smolinvest.ru/files/809/3.pdf" TargetMode="External"/><Relationship Id="rId9" Type="http://schemas.openxmlformats.org/officeDocument/2006/relationships/hyperlink" Target="http://elnya-admin.smolinvest.ru/files/809/1-08-11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3144" y="178987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Всероссийские проверочные работы (ВПР)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оценочная процедура для планирования работы школы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9469" y="5136488"/>
            <a:ext cx="9144000" cy="1655762"/>
          </a:xfrm>
        </p:spPr>
        <p:txBody>
          <a:bodyPr/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Новикова Ирина Владимировна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андидат педагогических наук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иректор МБОУ «СШ № 40»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9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643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Чем отличается ВПР от НИКО?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246632" y="1881767"/>
            <a:ext cx="5181600" cy="13199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Регулярные исследования качества образования (не реже 2 раз в год)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6220968" y="1887986"/>
            <a:ext cx="5181600" cy="10090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Ежегодная стандартизированная контрольная работа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1836" y="1332900"/>
            <a:ext cx="816249" cy="4247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ВПР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28093" y="1315329"/>
            <a:ext cx="1116331" cy="4247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НИКО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3593592"/>
            <a:ext cx="1481328" cy="147732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процедуры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проведения</a:t>
            </a:r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78608" y="3207758"/>
            <a:ext cx="2962656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дети сидят по одному за партой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85716" y="3628382"/>
            <a:ext cx="2955548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НИКО проводят учителя, не работающие в данном классе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90800" y="4331131"/>
            <a:ext cx="2977896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Обязательное присутствие общественного наблюдателя в каждой аудитории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628093" y="5256014"/>
            <a:ext cx="2977179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работы проверяют независимые эксперты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676112" y="3244334"/>
            <a:ext cx="4333264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дети сидят по два или по одному за партой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684264" y="3884414"/>
            <a:ext cx="437810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ВПР могут проводить учителя, работающие в данном классе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702552" y="4687747"/>
            <a:ext cx="428853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работы могут проверять учителя, работающие в данном классе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2075688" y="3328416"/>
            <a:ext cx="34747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2090928" y="5401056"/>
            <a:ext cx="34747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2078736" y="3834384"/>
            <a:ext cx="34747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6263640" y="4041648"/>
            <a:ext cx="34747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2100072" y="4568952"/>
            <a:ext cx="34747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6220968" y="3368040"/>
            <a:ext cx="34747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6254496" y="4828032"/>
            <a:ext cx="34747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92" b="15723"/>
          <a:stretch/>
        </p:blipFill>
        <p:spPr>
          <a:xfrm>
            <a:off x="1160333" y="1042416"/>
            <a:ext cx="9348716" cy="418483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Прямоугольник 1"/>
          <p:cNvSpPr/>
          <p:nvPr/>
        </p:nvSpPr>
        <p:spPr>
          <a:xfrm>
            <a:off x="2852927" y="5571589"/>
            <a:ext cx="5905933" cy="954107"/>
          </a:xfrm>
          <a:prstGeom prst="rect">
            <a:avLst/>
          </a:prstGeom>
          <a:solidFill>
            <a:srgbClr val="E1CCF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ли проводить ВПР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131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График проведения ВПР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8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21909" y="2401936"/>
            <a:ext cx="340869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 smtClean="0"/>
              <a:t>Корректировка отдельных</a:t>
            </a:r>
          </a:p>
          <a:p>
            <a:r>
              <a:rPr lang="ru-RU" dirty="0" smtClean="0"/>
              <a:t> аспектов в общем образовании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090197" y="344536"/>
            <a:ext cx="922047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ВПР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6277" y="2612548"/>
            <a:ext cx="4197624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Мониторинг результатов введения ФГОС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70226" y="3171640"/>
            <a:ext cx="3527184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Корректировка ФГОС и учебников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59953" y="3833817"/>
            <a:ext cx="2764539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Выбор эффективного УМК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4196216" y="909017"/>
            <a:ext cx="1433085" cy="586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7428733" y="814104"/>
            <a:ext cx="1310185" cy="537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47252" y="1614141"/>
            <a:ext cx="241880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Федеральный уровень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518697" y="1453433"/>
            <a:ext cx="2801023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Региональный </a:t>
            </a:r>
          </a:p>
          <a:p>
            <a:r>
              <a:rPr lang="ru-RU" dirty="0" smtClean="0"/>
              <a:t>(муниципальный) уровень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559839" y="3303652"/>
            <a:ext cx="2884572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Помощь «слабым» школам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965648" y="3995798"/>
            <a:ext cx="4348113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Планирование контрольной деятельности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183194" y="4611251"/>
            <a:ext cx="3919406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Корректировка программ повышения</a:t>
            </a:r>
          </a:p>
          <a:p>
            <a:r>
              <a:rPr lang="ru-RU" dirty="0" smtClean="0"/>
              <a:t> квалификации учителей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9633332" y="1459000"/>
            <a:ext cx="21471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Школьный  уровень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0085696" y="2292823"/>
            <a:ext cx="1678674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Для чего?</a:t>
            </a:r>
            <a:endParaRPr lang="ru-RU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6521303" y="939825"/>
            <a:ext cx="0" cy="477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10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Результаты ВПР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русскому языку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97733"/>
              </p:ext>
            </p:extLst>
          </p:nvPr>
        </p:nvGraphicFramePr>
        <p:xfrm>
          <a:off x="572270" y="1177924"/>
          <a:ext cx="10657766" cy="4698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6007"/>
                <a:gridCol w="2558249"/>
                <a:gridCol w="1103028"/>
                <a:gridCol w="686007"/>
                <a:gridCol w="686007"/>
                <a:gridCol w="823401"/>
                <a:gridCol w="823401"/>
                <a:gridCol w="1508438"/>
                <a:gridCol w="1783228"/>
              </a:tblGrid>
              <a:tr h="964883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Распределение групп баллов в 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знаний в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50553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4950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1184506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82.3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97.2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4678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Смоленская обл.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7880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85.5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97.9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9883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…муниципальный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47.5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82.6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97.2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E1CCF0"/>
                    </a:solidFill>
                  </a:tcPr>
                </a:tc>
              </a:tr>
              <a:tr h="9784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CAFEF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Школа № 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CAFE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CAFE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CAFE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CAFE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23.9</a:t>
                      </a:r>
                    </a:p>
                  </a:txBody>
                  <a:tcPr marL="9525" marR="9525" marT="0" marB="0" anchor="ctr">
                    <a:solidFill>
                      <a:srgbClr val="CAFE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CAFE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CAFE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95.5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CAFEF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89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Результаты ВПР по математике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796766"/>
              </p:ext>
            </p:extLst>
          </p:nvPr>
        </p:nvGraphicFramePr>
        <p:xfrm>
          <a:off x="923544" y="1692322"/>
          <a:ext cx="9844539" cy="44313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4073"/>
                <a:gridCol w="1083516"/>
                <a:gridCol w="808835"/>
                <a:gridCol w="807884"/>
                <a:gridCol w="807884"/>
                <a:gridCol w="688128"/>
                <a:gridCol w="1198520"/>
                <a:gridCol w="1885699"/>
              </a:tblGrid>
              <a:tr h="80710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уч.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Распределение групп баллов в 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знаний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 в 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437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7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1196021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55.1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81. 4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97. 3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3913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Смоленская обл.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8012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84. 2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98.1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</a:tr>
              <a:tr h="1222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…муниципальный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>
                    <a:solidFill>
                      <a:srgbClr val="CAFEF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739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CAFE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CAFE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CAFE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CAFE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56.3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CAFE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82.3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CAFE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97.9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CAFEF8"/>
                    </a:solidFill>
                  </a:tcPr>
                </a:tc>
              </a:tr>
              <a:tr h="7656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Школа Б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96.6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E1CC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solidFill>
                      <a:srgbClr val="E1CC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24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9912" y="246253"/>
            <a:ext cx="10515600" cy="65900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Модель планирования работы школы на основе результатов ВПР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6256912"/>
              </p:ext>
            </p:extLst>
          </p:nvPr>
        </p:nvGraphicFramePr>
        <p:xfrm>
          <a:off x="694944" y="1097280"/>
          <a:ext cx="10658856" cy="5079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340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9912" y="237109"/>
            <a:ext cx="10515600" cy="1052195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Зачем это нужно школе?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13748" y="1656752"/>
            <a:ext cx="123482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6704" y="1448032"/>
            <a:ext cx="231435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АДМИНИСТРАЦИЯ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360392" y="1860557"/>
            <a:ext cx="112723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УЧЕНИК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72948" y="2043627"/>
            <a:ext cx="1364028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49416" y="2396091"/>
            <a:ext cx="2814624" cy="26930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проверить себя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избежать стрессов на ГИА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Психологически подготовиться к экзаменам в 11-м и 9-м классах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систематически заниматься на протяжении всего учебного процесса, а не только в выпускных классах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48039" y="2250247"/>
            <a:ext cx="2843033" cy="26581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28600" lvl="0" indent="-228600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вовремя выявить проблему и предпринять необходимые меры для ее устранения </a:t>
            </a:r>
          </a:p>
          <a:p>
            <a:pPr marL="228600" lvl="0" indent="-228600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планирования индивидуальной работы с каждым школьником </a:t>
            </a:r>
          </a:p>
          <a:p>
            <a:pPr marL="228600" lvl="0" indent="-228600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совершенствования методики преподавания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7094" y="2060716"/>
            <a:ext cx="2864434" cy="33547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сопоставить внешнюю оценку и самооценку школ для получения информации о качестве образования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мониторинг уровня преподавания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формирование программы развития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повышения квалификации учителей в масштабах школы корректировка образовательного процесса</a:t>
            </a:r>
          </a:p>
          <a:p>
            <a:endParaRPr 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796272" y="2587738"/>
            <a:ext cx="2191512" cy="28007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проверить объем и качество знаний, полученных в течение учебного года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ясность общей картины знаний ученика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определения образовательной траектории своих детей</a:t>
            </a:r>
          </a:p>
        </p:txBody>
      </p:sp>
    </p:spTree>
    <p:extLst>
      <p:ext uri="{BB962C8B-B14F-4D97-AF65-F5344CB8AC3E}">
        <p14:creationId xmlns:p14="http://schemas.microsoft.com/office/powerpoint/2010/main" val="142668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682" y="136526"/>
            <a:ext cx="10515600" cy="863174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План мероприятий для подготовки к ВПР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992487"/>
              </p:ext>
            </p:extLst>
          </p:nvPr>
        </p:nvGraphicFramePr>
        <p:xfrm>
          <a:off x="409434" y="1070266"/>
          <a:ext cx="11232106" cy="5739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88970"/>
                <a:gridCol w="2743136"/>
              </a:tblGrid>
              <a:tr h="361702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проведения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74346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консультативной помощи обучающимся  и их родителям по психологическим проблемам, созданным подготовкой и проведением мониторинга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86729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учителей о нормативных документах и изменениях в порядке проведения мониторинга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77766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родительских собраний для ознакомления родителей с нормативной базой и порядком проведения мониторинга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,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82896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Оформление папки с нормативной документацией по мониторингу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82896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Назначение ответственных за проведение и организацию мониторинга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Октябрь, январь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26302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Разбор и решение тестов с обучающимися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86315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индивидуальных занятий с обучающимися по подготовке к мониторингу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86729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семинара - практикума для организаторов и ассистентов по проведению мониторинга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26302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информации по мониторингу на школьном сайте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26302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репетиционного тестирования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-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8358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заседания ШМО учителей по анализу репетиционного тестирования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86729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Издание приказа о сроке, месте и порядке проведения мониторинга и ознакомление с ним учителей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графику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86729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административного тематического контроля за работой учителей по подготовке обучающихся к мониторингу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86729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результатов мониторинга уровня учебных достижений обучающихся на заседании педагогического совета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44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Приказы по школе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«Об организации подготовки к ВПР»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«Об обеспечении информационной безопасности»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«О проведении ВПР»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«Об итогах ВПР»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Протоколы (хранятся в ОО)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75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Что можно порекомендовать школе в связи с проведением ВПР?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У</a:t>
            </a:r>
            <a:r>
              <a:rPr lang="ru-RU" dirty="0" smtClean="0"/>
              <a:t>твердить </a:t>
            </a:r>
            <a:r>
              <a:rPr lang="ru-RU" dirty="0"/>
              <a:t>порядок проведения работы в </a:t>
            </a:r>
            <a:r>
              <a:rPr lang="ru-RU" dirty="0" smtClean="0"/>
              <a:t>ОО </a:t>
            </a:r>
            <a:endParaRPr lang="ru-RU" dirty="0"/>
          </a:p>
          <a:p>
            <a:r>
              <a:rPr lang="ru-RU" dirty="0" smtClean="0"/>
              <a:t>Организовать </a:t>
            </a:r>
            <a:r>
              <a:rPr lang="ru-RU" dirty="0"/>
              <a:t>штатное итоговое повторение в каждом классе в рамках образовательного процесса, избегая элементов </a:t>
            </a:r>
            <a:r>
              <a:rPr lang="ru-RU" dirty="0" smtClean="0"/>
              <a:t>натаскивания </a:t>
            </a:r>
          </a:p>
          <a:p>
            <a:r>
              <a:rPr lang="ru-RU" dirty="0" smtClean="0"/>
              <a:t>Обеспечить </a:t>
            </a:r>
            <a:r>
              <a:rPr lang="ru-RU" dirty="0"/>
              <a:t>возможность получения объективных результатов на всех стадиях проведения </a:t>
            </a:r>
            <a:r>
              <a:rPr lang="ru-RU" dirty="0" smtClean="0"/>
              <a:t>ВПР </a:t>
            </a:r>
            <a:endParaRPr lang="ru-RU" dirty="0"/>
          </a:p>
          <a:p>
            <a:r>
              <a:rPr lang="ru-RU" dirty="0" smtClean="0"/>
              <a:t>Планировать коррекционную работу во внеурочное время и содержание урочных занятий</a:t>
            </a:r>
          </a:p>
          <a:p>
            <a:r>
              <a:rPr lang="ru-RU" dirty="0"/>
              <a:t>Развивать на уроках умение работать с текстом, с информацией в разных видах, формировать читательскую грамотность</a:t>
            </a:r>
          </a:p>
          <a:p>
            <a:r>
              <a:rPr lang="ru-RU" dirty="0" smtClean="0"/>
              <a:t>Совершенствовать работу с текстом на уроках, развития УУД</a:t>
            </a:r>
          </a:p>
          <a:p>
            <a:r>
              <a:rPr lang="ru-RU" dirty="0" smtClean="0"/>
              <a:t>Своевременно информировать родителей о результатах ВПР, текущих образовательных достижениях учащихся</a:t>
            </a:r>
          </a:p>
          <a:p>
            <a:r>
              <a:rPr lang="ru-RU" dirty="0" smtClean="0"/>
              <a:t>Обсудить результаты ВПР на педагогическом совете школы</a:t>
            </a:r>
          </a:p>
          <a:p>
            <a:r>
              <a:rPr lang="ru-RU" dirty="0" smtClean="0"/>
              <a:t>Использовать (разработать) тематические демоверсии</a:t>
            </a:r>
          </a:p>
          <a:p>
            <a:r>
              <a:rPr lang="ru-RU" dirty="0" smtClean="0"/>
              <a:t>Реализовывать системно- 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подход при проектировании уроков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91818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0"/>
                            </p:stCondLst>
                            <p:childTnLst>
                              <p:par>
                                <p:cTn id="6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34145" y="231950"/>
            <a:ext cx="1408975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ФГОС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65277" y="1426612"/>
            <a:ext cx="694671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система </a:t>
            </a:r>
            <a:r>
              <a:rPr lang="ru-RU" dirty="0"/>
              <a:t>оценки </a:t>
            </a:r>
            <a:r>
              <a:rPr lang="ru-RU" dirty="0" smtClean="0"/>
              <a:t>достижений планируемых </a:t>
            </a:r>
            <a:r>
              <a:rPr lang="ru-RU" dirty="0"/>
              <a:t>результатов </a:t>
            </a:r>
            <a:r>
              <a:rPr lang="ru-RU" dirty="0" smtClean="0"/>
              <a:t>обучения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5349611" y="858635"/>
            <a:ext cx="244187" cy="476829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10100" y="3588831"/>
            <a:ext cx="94397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5461313" y="2020181"/>
            <a:ext cx="244187" cy="476829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9326640" y="2003596"/>
            <a:ext cx="244187" cy="476829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2097074" y="2050943"/>
            <a:ext cx="244187" cy="476829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30205" y="2757834"/>
            <a:ext cx="3566947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внешняя оценка </a:t>
            </a:r>
            <a:r>
              <a:rPr lang="ru-RU" dirty="0"/>
              <a:t>достижения предметных результатов, которая осуществляется внешними по отношению к образовательной организации </a:t>
            </a:r>
            <a:r>
              <a:rPr lang="ru-RU" dirty="0" smtClean="0"/>
              <a:t>службами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262228" y="2771803"/>
            <a:ext cx="3526003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внутренняя оценка </a:t>
            </a:r>
            <a:r>
              <a:rPr lang="ru-RU" dirty="0"/>
              <a:t>предметных результатов, которая осуществляется педагогами и администрацией образовательной </a:t>
            </a:r>
            <a:r>
              <a:rPr lang="ru-RU" dirty="0" smtClean="0"/>
              <a:t>организации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458200" y="2706001"/>
            <a:ext cx="3346704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самостоятельная оценка результатов </a:t>
            </a:r>
            <a:r>
              <a:rPr lang="ru-RU" dirty="0"/>
              <a:t>своей деятельности по освоению </a:t>
            </a:r>
            <a:r>
              <a:rPr lang="ru-RU" dirty="0" smtClean="0"/>
              <a:t>ООП,</a:t>
            </a:r>
          </a:p>
          <a:p>
            <a:r>
              <a:rPr lang="ru-RU" dirty="0" smtClean="0"/>
              <a:t>самооценка ребенка</a:t>
            </a:r>
            <a:endParaRPr lang="ru-RU" dirty="0"/>
          </a:p>
        </p:txBody>
      </p:sp>
      <p:pic>
        <p:nvPicPr>
          <p:cNvPr id="26626" name="Picture 2" descr="https://news-factor.ru/img/news/news/news_88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7552" y="4812000"/>
            <a:ext cx="1956816" cy="1673712"/>
          </a:xfrm>
          <a:prstGeom prst="rect">
            <a:avLst/>
          </a:prstGeom>
          <a:noFill/>
        </p:spPr>
      </p:pic>
      <p:pic>
        <p:nvPicPr>
          <p:cNvPr id="26628" name="Picture 4" descr="http://www.proftat.ru/user/images/pervoklassnik-24-12-20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11989" y="4812000"/>
            <a:ext cx="2142870" cy="1339293"/>
          </a:xfrm>
          <a:prstGeom prst="rect">
            <a:avLst/>
          </a:prstGeom>
          <a:noFill/>
        </p:spPr>
      </p:pic>
      <p:pic>
        <p:nvPicPr>
          <p:cNvPr id="26630" name="Picture 6" descr="http://komi.kp.ru/share/i/12/3378261/wr-720.sh-1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93208" y="5093208"/>
            <a:ext cx="2029968" cy="1353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9348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 рекомендуется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проводить работу во время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каникул;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специально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готовить обучающихся к выполнению работы;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посредством ВПР какие-либо административные или учебные задачи помимо диагностических;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ставить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отметки;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оставлять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без контроля процедуру проведения ВПР</a:t>
            </a:r>
          </a:p>
        </p:txBody>
      </p:sp>
    </p:spTree>
    <p:extLst>
      <p:ext uri="{BB962C8B-B14F-4D97-AF65-F5344CB8AC3E}">
        <p14:creationId xmlns:p14="http://schemas.microsoft.com/office/powerpoint/2010/main" val="14249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57600" y="436418"/>
            <a:ext cx="3991285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Всероссийские проверочные работы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10791" y="1238024"/>
            <a:ext cx="494607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Единый стандарт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оценки КО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03764" y="1942053"/>
            <a:ext cx="7415645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Механизм внешней независимой системы оценки качества</a:t>
            </a:r>
          </a:p>
          <a:p>
            <a:pPr algn="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Программа «Развитие образования» на 2013-2020 годы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08119" y="2849480"/>
            <a:ext cx="6444243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мониторинга в системе образования</a:t>
            </a:r>
          </a:p>
          <a:p>
            <a:pPr algn="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ФЗ от 29.12.2012 N 273-ФЗ "Об образовании в Российской Федерации"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635336" y="3386390"/>
            <a:ext cx="6096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соответствия предоставляемого образования потребностям физического лица и юридического лица</a:t>
            </a: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Ст.95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ФЗ от 29.12.2012 N 273-ФЗ "Об образовании в Российской Федерации"</a:t>
            </a:r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611091" y="4207272"/>
            <a:ext cx="645275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осуществление стратегического планирования развития системы образования</a:t>
            </a:r>
          </a:p>
          <a:p>
            <a:pPr algn="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Ст.89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ФЗ от 29.12.2012 N 273-ФЗ "Об образовании в Российской Федерации"</a:t>
            </a:r>
          </a:p>
          <a:p>
            <a:pPr algn="r"/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5409" y="5165229"/>
            <a:ext cx="10723417" cy="16927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b="1" i="1" dirty="0" smtClean="0"/>
              <a:t>обеспечить формирование независимой системы оценки качества работы организаций, оказывающих социальные услуги, включая определение критериев эффективности работы таких организаций и введение публичных рейтингов их деятельности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Указа Президента РФ от 7 мая 2012 года №597 </a:t>
            </a:r>
          </a:p>
          <a:p>
            <a:pPr algn="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«О мероприятиях по реализации государственной социальной политики»</a:t>
            </a: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5309755" y="893618"/>
            <a:ext cx="249381" cy="27016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5313220" y="4804063"/>
            <a:ext cx="249381" cy="27016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5403273" y="2556164"/>
            <a:ext cx="249381" cy="27016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5358245" y="1627909"/>
            <a:ext cx="249381" cy="27016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500"/>
                            </p:stCondLst>
                            <p:childTnLst>
                              <p:par>
                                <p:cTn id="6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/>
      <p:bldP spid="11" grpId="0"/>
      <p:bldP spid="12" grpId="0" animBg="1"/>
      <p:bldP spid="13" grpId="0" animBg="1"/>
      <p:bldP spid="15" grpId="0" animBg="1"/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47" y="656698"/>
            <a:ext cx="10515600" cy="34145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Всероссийские проверочные работы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32909" y="1022304"/>
            <a:ext cx="25631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школы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83349" y="1892489"/>
            <a:ext cx="74937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школу, которая даёт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хорошее образование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334" y="2154098"/>
            <a:ext cx="268118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483349" y="1454037"/>
            <a:ext cx="4578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роблемные зоны школы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32909" y="2917425"/>
            <a:ext cx="82414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образования, предоставляемое школой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83349" y="2381874"/>
            <a:ext cx="81837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профессиональную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5282708" y="3844919"/>
            <a:ext cx="431628" cy="596952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574359" y="4591595"/>
            <a:ext cx="427995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 школы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1773381" y="1066799"/>
            <a:ext cx="277091" cy="972013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10474" y="5984602"/>
            <a:ext cx="10971145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ВПР - оценочная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для планирования работы школы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5282708" y="5330117"/>
            <a:ext cx="431628" cy="596952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69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 animBg="1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0528" y="2249427"/>
            <a:ext cx="10515600" cy="1325563"/>
          </a:xfrm>
        </p:spPr>
        <p:txBody>
          <a:bodyPr>
            <a:noAutofit/>
          </a:bodyPr>
          <a:lstStyle/>
          <a:p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13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728165" y="859931"/>
            <a:ext cx="81067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Решение о порядке проведения ВПР внутри школы принимается на уровне школы. Например, на уровне школы может быть принято решение об участии или неучастии в ВПР обучающихся с ОВЗ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18582" y="1924373"/>
            <a:ext cx="11281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Обязательно ли учитывать результаты ВПР при выставлении итоговой отметки по соответствующему предмету?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24299" y="2346859"/>
            <a:ext cx="76303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Решение об использовании результатов ВПР принимается на уровне школы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7700" y="265699"/>
            <a:ext cx="10823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школа проводит ВПР в каких-либо классах, то обязательно ли все обучающиеся этих классов принимают в них участие?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8372" y="2887626"/>
            <a:ext cx="113260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Сможет ли ВПР в перспективе заменить обязательный ЕГЭ по русскому языку и математике в выпускном классе?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640281" y="3258419"/>
            <a:ext cx="81637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 сможет. ВПР в 11 классах не заменяет ЕГЭ, а является дополнительной формой оценки уровня подготовки выпускников по тем предметам, по которым они не планируют сдавать ЕГЭ. Следовательно, обязательные предметы ЕГЭ в перечень предметов ВПР для 11 классов не входят</a:t>
            </a:r>
            <a:endParaRPr lang="ru-RU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1445" y="4467045"/>
            <a:ext cx="11281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Будут ли задания ВПР для 11 классов ориентированы на уровни обучения: базовый и профильный?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661063" y="4758127"/>
            <a:ext cx="82157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Первоочередной задачей ВПР в 11 классе является обеспечение оценки базового обязательного уровня подготовки в соответствии с ФГОС</a:t>
            </a:r>
            <a:endParaRPr lang="ru-RU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54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Как осуществляется внешняя оценка результатов обучения учащихся?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6287" y="1869743"/>
            <a:ext cx="1039067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ЕГЭ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2335" y="1869743"/>
            <a:ext cx="1119217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ГИА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6937" y="1852301"/>
            <a:ext cx="162144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НИКО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54224" y="1852881"/>
            <a:ext cx="1082348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ВПР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11039" y="3308586"/>
            <a:ext cx="6791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Что общего в этих оценочных процедурах?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1585982" y="5182422"/>
            <a:ext cx="8182971" cy="61573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Цель: оценка качества освоения обучающимися образовательных программ и их реализации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dirty="0" smtClean="0"/>
          </a:p>
        </p:txBody>
      </p:sp>
      <p:sp>
        <p:nvSpPr>
          <p:cNvPr id="11" name="Стрелка вниз 10"/>
          <p:cNvSpPr/>
          <p:nvPr/>
        </p:nvSpPr>
        <p:spPr>
          <a:xfrm>
            <a:off x="5396759" y="4266794"/>
            <a:ext cx="327547" cy="613987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00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9" grpId="0"/>
      <p:bldP spid="10" grpId="0" build="p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9384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Всероссийские проверочные работы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7671" y="5071885"/>
            <a:ext cx="31656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«сильная школа»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05394" y="5071885"/>
            <a:ext cx="2930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«слабая школа»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3380509" y="1288473"/>
            <a:ext cx="1343891" cy="512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179127" y="1246909"/>
            <a:ext cx="1288473" cy="623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29354" y="2230582"/>
            <a:ext cx="3904274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«обычные»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05394" y="2207705"/>
            <a:ext cx="3904274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«значимые»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онтрольные работы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47309" y="3948545"/>
            <a:ext cx="2749279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ВПР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4378036" y="4668982"/>
            <a:ext cx="484909" cy="425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677891" y="4655126"/>
            <a:ext cx="623454" cy="518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24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0" grpId="0" animBg="1"/>
      <p:bldP spid="11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ВПР – это…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73169"/>
          </a:xfrm>
        </p:spPr>
        <p:txBody>
          <a:bodyPr/>
          <a:lstStyle/>
          <a:p>
            <a:r>
              <a:rPr lang="ru-RU" dirty="0" smtClean="0"/>
              <a:t>Национальная система оценки качества образования</a:t>
            </a:r>
          </a:p>
          <a:p>
            <a:r>
              <a:rPr lang="ru-RU" dirty="0" smtClean="0"/>
              <a:t>Единые стандартизированные контрольные работы</a:t>
            </a:r>
          </a:p>
          <a:p>
            <a:r>
              <a:rPr lang="ru-RU" dirty="0" smtClean="0"/>
              <a:t>Итоговые контрольные работы, проводимые по отдельным учебным предметам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37230" y="4579793"/>
            <a:ext cx="91712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оценки уровня подготовки школьников с учетом требования ФГОС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5158852" y="3724298"/>
            <a:ext cx="477672" cy="8188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64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193096" y="5818562"/>
            <a:ext cx="18473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9" name="Схема 8"/>
          <p:cNvGraphicFramePr/>
          <p:nvPr/>
        </p:nvGraphicFramePr>
        <p:xfrm>
          <a:off x="706582" y="771621"/>
          <a:ext cx="1109518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371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5139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Федеральные документы,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определяющие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стратегию и развитие оценки качества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8591" y="1472333"/>
            <a:ext cx="10515600" cy="5032375"/>
          </a:xfrm>
        </p:spPr>
        <p:txBody>
          <a:bodyPr>
            <a:normAutofit fontScale="47500" lnSpcReduction="20000"/>
          </a:bodyPr>
          <a:lstStyle/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Указ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Президента Российской Федерации от 7 мая 2012 г.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№ 597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«О мероприятиях по реализации государственной социальной политики»;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Федеральный закон от 29 декабря 2012 г. № 273-ФЗ «Об образовании в Российской Федерации»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Правительства Российской Федерации от 5 августа 2013 г.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№ 662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«Об осуществлении мониторинга системы образования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Распоряжение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Правительства Российской Федерации от 30 марта 2013 г.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№ 487-р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о плане мероприятий по формированию независимой системы оценки качества работы организаций, оказывающих социальные услуги, на годы;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Совета Федерации Федерального собрания Российской Федерации от 28 октября 2015 года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№ 427-СФ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«О государственной политике в сфере образования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Письмо </a:t>
            </a:r>
            <a:r>
              <a:rPr lang="ru-RU" sz="2500" b="1" dirty="0" err="1">
                <a:latin typeface="Times New Roman" pitchFamily="18" charset="0"/>
                <a:cs typeface="Times New Roman" pitchFamily="18" charset="0"/>
                <a:hlinkClick r:id="rId2"/>
              </a:rPr>
              <a:t>Рособрнадзора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  <a:hlinkClick r:id="rId2"/>
              </a:rPr>
              <a:t> от 01.03.2016 № 02-82. О проведении Всероссийских проверочных работ в 2016 году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b="1" dirty="0">
                <a:latin typeface="Times New Roman" pitchFamily="18" charset="0"/>
                <a:cs typeface="Times New Roman" pitchFamily="18" charset="0"/>
                <a:hlinkClick r:id="rId3"/>
              </a:rPr>
              <a:t>Приказ Департамента Смоленской области по образованию, науке и делам молодежи от 17.03.2016 г. № 202. Об утверждении графика проведения Всероссийских проверочных работ 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b="1" dirty="0">
                <a:latin typeface="Times New Roman" pitchFamily="18" charset="0"/>
                <a:cs typeface="Times New Roman" pitchFamily="18" charset="0"/>
                <a:hlinkClick r:id="rId4"/>
              </a:rPr>
              <a:t>Приказ Департамента Смоленской области по образованию, науке и делам молодежи от 05.04.2016 г. №2393 (разъяснение о порядке выставления отметок в классный журнал по результатам выполнения ВПР в 4-х классах)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b="1" dirty="0">
                <a:latin typeface="Times New Roman" pitchFamily="18" charset="0"/>
                <a:cs typeface="Times New Roman" pitchFamily="18" charset="0"/>
                <a:hlinkClick r:id="rId5"/>
              </a:rPr>
              <a:t>Информационное письмо для руководителей образовательных организаций с рекомендациями о проведении ВПР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b="1" dirty="0">
                <a:latin typeface="Times New Roman" pitchFamily="18" charset="0"/>
                <a:cs typeface="Times New Roman" pitchFamily="18" charset="0"/>
                <a:hlinkClick r:id="rId6"/>
              </a:rPr>
              <a:t>Информационное письмо Центра ПК и ПП ГАУ ДПО СОИРО от 18.03.2016 о курсовых мероприятиях, посвященных ВПР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b="1" dirty="0">
                <a:latin typeface="Times New Roman" pitchFamily="18" charset="0"/>
                <a:cs typeface="Times New Roman" pitchFamily="18" charset="0"/>
                <a:hlinkClick r:id="rId7"/>
              </a:rPr>
              <a:t>Пособия, рекомендуемые для подготовки учащихся начальных классов к выполнению Всероссийских проверочных работ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b="1" dirty="0">
                <a:latin typeface="Times New Roman" pitchFamily="18" charset="0"/>
                <a:cs typeface="Times New Roman" pitchFamily="18" charset="0"/>
                <a:hlinkClick r:id="rId8"/>
              </a:rPr>
              <a:t>Демоверсия всероссийской проверочной работы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  <a:hlinkClick r:id="rId8"/>
              </a:rPr>
              <a:t>2016 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  <a:hlinkClick r:id="rId8"/>
              </a:rPr>
              <a:t>год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  <a:hlinkClick r:id="rId9"/>
              </a:rPr>
              <a:t>Письмо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  <a:hlinkClick r:id="rId9"/>
              </a:rPr>
              <a:t>  МИНОБРНАУКИ России от 17.10.2016 № НТ-1331/08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b="1" dirty="0">
                <a:latin typeface="Times New Roman" pitchFamily="18" charset="0"/>
                <a:cs typeface="Times New Roman" pitchFamily="18" charset="0"/>
                <a:hlinkClick r:id="rId10"/>
              </a:rPr>
              <a:t>Письмо </a:t>
            </a:r>
            <a:r>
              <a:rPr lang="ru-RU" sz="2500" b="1" dirty="0" err="1">
                <a:latin typeface="Times New Roman" pitchFamily="18" charset="0"/>
                <a:cs typeface="Times New Roman" pitchFamily="18" charset="0"/>
                <a:hlinkClick r:id="rId10"/>
              </a:rPr>
              <a:t>Роспотребнадзора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  <a:hlinkClick r:id="rId10"/>
              </a:rPr>
              <a:t> от 19.10.2016 № 05-541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  <a:hlinkClick r:id="rId11"/>
              </a:rPr>
              <a:t>Приказ 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  <a:hlinkClick r:id="rId11"/>
              </a:rPr>
              <a:t>Департамента по образованию, науке и делам и молодежи от 21.10.2016 № 918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56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Чем отличается ВПР от контрольной работы?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Разрабатываются на федеральном уровне в соответствии с ФГОС, а результаты учеников заносят в информационную систему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Позволяют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осуществить диагностику достижения предметных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результатов, в т.ч. уровня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универсальных учебных действий (УУД) и овладения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межпредметными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понятиями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Позволяют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оценить уровень общеобразовательной подготовки обучающихся в соответствии с требованиями ФГОС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Оценить личностные индивидуальные достижения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Позволяют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видеть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какие проблемы с качеством знаний есть в той или иной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931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Отличие ВПР от ЕГЭ и ГИА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Вместо КИМ – варианты проверочной работы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Вместо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демоверсии – образец проверочной работы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заданий с выбором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Оценка предметных результатов в соответствии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ФГОС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УУД</a:t>
            </a:r>
          </a:p>
        </p:txBody>
      </p:sp>
    </p:spTree>
    <p:extLst>
      <p:ext uri="{BB962C8B-B14F-4D97-AF65-F5344CB8AC3E}">
        <p14:creationId xmlns:p14="http://schemas.microsoft.com/office/powerpoint/2010/main" val="364721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1402</TotalTime>
  <Words>1522</Words>
  <Application>Microsoft Office PowerPoint</Application>
  <PresentationFormat>Широкоэкранный</PresentationFormat>
  <Paragraphs>297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Тема Office</vt:lpstr>
      <vt:lpstr>Всероссийские проверочные работы (ВПР) как оценочная процедура для планирования работы школы</vt:lpstr>
      <vt:lpstr>Презентация PowerPoint</vt:lpstr>
      <vt:lpstr>Как осуществляется внешняя оценка результатов обучения учащихся?</vt:lpstr>
      <vt:lpstr>Всероссийские проверочные работы</vt:lpstr>
      <vt:lpstr>ВПР – это…</vt:lpstr>
      <vt:lpstr>Презентация PowerPoint</vt:lpstr>
      <vt:lpstr>Федеральные документы, определяющие стратегию и развитие оценки качества</vt:lpstr>
      <vt:lpstr>Чем отличается ВПР от контрольной работы?</vt:lpstr>
      <vt:lpstr>Отличие ВПР от ЕГЭ и ГИА</vt:lpstr>
      <vt:lpstr>Чем отличается ВПР от НИКО?</vt:lpstr>
      <vt:lpstr>График проведения ВПР</vt:lpstr>
      <vt:lpstr>Презентация PowerPoint</vt:lpstr>
      <vt:lpstr>Результаты ВПР по русскому языку</vt:lpstr>
      <vt:lpstr>Результаты ВПР по математике</vt:lpstr>
      <vt:lpstr>Модель планирования работы школы на основе результатов ВПР</vt:lpstr>
      <vt:lpstr>Зачем это нужно школе?</vt:lpstr>
      <vt:lpstr>План мероприятий для подготовки к ВПР</vt:lpstr>
      <vt:lpstr>Приказы по школе</vt:lpstr>
      <vt:lpstr>Что можно порекомендовать школе в связи с проведением ВПР?</vt:lpstr>
      <vt:lpstr>Не рекомендуется</vt:lpstr>
      <vt:lpstr>Презентация PowerPoint</vt:lpstr>
      <vt:lpstr>Всероссийские проверочные работы </vt:lpstr>
      <vt:lpstr>СПАСИБО ЗА ВНИМАНИЕ!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ВПР как оценочная процедура для планирования работы школы</dc:title>
  <dc:creator>Ирина</dc:creator>
  <cp:lastModifiedBy>Ольга</cp:lastModifiedBy>
  <cp:revision>97</cp:revision>
  <dcterms:created xsi:type="dcterms:W3CDTF">2017-06-05T18:55:34Z</dcterms:created>
  <dcterms:modified xsi:type="dcterms:W3CDTF">2017-11-10T09:06:30Z</dcterms:modified>
</cp:coreProperties>
</file>