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75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85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33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2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14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338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2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1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D5432-F950-410D-AACB-809961F4BE6B}" type="datetimeFigureOut">
              <a:rPr lang="ru-RU" smtClean="0"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2AD8E-43B8-40B9-BB7B-21EDF9702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0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67zaharov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внутренней системы оценки качества образования для планирования работы школы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581128"/>
            <a:ext cx="3664496" cy="1201688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Захаров С.П.</a:t>
            </a:r>
          </a:p>
          <a:p>
            <a:pPr algn="r"/>
            <a:r>
              <a:rPr lang="ru-RU" dirty="0" smtClean="0">
                <a:hlinkClick r:id="rId2"/>
              </a:rPr>
              <a:t>67</a:t>
            </a:r>
            <a:r>
              <a:rPr lang="en-US" dirty="0" smtClean="0">
                <a:hlinkClick r:id="rId2"/>
              </a:rPr>
              <a:t>zaharov@mail.ru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36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Arial" charset="0"/>
              </a:rPr>
              <a:t>Объекты внутренней системы </a:t>
            </a:r>
            <a:br>
              <a:rPr lang="ru-RU" sz="3200" dirty="0" smtClean="0">
                <a:latin typeface="Arial" charset="0"/>
              </a:rPr>
            </a:br>
            <a:r>
              <a:rPr lang="ru-RU" sz="3200" dirty="0" smtClean="0">
                <a:latin typeface="Arial" charset="0"/>
              </a:rPr>
              <a:t>оценки качества образования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539553" y="2132856"/>
            <a:ext cx="8064896" cy="334010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Arial" charset="0"/>
              </a:rPr>
              <a:t>Образовательные программы </a:t>
            </a:r>
          </a:p>
          <a:p>
            <a:r>
              <a:rPr lang="ru-RU" b="1" dirty="0" smtClean="0">
                <a:latin typeface="Arial" charset="0"/>
              </a:rPr>
              <a:t>Результаты освоения ООП</a:t>
            </a:r>
            <a:r>
              <a:rPr lang="ru-RU" b="1" dirty="0" smtClean="0"/>
              <a:t> </a:t>
            </a:r>
            <a:endParaRPr lang="ru-RU" b="1" dirty="0" smtClean="0">
              <a:latin typeface="Arial" charset="0"/>
            </a:endParaRPr>
          </a:p>
          <a:p>
            <a:r>
              <a:rPr lang="ru-RU" b="1" dirty="0" smtClean="0">
                <a:latin typeface="Arial" charset="0"/>
              </a:rPr>
              <a:t>Условия реализации программ</a:t>
            </a:r>
          </a:p>
          <a:p>
            <a:r>
              <a:rPr lang="ru-RU" dirty="0" smtClean="0">
                <a:latin typeface="Arial" charset="0"/>
              </a:rPr>
              <a:t>Субъекты образовательной деятельности</a:t>
            </a:r>
          </a:p>
          <a:p>
            <a:r>
              <a:rPr lang="ru-RU" dirty="0" smtClean="0">
                <a:latin typeface="Arial" charset="0"/>
              </a:rPr>
              <a:t>Образовательный процесс</a:t>
            </a:r>
          </a:p>
          <a:p>
            <a:endParaRPr lang="ru-RU" b="1" dirty="0" smtClean="0">
              <a:latin typeface="Arial" charset="0"/>
            </a:endParaRPr>
          </a:p>
          <a:p>
            <a:pPr>
              <a:buFontTx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1291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Образовательные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Соответствие ООП, рабочих программ  </a:t>
            </a:r>
            <a:r>
              <a:rPr lang="ru-RU" sz="2400" b="1" u="sng" dirty="0" smtClean="0"/>
              <a:t>федеральному государственному образовательному стандарту </a:t>
            </a:r>
            <a:r>
              <a:rPr lang="ru-RU" sz="2400" dirty="0" smtClean="0"/>
              <a:t>(</a:t>
            </a:r>
            <a:r>
              <a:rPr lang="ru-RU" sz="2400" b="1" dirty="0" smtClean="0">
                <a:solidFill>
                  <a:srgbClr val="FF0000"/>
                </a:solidFill>
              </a:rPr>
              <a:t>НО НЕ </a:t>
            </a:r>
            <a:r>
              <a:rPr lang="ru-RU" sz="2400" dirty="0" smtClean="0"/>
              <a:t>примерной ООП, авторской программе, оглавлению учебника)</a:t>
            </a:r>
          </a:p>
          <a:p>
            <a:pPr marL="0" indent="0">
              <a:buNone/>
            </a:pPr>
            <a:r>
              <a:rPr lang="ru-RU" sz="2400" b="1" u="sng" dirty="0" smtClean="0">
                <a:solidFill>
                  <a:srgbClr val="FF0000"/>
                </a:solidFill>
              </a:rPr>
              <a:t>ОСОБОЕ ВНИМАНИЕ</a:t>
            </a:r>
            <a:r>
              <a:rPr lang="ru-RU" sz="2400" u="sng" dirty="0" smtClean="0">
                <a:solidFill>
                  <a:srgbClr val="FF0000"/>
                </a:solidFill>
              </a:rPr>
              <a:t>:</a:t>
            </a:r>
            <a:r>
              <a:rPr lang="ru-RU" sz="2400" u="sng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1). Структура ООП и рабочих программ. </a:t>
            </a:r>
          </a:p>
          <a:p>
            <a:pPr marL="0" indent="0">
              <a:buNone/>
            </a:pPr>
            <a:r>
              <a:rPr lang="ru-RU" sz="2400" dirty="0"/>
              <a:t>2</a:t>
            </a:r>
            <a:r>
              <a:rPr lang="ru-RU" sz="2400" dirty="0" smtClean="0"/>
              <a:t>). Планируемые результаты по математике (начальная школа), физической культуре, технологии </a:t>
            </a:r>
          </a:p>
          <a:p>
            <a:pPr marL="0" indent="0">
              <a:buNone/>
            </a:pPr>
            <a:r>
              <a:rPr lang="ru-RU" sz="2400" dirty="0" smtClean="0"/>
              <a:t>3). Планируемые результаты по предметам и курсам части, формируемой участниками образовательных отношений.</a:t>
            </a:r>
          </a:p>
          <a:p>
            <a:pPr marL="0" indent="0">
              <a:buNone/>
            </a:pPr>
            <a:r>
              <a:rPr lang="ru-RU" sz="2400" dirty="0" smtClean="0"/>
              <a:t>4). Отказ от формального согласования программ.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064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Результаты освоения 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ru-RU" u="sng" dirty="0" smtClean="0"/>
              <a:t>Предметные  результаты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выпускник научится;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выпускник получит возможность научиться.</a:t>
            </a:r>
          </a:p>
          <a:p>
            <a:pPr marL="0" indent="0">
              <a:buNone/>
            </a:pPr>
            <a:r>
              <a:rPr lang="ru-RU" i="1" dirty="0" smtClean="0"/>
              <a:t> </a:t>
            </a:r>
          </a:p>
          <a:p>
            <a:pPr marL="0" indent="0">
              <a:buNone/>
            </a:pPr>
            <a:r>
              <a:rPr lang="ru-RU" i="1" dirty="0"/>
              <a:t>Ф</a:t>
            </a:r>
            <a:r>
              <a:rPr lang="ru-RU" i="1" dirty="0" smtClean="0"/>
              <a:t>ормы контроля: тест, срез, диагностическая работа, контрольная работа и т.д.)</a:t>
            </a:r>
          </a:p>
        </p:txBody>
      </p:sp>
    </p:spTree>
    <p:extLst>
      <p:ext uri="{BB962C8B-B14F-4D97-AF65-F5344CB8AC3E}">
        <p14:creationId xmlns:p14="http://schemas.microsoft.com/office/powerpoint/2010/main" val="207434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освоения 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err="1" smtClean="0"/>
              <a:t>Метапредметные</a:t>
            </a:r>
            <a:r>
              <a:rPr lang="ru-RU" u="sng" dirty="0" smtClean="0"/>
              <a:t> результаты </a:t>
            </a:r>
            <a:r>
              <a:rPr lang="ru-RU" dirty="0" smtClean="0"/>
              <a:t>– контроль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УУД: </a:t>
            </a:r>
            <a:r>
              <a:rPr lang="ru-RU" dirty="0" smtClean="0">
                <a:solidFill>
                  <a:srgbClr val="FF0000"/>
                </a:solidFill>
              </a:rPr>
              <a:t>регулятивных, познавательных, коммуникативных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Формы контроля: </a:t>
            </a:r>
            <a:r>
              <a:rPr lang="ru-RU" i="1" dirty="0" err="1" smtClean="0"/>
              <a:t>метапредметная</a:t>
            </a:r>
            <a:r>
              <a:rPr lang="ru-RU" i="1" dirty="0" smtClean="0"/>
              <a:t> работа, учебный проект, творческая работа, портфолио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23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Результаты освоения 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>
            <a:noAutofit/>
          </a:bodyPr>
          <a:lstStyle/>
          <a:p>
            <a:r>
              <a:rPr lang="ru-RU" sz="2400" u="sng" dirty="0" smtClean="0"/>
              <a:t>Личностные результаты </a:t>
            </a:r>
            <a:r>
              <a:rPr lang="ru-RU" sz="2400" dirty="0" smtClean="0"/>
              <a:t>(перечень в ФГОС):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самоопределение,</a:t>
            </a:r>
          </a:p>
          <a:p>
            <a:pPr marL="0" indent="0">
              <a:buNone/>
            </a:pPr>
            <a:r>
              <a:rPr lang="ru-RU" sz="2400" dirty="0" err="1">
                <a:solidFill>
                  <a:srgbClr val="FF0000"/>
                </a:solidFill>
              </a:rPr>
              <a:t>с</a:t>
            </a:r>
            <a:r>
              <a:rPr lang="ru-RU" sz="2400" dirty="0" err="1" smtClean="0">
                <a:solidFill>
                  <a:srgbClr val="FF0000"/>
                </a:solidFill>
              </a:rPr>
              <a:t>мыслообразование</a:t>
            </a:r>
            <a:r>
              <a:rPr lang="ru-RU" sz="2400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м</a:t>
            </a:r>
            <a:r>
              <a:rPr lang="ru-RU" sz="2400" dirty="0" smtClean="0">
                <a:solidFill>
                  <a:srgbClr val="FF0000"/>
                </a:solidFill>
              </a:rPr>
              <a:t>орально-этическая ориентация.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u="sng" dirty="0" smtClean="0">
                <a:solidFill>
                  <a:srgbClr val="FF0000"/>
                </a:solidFill>
              </a:rPr>
              <a:t>Ошибка образовательных организаций </a:t>
            </a:r>
          </a:p>
          <a:p>
            <a:pPr marL="0" indent="0">
              <a:buNone/>
            </a:pPr>
            <a:r>
              <a:rPr lang="ru-RU" sz="2400" dirty="0" smtClean="0"/>
              <a:t>отсутствие  в плане работы контрольных мероприятий за </a:t>
            </a:r>
            <a:r>
              <a:rPr lang="ru-RU" sz="2400" dirty="0" err="1" smtClean="0"/>
              <a:t>сформированностью</a:t>
            </a:r>
            <a:r>
              <a:rPr lang="ru-RU" sz="2400" dirty="0" smtClean="0"/>
              <a:t> личностных результатов.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i="1" dirty="0" smtClean="0"/>
              <a:t>Формы контроля: наблюдение, анкетирование, собеседование, портфолио, учебные проекты, творческие работы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74206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564904"/>
            <a:ext cx="8229600" cy="1143000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056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215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Использование внутренней системы оценки качества образования для планирования работы школы</vt:lpstr>
      <vt:lpstr>Объекты внутренней системы  оценки качества образования</vt:lpstr>
      <vt:lpstr>Образовательные программы</vt:lpstr>
      <vt:lpstr>Результаты освоения ООП</vt:lpstr>
      <vt:lpstr>Результаты освоения ООП</vt:lpstr>
      <vt:lpstr>Результаты освоения ООП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внутренней системы оценки качества образования для планирования работы школы</dc:title>
  <dc:creator>Зазыкина</dc:creator>
  <cp:lastModifiedBy>Зазыкина</cp:lastModifiedBy>
  <cp:revision>8</cp:revision>
  <dcterms:created xsi:type="dcterms:W3CDTF">2017-11-10T07:45:22Z</dcterms:created>
  <dcterms:modified xsi:type="dcterms:W3CDTF">2017-11-10T10:30:04Z</dcterms:modified>
</cp:coreProperties>
</file>