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59" r:id="rId8"/>
    <p:sldId id="262" r:id="rId9"/>
    <p:sldId id="263" r:id="rId10"/>
    <p:sldId id="265" r:id="rId11"/>
    <p:sldId id="269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Autofit/>
          </a:bodyPr>
          <a:lstStyle/>
          <a:p>
            <a:r>
              <a:rPr lang="ru-RU" sz="4400" dirty="0" smtClean="0"/>
              <a:t>Индивидуальный проект как средство оценки </a:t>
            </a:r>
            <a:r>
              <a:rPr lang="ru-RU" sz="4400" dirty="0" err="1" smtClean="0"/>
              <a:t>метапредметных</a:t>
            </a:r>
            <a:r>
              <a:rPr lang="ru-RU" sz="4400" dirty="0" smtClean="0"/>
              <a:t> УУД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Цыганкова П.В., зав. отделом ФГОС</a:t>
            </a:r>
          </a:p>
          <a:p>
            <a:r>
              <a:rPr lang="ru-RU" dirty="0" smtClean="0"/>
              <a:t>ГАУ ДПО СОИРО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882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Процедура защиты ИП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Представление основных блоков ИП автором – ограниченное время </a:t>
            </a:r>
            <a:r>
              <a:rPr lang="ru-RU" dirty="0" smtClean="0"/>
              <a:t>(4 </a:t>
            </a:r>
            <a:r>
              <a:rPr lang="ru-RU" dirty="0" smtClean="0"/>
              <a:t>– 7 мин</a:t>
            </a:r>
            <a:r>
              <a:rPr lang="ru-RU" dirty="0" smtClean="0"/>
              <a:t>)</a:t>
            </a:r>
          </a:p>
          <a:p>
            <a:r>
              <a:rPr lang="ru-RU" dirty="0" smtClean="0"/>
              <a:t>(Характерные ошибки: чтение всей информации, представленной на слайде; вмешательство руководителя проекта)</a:t>
            </a:r>
            <a:endParaRPr lang="ru-RU" dirty="0" smtClean="0"/>
          </a:p>
          <a:p>
            <a:r>
              <a:rPr lang="ru-RU" dirty="0" smtClean="0"/>
              <a:t>Интервью: о работе в целом либо об отдельном аспекте – 4 мин</a:t>
            </a:r>
          </a:p>
          <a:p>
            <a:r>
              <a:rPr lang="ru-RU" dirty="0" smtClean="0"/>
              <a:t>Вопросы экспертов </a:t>
            </a:r>
            <a:r>
              <a:rPr lang="ru-RU" dirty="0" smtClean="0"/>
              <a:t>должны </a:t>
            </a:r>
            <a:r>
              <a:rPr lang="ru-RU" dirty="0" smtClean="0"/>
              <a:t>быть конструктивными, соответствовать критериям оценки – вопрос + ответ 2 </a:t>
            </a:r>
            <a:r>
              <a:rPr lang="ru-RU" dirty="0" smtClean="0"/>
              <a:t>мин</a:t>
            </a:r>
          </a:p>
          <a:p>
            <a:r>
              <a:rPr lang="ru-RU" dirty="0" smtClean="0"/>
              <a:t>Заполнение экспертных листков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48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371600"/>
          </a:xfrm>
        </p:spPr>
        <p:txBody>
          <a:bodyPr/>
          <a:lstStyle/>
          <a:p>
            <a:r>
              <a:rPr lang="ru-RU" dirty="0" smtClean="0"/>
              <a:t>Характерные ошибки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работах обучающихся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186808" cy="46085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сильное превышение установленного объема; 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структуры работы (неопределенность целей и задач, методов, результатов и выводов); </a:t>
            </a:r>
          </a:p>
          <a:p>
            <a:r>
              <a:rPr lang="ru-RU" dirty="0" smtClean="0"/>
              <a:t>чрезмерная </a:t>
            </a:r>
            <a:r>
              <a:rPr lang="ru-RU" dirty="0"/>
              <a:t>широта темы, что ведет к невозможности ее раскрытия школьником; </a:t>
            </a:r>
          </a:p>
          <a:p>
            <a:r>
              <a:rPr lang="ru-RU" dirty="0" smtClean="0"/>
              <a:t>реферативный </a:t>
            </a:r>
            <a:r>
              <a:rPr lang="ru-RU" dirty="0"/>
              <a:t>характер работы; </a:t>
            </a:r>
          </a:p>
          <a:p>
            <a:r>
              <a:rPr lang="ru-RU" dirty="0" smtClean="0"/>
              <a:t>необоснованное </a:t>
            </a:r>
            <a:r>
              <a:rPr lang="ru-RU" dirty="0"/>
              <a:t>или некорректное использование социологических опросов. 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Совершаемые экспертами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прослушивание всего монолога учащегося без учета регламента; </a:t>
            </a:r>
          </a:p>
          <a:p>
            <a:r>
              <a:rPr lang="ru-RU" dirty="0" smtClean="0"/>
              <a:t>вопросы </a:t>
            </a:r>
            <a:r>
              <a:rPr lang="ru-RU" dirty="0"/>
              <a:t>на фактическое знание материала или отсутствие вопросов; 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позитивного обсуждения результатов работы и советов автору на будущее.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66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371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 оценки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УУД в процессе </a:t>
            </a:r>
            <a:r>
              <a:rPr lang="ru-RU" u="sng" dirty="0" smtClean="0"/>
              <a:t>защиты</a:t>
            </a:r>
            <a:r>
              <a:rPr lang="ru-RU" dirty="0" smtClean="0"/>
              <a:t> ИП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620734"/>
              </p:ext>
            </p:extLst>
          </p:nvPr>
        </p:nvGraphicFramePr>
        <p:xfrm>
          <a:off x="457199" y="1600200"/>
          <a:ext cx="8075240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1"/>
                <a:gridCol w="936104"/>
                <a:gridCol w="864096"/>
                <a:gridCol w="936104"/>
                <a:gridCol w="8640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Перечень</a:t>
                      </a:r>
                      <a:r>
                        <a:rPr lang="ru-RU" baseline="0" dirty="0" smtClean="0"/>
                        <a:t>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Коммуникативные УУД: 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Монологичность</a:t>
                      </a:r>
                      <a:r>
                        <a:rPr lang="ru-RU" baseline="0" dirty="0" smtClean="0"/>
                        <a:t> и грамотность 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Взаимодействие с аудиторией, способность увлечь слушателей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Познавательные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УУД: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Отбор информации для представления результатов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Наглядность,</a:t>
                      </a:r>
                      <a:r>
                        <a:rPr lang="ru-RU" baseline="0" dirty="0" smtClean="0"/>
                        <a:t> использование моделей, схем, знаков и символов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Регулятивные УУД: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Следование плану выступления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Соблюдение регламента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Самооценка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97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Уровни освоения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Базовый уровень – не менее 65% от </a:t>
            </a:r>
            <a:r>
              <a:rPr lang="en-US" dirty="0" smtClean="0"/>
              <a:t>max</a:t>
            </a:r>
            <a:r>
              <a:rPr lang="ru-RU" dirty="0" smtClean="0"/>
              <a:t> балла</a:t>
            </a:r>
          </a:p>
          <a:p>
            <a:r>
              <a:rPr lang="ru-RU" dirty="0" smtClean="0"/>
              <a:t>Повышенный уровень – не менее </a:t>
            </a:r>
            <a:r>
              <a:rPr lang="ru-RU" dirty="0" smtClean="0"/>
              <a:t>85%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42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спасибо за внима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68760"/>
            <a:ext cx="640871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18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/>
          </a:bodyPr>
          <a:lstStyle/>
          <a:p>
            <a:r>
              <a:rPr lang="ru-RU" u="sng" dirty="0" smtClean="0"/>
              <a:t>Индивидуальные </a:t>
            </a:r>
            <a:r>
              <a:rPr lang="ru-RU" u="sng" dirty="0" smtClean="0"/>
              <a:t>проект </a:t>
            </a:r>
            <a:r>
              <a:rPr lang="ru-RU" dirty="0" smtClean="0"/>
              <a:t>(далее – ИП) </a:t>
            </a:r>
            <a:r>
              <a:rPr lang="ru-RU" dirty="0"/>
              <a:t>представляет собой учебный проект, выполняемый обучающимся в рамках одного или нескольких учебных предметов с целью продемонстрировать свои </a:t>
            </a:r>
            <a:r>
              <a:rPr lang="ru-RU" u="sng" dirty="0"/>
              <a:t>достижения в самостоятельном освоении содержания </a:t>
            </a:r>
            <a:r>
              <a:rPr lang="ru-RU" dirty="0"/>
              <a:t>избранных областей знаний </a:t>
            </a:r>
            <a:r>
              <a:rPr lang="ru-RU" u="sng" dirty="0"/>
              <a:t>и/или видов деятельности и способность проектировать и осуществлять целесообразную и результативную деятельность</a:t>
            </a:r>
            <a:r>
              <a:rPr lang="ru-RU" dirty="0"/>
              <a:t> (учебно-познавательную, конструкторскую, социальную, художественно-творческую, иную).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u="sng" dirty="0"/>
              <a:t>примерной основной образовательной программе основного общего образования</a:t>
            </a:r>
            <a:r>
              <a:rPr lang="ru-RU" dirty="0"/>
              <a:t> дано описание основной процедуры итоговой оценки достижения </a:t>
            </a:r>
            <a:r>
              <a:rPr lang="ru-RU" dirty="0" err="1"/>
              <a:t>метапредметных</a:t>
            </a:r>
            <a:r>
              <a:rPr lang="ru-RU" dirty="0"/>
              <a:t> результатов – </a:t>
            </a:r>
            <a:r>
              <a:rPr lang="ru-RU" u="sng" dirty="0"/>
              <a:t>защиты итогового индивидуального проекта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92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Результаты выполнения </a:t>
            </a:r>
            <a:r>
              <a:rPr lang="ru-RU" dirty="0" smtClean="0"/>
              <a:t>ИП</a:t>
            </a:r>
            <a:br>
              <a:rPr lang="ru-RU" dirty="0" smtClean="0"/>
            </a:br>
            <a:r>
              <a:rPr lang="ru-RU" dirty="0" smtClean="0"/>
              <a:t>должны </a:t>
            </a:r>
            <a:r>
              <a:rPr lang="ru-RU" dirty="0"/>
              <a:t>отражать: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dirty="0" err="1"/>
              <a:t>сформированность</a:t>
            </a:r>
            <a:r>
              <a:rPr lang="ru-RU" dirty="0"/>
              <a:t> навыков коммуникативной, учебно-исследовательской деятельности, критического мышления; </a:t>
            </a:r>
          </a:p>
          <a:p>
            <a:r>
              <a:rPr lang="ru-RU" dirty="0" smtClean="0"/>
              <a:t>способность </a:t>
            </a:r>
            <a:r>
              <a:rPr lang="ru-RU" dirty="0"/>
              <a:t>к инновационной, аналитической, творческой, интеллектуальной деятельности; </a:t>
            </a:r>
          </a:p>
          <a:p>
            <a:r>
              <a:rPr lang="ru-RU" dirty="0" err="1" smtClean="0"/>
              <a:t>сформированность</a:t>
            </a:r>
            <a:r>
              <a:rPr lang="ru-RU" dirty="0" smtClean="0"/>
              <a:t> </a:t>
            </a:r>
            <a:r>
              <a:rPr lang="ru-RU" dirty="0"/>
              <a:t>навыков проектной деятельности, а также самостоятельного применения приобретенных знаний и способов действий при решении различных задач, используя знания одного или нескольких учебных предметов или предметных областей; </a:t>
            </a:r>
          </a:p>
          <a:p>
            <a:r>
              <a:rPr lang="ru-RU" dirty="0" smtClean="0"/>
              <a:t>способность </a:t>
            </a:r>
            <a:r>
              <a:rPr lang="ru-RU" dirty="0"/>
              <a:t>постановки цели и формулирования гипотезы исследования, планирования работы, отбора и интерпретации необходимой информации, структурирования аргументации результатов исследования на основе собранных данных, презентации результатов.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38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5384"/>
            <a:ext cx="8229600" cy="1155032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ru-RU" sz="3600" dirty="0" smtClean="0">
                <a:effectLst/>
              </a:rPr>
              <a:t>Требования ФГОС ООО к </a:t>
            </a:r>
            <a:r>
              <a:rPr lang="ru-RU" sz="3600" dirty="0" err="1" smtClean="0">
                <a:effectLst/>
              </a:rPr>
              <a:t>метапредметным</a:t>
            </a:r>
            <a:r>
              <a:rPr lang="ru-RU" sz="3600" dirty="0" smtClean="0">
                <a:effectLst/>
              </a:rPr>
              <a:t> результатам</a:t>
            </a:r>
            <a:endParaRPr lang="ru-RU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768" y="1453415"/>
            <a:ext cx="7892716" cy="5215945"/>
          </a:xfrm>
        </p:spPr>
        <p:txBody>
          <a:bodyPr>
            <a:noAutofit/>
          </a:bodyPr>
          <a:lstStyle/>
          <a:p>
            <a:endParaRPr lang="ru-RU" sz="2300" dirty="0" smtClean="0">
              <a:solidFill>
                <a:srgbClr val="00007D"/>
              </a:solidFill>
            </a:endParaRPr>
          </a:p>
          <a:p>
            <a:r>
              <a:rPr lang="ru-RU" sz="2300" dirty="0" smtClean="0"/>
              <a:t>освоенные  обучающимися </a:t>
            </a:r>
            <a:r>
              <a:rPr lang="ru-RU" sz="2300" dirty="0" err="1" smtClean="0"/>
              <a:t>метапредметные</a:t>
            </a:r>
            <a:r>
              <a:rPr lang="ru-RU" sz="2300" dirty="0" smtClean="0"/>
              <a:t> понятия и универсальные учебные действия  (регулятивные, познавательные, коммуникативные), </a:t>
            </a:r>
          </a:p>
          <a:p>
            <a:r>
              <a:rPr lang="ru-RU" sz="2300" dirty="0" smtClean="0"/>
              <a:t>способность их использования в учебной , познавательной и социальной практике, </a:t>
            </a:r>
          </a:p>
          <a:p>
            <a:r>
              <a:rPr lang="ru-RU" sz="2300" dirty="0" smtClean="0"/>
              <a:t>самостоятельность планирования и осуществления учебной деятельности и организации учебного сотрудничества с педагогами и сверстниками,</a:t>
            </a:r>
          </a:p>
          <a:p>
            <a:r>
              <a:rPr lang="ru-RU" sz="2300" dirty="0" smtClean="0"/>
              <a:t> построение индивидуальной образовательной траектории</a:t>
            </a:r>
            <a:endParaRPr lang="ru-RU" sz="2400" dirty="0" smtClean="0"/>
          </a:p>
          <a:p>
            <a:endParaRPr lang="ru-RU" sz="2400" dirty="0" smtClean="0">
              <a:solidFill>
                <a:srgbClr val="00007D"/>
              </a:solidFill>
            </a:endParaRPr>
          </a:p>
          <a:p>
            <a:endParaRPr lang="ru-RU" sz="2400" dirty="0" smtClean="0">
              <a:solidFill>
                <a:srgbClr val="0000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755576" y="1341438"/>
            <a:ext cx="7993137" cy="437043"/>
          </a:xfrm>
          <a:prstGeom prst="rect">
            <a:avLst/>
          </a:prstGeom>
          <a:gradFill rotWithShape="1">
            <a:gsLst>
              <a:gs pos="0">
                <a:srgbClr val="F3F9FA"/>
              </a:gs>
              <a:gs pos="100000">
                <a:srgbClr val="EEF7F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ru-RU" sz="2800" b="1" dirty="0">
                <a:solidFill>
                  <a:srgbClr val="00007D"/>
                </a:solidFill>
              </a:rPr>
              <a:t>МЕТАПРЕДМЕТНЫЕ ДЕЙСТВИЯ</a:t>
            </a:r>
          </a:p>
        </p:txBody>
      </p:sp>
      <p:sp>
        <p:nvSpPr>
          <p:cNvPr id="30724" name="AutoShape 2"/>
          <p:cNvSpPr>
            <a:spLocks noChangeArrowheads="1"/>
          </p:cNvSpPr>
          <p:nvPr/>
        </p:nvSpPr>
        <p:spPr bwMode="auto">
          <a:xfrm>
            <a:off x="107950" y="1989138"/>
            <a:ext cx="2195513" cy="5032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2400" b="1" dirty="0" smtClean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регулятивные</a:t>
            </a:r>
            <a:endParaRPr lang="ru-RU" sz="2400" b="1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5" name="AutoShape 2"/>
          <p:cNvSpPr>
            <a:spLocks noChangeArrowheads="1"/>
          </p:cNvSpPr>
          <p:nvPr/>
        </p:nvSpPr>
        <p:spPr bwMode="auto">
          <a:xfrm>
            <a:off x="2339975" y="1989138"/>
            <a:ext cx="2879725" cy="50323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2400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коммуникативные</a:t>
            </a:r>
            <a:endParaRPr lang="ru-RU" sz="2000" b="1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6" name="AutoShape 2"/>
          <p:cNvSpPr>
            <a:spLocks noChangeArrowheads="1"/>
          </p:cNvSpPr>
          <p:nvPr/>
        </p:nvSpPr>
        <p:spPr bwMode="auto">
          <a:xfrm>
            <a:off x="6443663" y="1989138"/>
            <a:ext cx="2590800" cy="503237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2400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познавательные</a:t>
            </a:r>
            <a:endParaRPr lang="ru-RU" sz="2000" b="1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7" name="AutoShape 2"/>
          <p:cNvSpPr>
            <a:spLocks noChangeArrowheads="1"/>
          </p:cNvSpPr>
          <p:nvPr/>
        </p:nvSpPr>
        <p:spPr bwMode="auto">
          <a:xfrm>
            <a:off x="107950" y="2492375"/>
            <a:ext cx="2195513" cy="2873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целеполагание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8" name="AutoShape 2"/>
          <p:cNvSpPr>
            <a:spLocks noChangeArrowheads="1"/>
          </p:cNvSpPr>
          <p:nvPr/>
        </p:nvSpPr>
        <p:spPr bwMode="auto">
          <a:xfrm>
            <a:off x="2339975" y="2565400"/>
            <a:ext cx="2879725" cy="6477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речевые средства, в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т.ч. с опорой на ИКТ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29" name="AutoShape 2"/>
          <p:cNvSpPr>
            <a:spLocks noChangeArrowheads="1"/>
          </p:cNvSpPr>
          <p:nvPr/>
        </p:nvSpPr>
        <p:spPr bwMode="auto">
          <a:xfrm>
            <a:off x="6443663" y="2492375"/>
            <a:ext cx="2590800" cy="11525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работа с </a:t>
            </a: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инфор</a:t>
            </a: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мацией</a:t>
            </a: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: 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поиск,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запись, восприятие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в т.ч. средствами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ИКТ</a:t>
            </a:r>
          </a:p>
        </p:txBody>
      </p:sp>
      <p:sp>
        <p:nvSpPr>
          <p:cNvPr id="30730" name="AutoShape 2"/>
          <p:cNvSpPr>
            <a:spLocks noChangeArrowheads="1"/>
          </p:cNvSpPr>
          <p:nvPr/>
        </p:nvSpPr>
        <p:spPr bwMode="auto">
          <a:xfrm>
            <a:off x="107950" y="2781300"/>
            <a:ext cx="2195513" cy="2873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планирование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1" name="AutoShape 2"/>
          <p:cNvSpPr>
            <a:spLocks noChangeArrowheads="1"/>
          </p:cNvSpPr>
          <p:nvPr/>
        </p:nvSpPr>
        <p:spPr bwMode="auto">
          <a:xfrm>
            <a:off x="107950" y="3068638"/>
            <a:ext cx="2195513" cy="431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способ</a:t>
            </a:r>
          </a:p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действия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2" name="AutoShape 2"/>
          <p:cNvSpPr>
            <a:spLocks noChangeArrowheads="1"/>
          </p:cNvSpPr>
          <p:nvPr/>
        </p:nvSpPr>
        <p:spPr bwMode="auto">
          <a:xfrm>
            <a:off x="107950" y="3500438"/>
            <a:ext cx="2195513" cy="2873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контроль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3" name="AutoShape 2"/>
          <p:cNvSpPr>
            <a:spLocks noChangeArrowheads="1"/>
          </p:cNvSpPr>
          <p:nvPr/>
        </p:nvSpPr>
        <p:spPr bwMode="auto">
          <a:xfrm>
            <a:off x="107950" y="3789363"/>
            <a:ext cx="2195513" cy="2873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коррекция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4" name="AutoShape 2"/>
          <p:cNvSpPr>
            <a:spLocks noChangeArrowheads="1"/>
          </p:cNvSpPr>
          <p:nvPr/>
        </p:nvSpPr>
        <p:spPr bwMode="auto">
          <a:xfrm>
            <a:off x="2339975" y="3284538"/>
            <a:ext cx="2879725" cy="57626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коммуникация при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взаимодействии</a:t>
            </a:r>
            <a:endParaRPr lang="ru-RU" sz="1400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5" name="AutoShape 2"/>
          <p:cNvSpPr>
            <a:spLocks noChangeArrowheads="1"/>
          </p:cNvSpPr>
          <p:nvPr/>
        </p:nvSpPr>
        <p:spPr bwMode="auto">
          <a:xfrm>
            <a:off x="6443663" y="3644900"/>
            <a:ext cx="2590800" cy="7207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использование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моделей, знаков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и </a:t>
            </a: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символов,схем</a:t>
            </a:r>
            <a:endParaRPr lang="ru-RU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6" name="AutoShape 2"/>
          <p:cNvSpPr>
            <a:spLocks noChangeArrowheads="1"/>
          </p:cNvSpPr>
          <p:nvPr/>
        </p:nvSpPr>
        <p:spPr bwMode="auto">
          <a:xfrm>
            <a:off x="6443663" y="4365625"/>
            <a:ext cx="2590800" cy="18732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eaLnBrk="1" hangingPunct="1">
              <a:lnSpc>
                <a:spcPct val="75000"/>
              </a:lnSpc>
              <a:buFontTx/>
              <a:buChar char="•"/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логические </a:t>
            </a:r>
            <a:r>
              <a:rPr lang="ru-RU" b="1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опе</a:t>
            </a: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рации: 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анализ,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синтез, сравнение,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сериация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класси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фикация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обобще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ние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, подведение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под понятие, </a:t>
            </a:r>
            <a:r>
              <a:rPr lang="ru-RU" dirty="0" err="1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ана</a:t>
            </a: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-</a:t>
            </a:r>
          </a:p>
          <a:p>
            <a:pPr marL="342900" indent="-342900" eaLnBrk="1" hangingPunct="1">
              <a:lnSpc>
                <a:spcPct val="75000"/>
              </a:lnSpc>
            </a:pPr>
            <a:r>
              <a:rPr lang="ru-RU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     логия, суждение</a:t>
            </a:r>
          </a:p>
        </p:txBody>
      </p:sp>
      <p:sp>
        <p:nvSpPr>
          <p:cNvPr id="30737" name="AutoShape 2"/>
          <p:cNvSpPr>
            <a:spLocks noChangeArrowheads="1"/>
          </p:cNvSpPr>
          <p:nvPr/>
        </p:nvSpPr>
        <p:spPr bwMode="auto">
          <a:xfrm>
            <a:off x="5219700" y="1989138"/>
            <a:ext cx="1187450" cy="5762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2400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чтение</a:t>
            </a:r>
            <a:endParaRPr lang="ru-RU" sz="2000" b="1" dirty="0">
              <a:solidFill>
                <a:srgbClr val="00007D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738" name="AutoShape 2"/>
          <p:cNvSpPr>
            <a:spLocks noChangeArrowheads="1"/>
          </p:cNvSpPr>
          <p:nvPr/>
        </p:nvSpPr>
        <p:spPr bwMode="auto">
          <a:xfrm>
            <a:off x="5220072" y="2564904"/>
            <a:ext cx="1187450" cy="79216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b="1" dirty="0">
                <a:solidFill>
                  <a:srgbClr val="00007D"/>
                </a:solidFill>
                <a:latin typeface="Tahoma" pitchFamily="34" charset="0"/>
                <a:cs typeface="Arial" pitchFamily="34" charset="0"/>
              </a:rPr>
              <a:t>ИКТ</a:t>
            </a:r>
          </a:p>
        </p:txBody>
      </p:sp>
      <p:sp>
        <p:nvSpPr>
          <p:cNvPr id="117782" name="AutoShape 22"/>
          <p:cNvSpPr>
            <a:spLocks noChangeArrowheads="1"/>
          </p:cNvSpPr>
          <p:nvPr/>
        </p:nvSpPr>
        <p:spPr bwMode="auto">
          <a:xfrm>
            <a:off x="2771775" y="4508500"/>
            <a:ext cx="2520950" cy="2233613"/>
          </a:xfrm>
          <a:prstGeom prst="irregularSeal1">
            <a:avLst/>
          </a:prstGeom>
          <a:solidFill>
            <a:srgbClr val="EEF7F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i="1" dirty="0">
                <a:solidFill>
                  <a:srgbClr val="0000FF"/>
                </a:solidFill>
              </a:rPr>
              <a:t>Оценка по</a:t>
            </a:r>
          </a:p>
          <a:p>
            <a:pPr algn="ctr" eaLnBrk="1" hangingPunct="1"/>
            <a:r>
              <a:rPr lang="ru-RU" b="1" i="1" u="sng" dirty="0">
                <a:solidFill>
                  <a:srgbClr val="0000FF"/>
                </a:solidFill>
              </a:rPr>
              <a:t>результатам</a:t>
            </a:r>
          </a:p>
          <a:p>
            <a:pPr algn="ctr" eaLnBrk="1" hangingPunct="1"/>
            <a:r>
              <a:rPr lang="ru-RU" b="1" i="1" dirty="0">
                <a:solidFill>
                  <a:srgbClr val="0000FF"/>
                </a:solidFill>
              </a:rPr>
              <a:t>выполнения</a:t>
            </a:r>
          </a:p>
        </p:txBody>
      </p:sp>
      <p:sp>
        <p:nvSpPr>
          <p:cNvPr id="117783" name="AutoShape 23"/>
          <p:cNvSpPr>
            <a:spLocks noChangeArrowheads="1"/>
          </p:cNvSpPr>
          <p:nvPr/>
        </p:nvSpPr>
        <p:spPr bwMode="auto">
          <a:xfrm>
            <a:off x="179388" y="4581525"/>
            <a:ext cx="2376487" cy="2087563"/>
          </a:xfrm>
          <a:prstGeom prst="irregularSeal1">
            <a:avLst/>
          </a:prstGeom>
          <a:solidFill>
            <a:srgbClr val="EEF7F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b="1" i="1">
                <a:solidFill>
                  <a:srgbClr val="FF0000"/>
                </a:solidFill>
              </a:rPr>
              <a:t>Оценка в</a:t>
            </a:r>
          </a:p>
          <a:p>
            <a:pPr algn="ctr" eaLnBrk="1" hangingPunct="1"/>
            <a:r>
              <a:rPr lang="ru-RU" b="1" i="1" u="sng">
                <a:solidFill>
                  <a:srgbClr val="FF0000"/>
                </a:solidFill>
              </a:rPr>
              <a:t>процессе</a:t>
            </a:r>
          </a:p>
          <a:p>
            <a:pPr algn="ctr" eaLnBrk="1" hangingPunct="1"/>
            <a:r>
              <a:rPr lang="ru-RU" b="1" i="1">
                <a:solidFill>
                  <a:srgbClr val="FF0000"/>
                </a:solidFill>
              </a:rPr>
              <a:t>выполнения</a:t>
            </a:r>
          </a:p>
        </p:txBody>
      </p:sp>
      <p:sp>
        <p:nvSpPr>
          <p:cNvPr id="117784" name="Line 24"/>
          <p:cNvSpPr>
            <a:spLocks noChangeShapeType="1"/>
          </p:cNvSpPr>
          <p:nvPr/>
        </p:nvSpPr>
        <p:spPr bwMode="auto">
          <a:xfrm flipV="1">
            <a:off x="1763713" y="3357563"/>
            <a:ext cx="1008062" cy="122396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85" name="Line 25"/>
          <p:cNvSpPr>
            <a:spLocks noChangeShapeType="1"/>
          </p:cNvSpPr>
          <p:nvPr/>
        </p:nvSpPr>
        <p:spPr bwMode="auto">
          <a:xfrm flipV="1">
            <a:off x="3779838" y="2852738"/>
            <a:ext cx="0" cy="1944687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86" name="Line 26"/>
          <p:cNvSpPr>
            <a:spLocks noChangeShapeType="1"/>
          </p:cNvSpPr>
          <p:nvPr/>
        </p:nvSpPr>
        <p:spPr bwMode="auto">
          <a:xfrm flipV="1">
            <a:off x="4427538" y="2420938"/>
            <a:ext cx="1296987" cy="2160587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87" name="Line 27"/>
          <p:cNvSpPr>
            <a:spLocks noChangeShapeType="1"/>
          </p:cNvSpPr>
          <p:nvPr/>
        </p:nvSpPr>
        <p:spPr bwMode="auto">
          <a:xfrm flipV="1">
            <a:off x="4859338" y="2276475"/>
            <a:ext cx="2738437" cy="2736850"/>
          </a:xfrm>
          <a:prstGeom prst="line">
            <a:avLst/>
          </a:prstGeom>
          <a:noFill/>
          <a:ln w="508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88" name="Line 28"/>
          <p:cNvSpPr>
            <a:spLocks noChangeShapeType="1"/>
          </p:cNvSpPr>
          <p:nvPr/>
        </p:nvSpPr>
        <p:spPr bwMode="auto">
          <a:xfrm flipV="1">
            <a:off x="1116013" y="2349500"/>
            <a:ext cx="0" cy="24479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" name="AutoShape 2"/>
          <p:cNvSpPr>
            <a:spLocks noChangeArrowheads="1"/>
          </p:cNvSpPr>
          <p:nvPr/>
        </p:nvSpPr>
        <p:spPr bwMode="auto">
          <a:xfrm>
            <a:off x="5256213" y="3357563"/>
            <a:ext cx="1187450" cy="7921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70000"/>
              </a:lnSpc>
            </a:pPr>
            <a:r>
              <a:rPr lang="ru-RU" sz="1700" b="1" dirty="0" err="1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проектно</a:t>
            </a:r>
            <a:endParaRPr lang="ru-RU" sz="1700" b="1" dirty="0" smtClean="0">
              <a:solidFill>
                <a:schemeClr val="bg2"/>
              </a:solidFill>
              <a:latin typeface="Tahoma" pitchFamily="34" charset="0"/>
              <a:cs typeface="Arial" pitchFamily="34" charset="0"/>
            </a:endParaRPr>
          </a:p>
          <a:p>
            <a:pPr algn="ctr" eaLnBrk="1" hangingPunct="1">
              <a:lnSpc>
                <a:spcPct val="70000"/>
              </a:lnSpc>
            </a:pPr>
            <a:r>
              <a:rPr lang="ru-RU" sz="1700" b="1" dirty="0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-</a:t>
            </a:r>
            <a:r>
              <a:rPr lang="ru-RU" sz="1700" b="1" dirty="0" err="1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исследов</a:t>
            </a:r>
            <a:r>
              <a:rPr lang="ru-RU" sz="1700" b="1" dirty="0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.</a:t>
            </a:r>
          </a:p>
          <a:p>
            <a:pPr algn="ctr" eaLnBrk="1" hangingPunct="1">
              <a:lnSpc>
                <a:spcPct val="70000"/>
              </a:lnSpc>
            </a:pPr>
            <a:r>
              <a:rPr lang="ru-RU" sz="1700" b="1" dirty="0" err="1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деятельн</a:t>
            </a:r>
            <a:r>
              <a:rPr lang="ru-RU" b="1" dirty="0" smtClean="0">
                <a:solidFill>
                  <a:schemeClr val="bg2"/>
                </a:solidFill>
                <a:latin typeface="Tahoma" pitchFamily="34" charset="0"/>
                <a:cs typeface="Arial" pitchFamily="34" charset="0"/>
              </a:rPr>
              <a:t>.</a:t>
            </a:r>
            <a:endParaRPr lang="ru-RU" b="1" dirty="0">
              <a:solidFill>
                <a:schemeClr val="bg2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-1" y="279133"/>
            <a:ext cx="8980371" cy="89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 smtClean="0">
                <a:solidFill>
                  <a:srgbClr val="FF0000"/>
                </a:solidFill>
              </a:rPr>
              <a:t>Особенности оценки </a:t>
            </a:r>
            <a:r>
              <a:rPr lang="ru-RU" sz="3200" b="1" dirty="0" err="1" smtClean="0">
                <a:solidFill>
                  <a:srgbClr val="FF0000"/>
                </a:solidFill>
              </a:rPr>
              <a:t>метапредметных</a:t>
            </a:r>
            <a:r>
              <a:rPr lang="ru-RU" sz="3200" b="1" dirty="0" smtClean="0">
                <a:solidFill>
                  <a:srgbClr val="FF0000"/>
                </a:solidFill>
              </a:rPr>
              <a:t> результатов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73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7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7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7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7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82" grpId="0" animBg="1"/>
      <p:bldP spid="117783" grpId="0" animBg="1"/>
      <p:bldP spid="117784" grpId="0" animBg="1"/>
      <p:bldP spid="117785" grpId="0" animBg="1"/>
      <p:bldP spid="117786" grpId="0" animBg="1"/>
      <p:bldP spid="117787" grpId="0" animBg="1"/>
      <p:bldP spid="1177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3886"/>
            <a:ext cx="8229600" cy="1001028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ru-RU" sz="3600" dirty="0" smtClean="0">
                <a:effectLst/>
              </a:rPr>
              <a:t>Наиболее адекватные формы оценки </a:t>
            </a:r>
            <a:r>
              <a:rPr lang="ru-RU" sz="3600" dirty="0" err="1">
                <a:effectLst/>
              </a:rPr>
              <a:t>метапредметных</a:t>
            </a:r>
            <a:r>
              <a:rPr lang="ru-RU" sz="3600" dirty="0">
                <a:effectLst/>
              </a:rPr>
              <a:t> </a:t>
            </a:r>
            <a:r>
              <a:rPr lang="ru-RU" sz="3600" dirty="0" smtClean="0">
                <a:effectLst/>
              </a:rPr>
              <a:t>результатов</a:t>
            </a:r>
            <a:endParaRPr lang="ru-RU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4406" y="1357160"/>
            <a:ext cx="8319594" cy="4899259"/>
          </a:xfrm>
        </p:spPr>
        <p:txBody>
          <a:bodyPr>
            <a:noAutofit/>
          </a:bodyPr>
          <a:lstStyle/>
          <a:p>
            <a:pPr lvl="0">
              <a:lnSpc>
                <a:spcPct val="80000"/>
              </a:lnSpc>
            </a:pPr>
            <a:r>
              <a:rPr lang="ru-RU" sz="2300" i="1" u="sng" dirty="0" smtClean="0"/>
              <a:t>читательской </a:t>
            </a:r>
            <a:r>
              <a:rPr lang="ru-RU" sz="2300" i="1" u="sng" dirty="0"/>
              <a:t>грамотности </a:t>
            </a:r>
            <a:r>
              <a:rPr lang="ru-RU" sz="2300" dirty="0" smtClean="0"/>
              <a:t>-  </a:t>
            </a:r>
            <a:r>
              <a:rPr lang="ru-RU" sz="2300" dirty="0"/>
              <a:t>письменная работа на </a:t>
            </a:r>
            <a:r>
              <a:rPr lang="ru-RU" sz="2300" dirty="0" err="1"/>
              <a:t>межпредметной</a:t>
            </a:r>
            <a:r>
              <a:rPr lang="ru-RU" sz="2300" dirty="0"/>
              <a:t> основе;</a:t>
            </a:r>
          </a:p>
          <a:p>
            <a:pPr lvl="0">
              <a:lnSpc>
                <a:spcPct val="80000"/>
              </a:lnSpc>
            </a:pPr>
            <a:r>
              <a:rPr lang="ru-RU" sz="2300" i="1" u="sng" dirty="0" err="1"/>
              <a:t>ИКТ-компетентности</a:t>
            </a:r>
            <a:r>
              <a:rPr lang="ru-RU" sz="2300" i="1" dirty="0"/>
              <a:t> – </a:t>
            </a:r>
            <a:r>
              <a:rPr lang="ru-RU" sz="2300" dirty="0"/>
              <a:t>практическая работа в сочетании с письменной (компьютеризованной) частью;</a:t>
            </a:r>
          </a:p>
          <a:p>
            <a:pPr lvl="0">
              <a:lnSpc>
                <a:spcPct val="80000"/>
              </a:lnSpc>
            </a:pPr>
            <a:r>
              <a:rPr lang="ru-RU" sz="2300" i="1" u="sng" dirty="0" err="1"/>
              <a:t>сформированности</a:t>
            </a:r>
            <a:r>
              <a:rPr lang="ru-RU" sz="2300" i="1" u="sng" dirty="0"/>
              <a:t> регулятивных, коммуникативных и познавательных учебных действий </a:t>
            </a:r>
            <a:r>
              <a:rPr lang="ru-RU" sz="2300" i="1" dirty="0"/>
              <a:t>– </a:t>
            </a:r>
            <a:r>
              <a:rPr lang="ru-RU" sz="2300" dirty="0"/>
              <a:t>наблюдение за ходом выполнения групповых и индивидуальных учебных исследований и проектов.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300" dirty="0" smtClean="0"/>
              <a:t>Для ОО: каждый </a:t>
            </a:r>
            <a:r>
              <a:rPr lang="ru-RU" sz="2300" dirty="0"/>
              <a:t>из перечисленных видов диагностик проводится с периодичностью не менее, чем один раз в два года.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300" b="1" u="sng" dirty="0"/>
              <a:t>Основной процедурой </a:t>
            </a:r>
            <a:r>
              <a:rPr lang="ru-RU" sz="2300" b="1" i="1" u="sng" dirty="0"/>
              <a:t>итоговой оценки</a:t>
            </a:r>
            <a:r>
              <a:rPr lang="ru-RU" sz="2300" b="1" u="sng" dirty="0"/>
              <a:t> достижения </a:t>
            </a:r>
            <a:r>
              <a:rPr lang="ru-RU" sz="2300" b="1" u="sng" dirty="0" err="1"/>
              <a:t>метапредметных</a:t>
            </a:r>
            <a:r>
              <a:rPr lang="ru-RU" sz="2300" b="1" u="sng" dirty="0"/>
              <a:t> результатов является </a:t>
            </a:r>
            <a:r>
              <a:rPr lang="ru-RU" sz="2300" b="1" i="1" u="sng" dirty="0"/>
              <a:t>защита итогового индивидуального проекта</a:t>
            </a:r>
            <a:r>
              <a:rPr lang="ru-RU" sz="2300" b="1" u="sng" dirty="0"/>
              <a:t>.</a:t>
            </a:r>
          </a:p>
          <a:p>
            <a:pPr>
              <a:lnSpc>
                <a:spcPct val="80000"/>
              </a:lnSpc>
            </a:pPr>
            <a:endParaRPr lang="ru-RU" sz="23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68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Схема оценки РУУД в процессе работы над ИП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708736"/>
              </p:ext>
            </p:extLst>
          </p:nvPr>
        </p:nvGraphicFramePr>
        <p:xfrm>
          <a:off x="457199" y="1600200"/>
          <a:ext cx="8075240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1"/>
                <a:gridCol w="936104"/>
                <a:gridCol w="864096"/>
                <a:gridCol w="936104"/>
                <a:gridCol w="8640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Перечень</a:t>
                      </a:r>
                      <a:r>
                        <a:rPr lang="ru-RU" baseline="0" dirty="0" smtClean="0"/>
                        <a:t>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Целеполагание: 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Постановка 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</a:t>
                      </a:r>
                      <a:r>
                        <a:rPr lang="ru-RU" baseline="0" dirty="0" smtClean="0"/>
                        <a:t> темы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Формулирование целей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Планирование работы: </a:t>
                      </a:r>
                      <a:r>
                        <a:rPr lang="ru-RU" dirty="0" smtClean="0"/>
                        <a:t>определение последовательности и способов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Осуществление контроля </a:t>
                      </a:r>
                      <a:r>
                        <a:rPr lang="ru-RU" dirty="0" smtClean="0"/>
                        <a:t>своей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Коррекция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Самооценка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13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Схема оценки КУУД в процессе работы над ИП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568828"/>
              </p:ext>
            </p:extLst>
          </p:nvPr>
        </p:nvGraphicFramePr>
        <p:xfrm>
          <a:off x="457199" y="1600200"/>
          <a:ext cx="807524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1"/>
                <a:gridCol w="936104"/>
                <a:gridCol w="864096"/>
                <a:gridCol w="936104"/>
                <a:gridCol w="8640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Перечень</a:t>
                      </a:r>
                      <a:r>
                        <a:rPr lang="ru-RU" baseline="0" dirty="0" smtClean="0"/>
                        <a:t>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Коммуникация при взаимодействии: 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сотрудничества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Согласование позиций, разрешение конфликтов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Аргументация</a:t>
                      </a:r>
                      <a:r>
                        <a:rPr lang="ru-RU" baseline="0" dirty="0" smtClean="0"/>
                        <a:t> своего мнения, отстаивание своей позиции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Использование речевых средств: </a:t>
                      </a:r>
                      <a:r>
                        <a:rPr lang="ru-RU" dirty="0" smtClean="0"/>
                        <a:t>владение устной и письменной речью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Использование ИКТ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0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Схема оценки ПУУД в процессе работы над ИП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177895"/>
              </p:ext>
            </p:extLst>
          </p:nvPr>
        </p:nvGraphicFramePr>
        <p:xfrm>
          <a:off x="457199" y="1600200"/>
          <a:ext cx="8075240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1"/>
                <a:gridCol w="936104"/>
                <a:gridCol w="864096"/>
                <a:gridCol w="936104"/>
                <a:gridCol w="8640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Перечень</a:t>
                      </a:r>
                      <a:r>
                        <a:rPr lang="ru-RU" baseline="0" dirty="0" smtClean="0"/>
                        <a:t>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Умение работать с информацией: 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Осуществление целенаправленного поиска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Осуществление отбора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Обработка и представление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Постановка и разрешение проблем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Знаково-символические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Работа</a:t>
                      </a:r>
                      <a:r>
                        <a:rPr lang="ru-RU" b="1" i="1" baseline="0" dirty="0" smtClean="0">
                          <a:solidFill>
                            <a:srgbClr val="7030A0"/>
                          </a:solidFill>
                        </a:rPr>
                        <a:t> со схемами и моделями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7030A0"/>
                          </a:solidFill>
                        </a:rPr>
                        <a:t>Владение логическими операциями: </a:t>
                      </a:r>
                      <a:r>
                        <a:rPr lang="ru-RU" b="0" i="0" dirty="0" smtClean="0">
                          <a:solidFill>
                            <a:schemeClr val="tx1"/>
                          </a:solidFill>
                        </a:rPr>
                        <a:t>анализ, синтез, систематизация, обобщение, классификация, сравнение, </a:t>
                      </a:r>
                      <a:r>
                        <a:rPr lang="ru-RU" b="0" i="0" dirty="0" err="1" smtClean="0">
                          <a:solidFill>
                            <a:schemeClr val="tx1"/>
                          </a:solidFill>
                        </a:rPr>
                        <a:t>сериация</a:t>
                      </a:r>
                      <a:r>
                        <a:rPr lang="ru-RU" b="0" i="0" dirty="0" smtClean="0">
                          <a:solidFill>
                            <a:schemeClr val="tx1"/>
                          </a:solidFill>
                        </a:rPr>
                        <a:t> и т.п.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0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340</TotalTime>
  <Words>775</Words>
  <Application>Microsoft Office PowerPoint</Application>
  <PresentationFormat>Экран (4:3)</PresentationFormat>
  <Paragraphs>143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Главная</vt:lpstr>
      <vt:lpstr>Индивидуальный проект как средство оценки метапредметных УУД</vt:lpstr>
      <vt:lpstr>Презентация PowerPoint</vt:lpstr>
      <vt:lpstr>Результаты выполнения ИП должны отражать: </vt:lpstr>
      <vt:lpstr>Требования ФГОС ООО к метапредметным результатам</vt:lpstr>
      <vt:lpstr>Презентация PowerPoint</vt:lpstr>
      <vt:lpstr>Наиболее адекватные формы оценки метапредметных результатов</vt:lpstr>
      <vt:lpstr>Схема оценки РУУД в процессе работы над ИП</vt:lpstr>
      <vt:lpstr>Схема оценки КУУД в процессе работы над ИП</vt:lpstr>
      <vt:lpstr>Схема оценки ПУУД в процессе работы над ИП</vt:lpstr>
      <vt:lpstr>Процедура защиты ИП</vt:lpstr>
      <vt:lpstr>Характерные ошибки</vt:lpstr>
      <vt:lpstr>Схема оценки метапредметных УУД в процессе защиты ИП</vt:lpstr>
      <vt:lpstr>Уровни освоения метапредметных результатов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Индивидуальный проект как средство оценки метапредметных УУД</dc:title>
  <dc:creator>ФГОС-2</dc:creator>
  <cp:lastModifiedBy>ФГОС-2</cp:lastModifiedBy>
  <cp:revision>14</cp:revision>
  <dcterms:created xsi:type="dcterms:W3CDTF">2016-09-14T07:25:42Z</dcterms:created>
  <dcterms:modified xsi:type="dcterms:W3CDTF">2016-09-16T08:27:33Z</dcterms:modified>
</cp:coreProperties>
</file>