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4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54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78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08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73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5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81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5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2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5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50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73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C6F34-54BA-4E24-82C4-16A01B016986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FC04-EEB4-44AF-8124-2ECEDBAB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11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ge.edu.ru/ru/main/information_materials/vid_pap/video_item/index.php?vid_4=22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соблюдении законодательства при проведении ГИА в 2017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581128"/>
            <a:ext cx="3992488" cy="1126976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Захаров С.П., проректор ГАУ ДПО СОИРО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7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от 25.12.2013 № 1394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32. </a:t>
            </a:r>
            <a:r>
              <a:rPr lang="ru-RU" dirty="0"/>
              <a:t>В здании (комплексе зданий), где расположен ППЭ, до входа в ППЭ выделяются:</a:t>
            </a:r>
          </a:p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</a:rPr>
              <a:t>места для хранения личных вещей </a:t>
            </a:r>
            <a:r>
              <a:rPr lang="ru-RU" dirty="0"/>
              <a:t>обучающихся, </a:t>
            </a:r>
            <a:r>
              <a:rPr lang="ru-RU" u="sng" dirty="0">
                <a:solidFill>
                  <a:srgbClr val="FF0000"/>
                </a:solidFill>
              </a:rPr>
              <a:t>организаторов, медицинских работников, специалистов по проведению инструктажа и обеспечению лабораторных работ, экспертов, оценивающих выполнение лабораторных работ по химии, технических специалистов и ассистентов</a:t>
            </a:r>
            <a:r>
              <a:rPr lang="ru-RU" dirty="0"/>
              <a:t>, оказывающих необходимую техническую помощь лицам, указанным в пункте </a:t>
            </a:r>
            <a:r>
              <a:rPr lang="ru-RU" dirty="0" smtClean="0"/>
              <a:t>34 настоящего </a:t>
            </a:r>
            <a:r>
              <a:rPr lang="ru-RU" dirty="0"/>
              <a:t>Порядка;</a:t>
            </a:r>
          </a:p>
        </p:txBody>
      </p:sp>
    </p:spTree>
    <p:extLst>
      <p:ext uri="{BB962C8B-B14F-4D97-AF65-F5344CB8AC3E}">
        <p14:creationId xmlns:p14="http://schemas.microsoft.com/office/powerpoint/2010/main" val="257506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от 25.12.2013 № 1394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312494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38. </a:t>
            </a:r>
            <a:r>
              <a:rPr lang="ru-RU" u="sng" dirty="0">
                <a:solidFill>
                  <a:srgbClr val="FF0000"/>
                </a:solidFill>
              </a:rPr>
              <a:t>Допуск в ППЭ лиц</a:t>
            </a:r>
            <a:r>
              <a:rPr lang="ru-RU" dirty="0"/>
              <a:t>, указанных в </a:t>
            </a:r>
            <a:r>
              <a:rPr lang="ru-RU" dirty="0">
                <a:hlinkClick r:id="" action="ppaction://hlinkfile"/>
              </a:rPr>
              <a:t>пункте 37</a:t>
            </a:r>
            <a:r>
              <a:rPr lang="ru-RU" dirty="0"/>
              <a:t> настоящего Порядка, осуществляется </a:t>
            </a:r>
            <a:r>
              <a:rPr lang="ru-RU" u="sng" dirty="0">
                <a:solidFill>
                  <a:srgbClr val="FF0000"/>
                </a:solidFill>
              </a:rPr>
              <a:t>только при наличии у них документов, удостоверяющих их личность</a:t>
            </a:r>
            <a:r>
              <a:rPr lang="ru-RU" dirty="0"/>
              <a:t> и подтверждающих их полномочия. </a:t>
            </a:r>
          </a:p>
        </p:txBody>
      </p:sp>
    </p:spTree>
    <p:extLst>
      <p:ext uri="{BB962C8B-B14F-4D97-AF65-F5344CB8AC3E}">
        <p14:creationId xmlns:p14="http://schemas.microsoft.com/office/powerpoint/2010/main" val="3686123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Приказ от 25.12.2013 № 1394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43528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42. </a:t>
            </a:r>
            <a:r>
              <a:rPr lang="ru-RU" sz="1800" dirty="0"/>
              <a:t>Во время проведения экзамена в ППЭ </a:t>
            </a:r>
            <a:r>
              <a:rPr lang="ru-RU" b="1" u="sng" dirty="0">
                <a:solidFill>
                  <a:srgbClr val="FF0000"/>
                </a:solidFill>
              </a:rPr>
              <a:t>запрещается</a:t>
            </a:r>
            <a:r>
              <a:rPr lang="ru-RU" sz="1800" dirty="0"/>
              <a:t>:</a:t>
            </a:r>
          </a:p>
          <a:p>
            <a:pPr marL="0" indent="0">
              <a:buNone/>
            </a:pPr>
            <a:r>
              <a:rPr lang="ru-RU" sz="1800" dirty="0" smtClean="0"/>
              <a:t>	б</a:t>
            </a:r>
            <a:r>
              <a:rPr lang="ru-RU" sz="1800" dirty="0"/>
              <a:t>) </a:t>
            </a:r>
            <a:r>
              <a:rPr lang="ru-RU" sz="1800" u="sng" dirty="0">
                <a:solidFill>
                  <a:srgbClr val="FF0000"/>
                </a:solidFill>
              </a:rPr>
              <a:t>организаторам, ассистентам, оказывающим необходимую техническую помощь лицам</a:t>
            </a:r>
            <a:r>
              <a:rPr lang="ru-RU" sz="1800" dirty="0"/>
              <a:t>, указанным в пункте </a:t>
            </a:r>
            <a:r>
              <a:rPr lang="ru-RU" sz="1800" dirty="0" smtClean="0"/>
              <a:t>34 настоящего </a:t>
            </a:r>
            <a:r>
              <a:rPr lang="ru-RU" sz="1800" dirty="0"/>
              <a:t>Порядка, медицинским работникам, техническим специалистам, специалистам по проведению инструктажа и обеспечению лабораторных работ, экспертам, оценивающим выполнение лабораторных работ по химии, - </a:t>
            </a:r>
            <a:r>
              <a:rPr lang="ru-RU" sz="1800" b="1" u="sng" dirty="0">
                <a:solidFill>
                  <a:srgbClr val="FF0000"/>
                </a:solidFill>
              </a:rPr>
              <a:t>иметь при себе средства </a:t>
            </a:r>
            <a:r>
              <a:rPr lang="ru-RU" sz="1800" b="1" u="sng" dirty="0" smtClean="0">
                <a:solidFill>
                  <a:srgbClr val="FF0000"/>
                </a:solidFill>
              </a:rPr>
              <a:t>связи</a:t>
            </a:r>
            <a:r>
              <a:rPr lang="ru-RU" sz="1800" dirty="0" smtClean="0"/>
              <a:t>;</a:t>
            </a:r>
          </a:p>
          <a:p>
            <a:pPr marL="0" indent="0">
              <a:buNone/>
            </a:pPr>
            <a:r>
              <a:rPr lang="ru-RU" sz="1800" dirty="0" smtClean="0"/>
              <a:t>	в</a:t>
            </a:r>
            <a:r>
              <a:rPr lang="ru-RU" sz="1800" dirty="0"/>
              <a:t>) лицам, перечисленным в пункте </a:t>
            </a:r>
            <a:r>
              <a:rPr lang="ru-RU" sz="1800" dirty="0" smtClean="0"/>
              <a:t>37 настоящего </a:t>
            </a:r>
            <a:r>
              <a:rPr lang="ru-RU" sz="1800" dirty="0"/>
              <a:t>Порядка, - </a:t>
            </a:r>
            <a:r>
              <a:rPr lang="ru-RU" sz="1800" u="sng" dirty="0">
                <a:solidFill>
                  <a:srgbClr val="FF0000"/>
                </a:solidFill>
              </a:rPr>
              <a:t>оказывать содействие </a:t>
            </a:r>
            <a:r>
              <a:rPr lang="ru-RU" sz="1800" dirty="0"/>
              <a:t>обучающимся, в том числе </a:t>
            </a:r>
            <a:r>
              <a:rPr lang="ru-RU" sz="1800" u="sng" dirty="0">
                <a:solidFill>
                  <a:srgbClr val="FF0000"/>
                </a:solidFill>
              </a:rPr>
              <a:t>передавать</a:t>
            </a:r>
            <a:r>
              <a:rPr lang="ru-RU" sz="1800" dirty="0"/>
              <a:t> им средства связи, электронно-вычислительную технику, фото, аудио и видеоаппаратуру, справочные материалы, письменные заметки и иные средства хранения и передачи информации;</a:t>
            </a:r>
          </a:p>
          <a:p>
            <a:pPr marL="0" indent="0">
              <a:buNone/>
            </a:pPr>
            <a:r>
              <a:rPr lang="ru-RU" sz="1800" dirty="0" smtClean="0"/>
              <a:t>	г</a:t>
            </a:r>
            <a:r>
              <a:rPr lang="ru-RU" sz="1800" dirty="0"/>
              <a:t>) обучающимся, </a:t>
            </a:r>
            <a:r>
              <a:rPr lang="ru-RU" sz="1800" u="sng" dirty="0">
                <a:solidFill>
                  <a:srgbClr val="FF0000"/>
                </a:solidFill>
              </a:rPr>
              <a:t>организаторам, ассистентам, оказывающим необходимую техническую помощь лицам</a:t>
            </a:r>
            <a:r>
              <a:rPr lang="ru-RU" sz="1800" dirty="0"/>
              <a:t>, указанным в</a:t>
            </a:r>
            <a:r>
              <a:rPr lang="ru-RU" sz="1800" u="sng" dirty="0"/>
              <a:t> </a:t>
            </a:r>
            <a:r>
              <a:rPr lang="ru-RU" sz="1800" dirty="0"/>
              <a:t>пункте </a:t>
            </a:r>
            <a:r>
              <a:rPr lang="ru-RU" sz="1800" dirty="0" smtClean="0"/>
              <a:t>34настоящего </a:t>
            </a:r>
            <a:r>
              <a:rPr lang="ru-RU" sz="1800" dirty="0"/>
              <a:t>Порядка, </a:t>
            </a:r>
            <a:r>
              <a:rPr lang="ru-RU" sz="1800" u="sng" dirty="0">
                <a:solidFill>
                  <a:srgbClr val="FF0000"/>
                </a:solidFill>
              </a:rPr>
              <a:t>техническим специалистам, специалистам по проведению инструктажа и обеспечению лабораторных работ, экспертам, оценивающим выполнение лабораторных работ по химии</a:t>
            </a:r>
            <a:r>
              <a:rPr lang="ru-RU" sz="1800" dirty="0"/>
              <a:t>, - </a:t>
            </a:r>
            <a:r>
              <a:rPr lang="ru-RU" sz="1800" u="sng" dirty="0">
                <a:solidFill>
                  <a:srgbClr val="FF0000"/>
                </a:solidFill>
              </a:rPr>
              <a:t>выносить</a:t>
            </a:r>
            <a:r>
              <a:rPr lang="ru-RU" sz="1800" dirty="0"/>
              <a:t> из аудиторий и ППЭ экзаменационные материалы на бумажном или электронном носителях, </a:t>
            </a:r>
            <a:r>
              <a:rPr lang="ru-RU" sz="1800" u="sng" dirty="0">
                <a:solidFill>
                  <a:srgbClr val="FF0000"/>
                </a:solidFill>
              </a:rPr>
              <a:t>фотографировать</a:t>
            </a:r>
            <a:r>
              <a:rPr lang="ru-RU" sz="1800" dirty="0"/>
              <a:t> экзаменационные </a:t>
            </a:r>
            <a:r>
              <a:rPr lang="ru-RU" sz="1800" dirty="0" smtClean="0"/>
              <a:t>материалы.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r>
              <a:rPr lang="ru-RU" sz="1800" b="1" u="sng" dirty="0" smtClean="0">
                <a:solidFill>
                  <a:srgbClr val="FF0000"/>
                </a:solidFill>
              </a:rPr>
              <a:t>Лица</a:t>
            </a:r>
            <a:r>
              <a:rPr lang="ru-RU" sz="1800" b="1" u="sng" dirty="0">
                <a:solidFill>
                  <a:srgbClr val="FF0000"/>
                </a:solidFill>
              </a:rPr>
              <a:t>,</a:t>
            </a:r>
            <a:r>
              <a:rPr lang="ru-RU" sz="1800" dirty="0"/>
              <a:t> </a:t>
            </a:r>
            <a:r>
              <a:rPr lang="ru-RU" sz="1800" b="1" u="sng" dirty="0">
                <a:solidFill>
                  <a:srgbClr val="FF0000"/>
                </a:solidFill>
              </a:rPr>
              <a:t>допустившие нарушение </a:t>
            </a:r>
            <a:r>
              <a:rPr lang="ru-RU" sz="1800" dirty="0"/>
              <a:t>устанавливаемого порядка проведения ГИА, </a:t>
            </a:r>
            <a:r>
              <a:rPr lang="ru-RU" sz="1800" b="1" u="sng" dirty="0">
                <a:solidFill>
                  <a:srgbClr val="FF0000"/>
                </a:solidFill>
              </a:rPr>
              <a:t>удаляются с экзамена</a:t>
            </a:r>
            <a:r>
              <a:rPr lang="ru-RU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422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порядка проведения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75679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http://ege.edu.ru/ru/main/information_materials/vid_pap/video_item/index.php?vid_4=223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00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036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Благодарю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609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НПА, регламентирующие проведение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Федеральный закон от 29.12.2012 № 273-ФЗ «Об образовании в Российской Федерации»;</a:t>
            </a:r>
          </a:p>
          <a:p>
            <a:r>
              <a:rPr lang="ru-RU" dirty="0" smtClean="0"/>
              <a:t>Кодекс </a:t>
            </a:r>
            <a:r>
              <a:rPr lang="ru-RU" dirty="0"/>
              <a:t>Российской Федерации об административных </a:t>
            </a:r>
            <a:r>
              <a:rPr lang="ru-RU" dirty="0" smtClean="0"/>
              <a:t>правонарушениях;</a:t>
            </a:r>
          </a:p>
          <a:p>
            <a:r>
              <a:rPr lang="ru-RU" dirty="0" smtClean="0"/>
              <a:t>Приказ Министерства образования и науки Российской Федерации от 26.12.2013 № 1400 «Об </a:t>
            </a:r>
            <a:r>
              <a:rPr lang="ru-RU" dirty="0"/>
              <a:t>утверждении Порядка проведения государственной итоговой аттестации по образовательным программам среднего общего </a:t>
            </a:r>
            <a:r>
              <a:rPr lang="ru-RU" dirty="0" smtClean="0"/>
              <a:t>образования»;</a:t>
            </a:r>
          </a:p>
          <a:p>
            <a:r>
              <a:rPr lang="ru-RU" dirty="0" smtClean="0"/>
              <a:t>Приказ Министерства образования и науки Российской Федерации от 25.12.2013 № 1394 «Об </a:t>
            </a:r>
            <a:r>
              <a:rPr lang="ru-RU" dirty="0"/>
              <a:t>утверждении Порядка проведения государственной итоговой аттестации по образовательным программам основного общего </a:t>
            </a:r>
            <a:r>
              <a:rPr lang="ru-RU" dirty="0" smtClean="0"/>
              <a:t>образования».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21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ФЗ -273  ст.59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39890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5. 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Формы</a:t>
            </a:r>
            <a:r>
              <a:rPr lang="ru-RU" dirty="0">
                <a:solidFill>
                  <a:srgbClr val="FF0000"/>
                </a:solidFill>
              </a:rPr>
              <a:t> государственной </a:t>
            </a:r>
            <a:r>
              <a:rPr lang="ru-RU" dirty="0" smtClean="0">
                <a:solidFill>
                  <a:srgbClr val="FF0000"/>
                </a:solidFill>
              </a:rPr>
              <a:t>итоговой аттестации</a:t>
            </a:r>
            <a:r>
              <a:rPr lang="ru-RU" dirty="0">
                <a:solidFill>
                  <a:srgbClr val="FF0000"/>
                </a:solidFill>
              </a:rPr>
              <a:t>,  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effectLst/>
              </a:rPr>
              <a:t>порядок</a:t>
            </a:r>
            <a:r>
              <a:rPr lang="ru-RU" dirty="0">
                <a:solidFill>
                  <a:srgbClr val="FF0000"/>
                </a:solidFill>
              </a:rPr>
              <a:t> проведения</a:t>
            </a:r>
            <a:r>
              <a:rPr lang="ru-RU" dirty="0"/>
              <a:t> </a:t>
            </a:r>
            <a:r>
              <a:rPr lang="ru-RU" dirty="0" smtClean="0"/>
              <a:t>такой </a:t>
            </a:r>
            <a:r>
              <a:rPr lang="ru-RU" dirty="0"/>
              <a:t>аттестации по соответствующим образовательным программам различного уровня и в любых формах (включая требования к использованию средств обучения и воспитания, средств связи при проведении государственной итоговой аттестации, требования, предъявляемые к лицам, привлекаемым к проведению государственной итоговой аттестации, порядок подачи и рассмотрения апелляций, изменения и (или) аннулирования результатов государственной итоговой аттестации) </a:t>
            </a:r>
            <a:r>
              <a:rPr lang="ru-RU" dirty="0">
                <a:solidFill>
                  <a:srgbClr val="FF0000"/>
                </a:solidFill>
              </a:rPr>
              <a:t>определяются федеральным органом исполнительной власти</a:t>
            </a:r>
            <a:r>
              <a:rPr lang="ru-RU" dirty="0"/>
              <a:t>, осуществляющим функции по выработке государственной политики и нормативно-правовому регулированию в сфере образования, если настоящим Федеральным законом не установлено иное.</a:t>
            </a:r>
          </a:p>
        </p:txBody>
      </p:sp>
    </p:spTree>
    <p:extLst>
      <p:ext uri="{BB962C8B-B14F-4D97-AF65-F5344CB8AC3E}">
        <p14:creationId xmlns:p14="http://schemas.microsoft.com/office/powerpoint/2010/main" val="409270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КоАП  ст. 19.30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/>
              <a:t>4. Умышленное искажение результатов государственной (итоговой) аттестации и предусмотренных законодательством Российской Федерации в области образования олимпиад школьников, а равно нарушение установленного законодательством Российской Федерации в области образования порядка проведения государственной (итоговой) аттестации </a:t>
            </a:r>
            <a:r>
              <a:rPr lang="ru-RU" dirty="0" smtClean="0"/>
              <a:t>влечет </a:t>
            </a:r>
            <a:r>
              <a:rPr lang="ru-RU" dirty="0"/>
              <a:t>наложение административного </a:t>
            </a:r>
            <a:r>
              <a:rPr lang="ru-RU" dirty="0">
                <a:solidFill>
                  <a:srgbClr val="FF0000"/>
                </a:solidFill>
              </a:rPr>
              <a:t>штрафа на граждан </a:t>
            </a:r>
            <a:r>
              <a:rPr lang="ru-RU" dirty="0"/>
              <a:t>в размере от </a:t>
            </a:r>
            <a:r>
              <a:rPr lang="ru-RU" dirty="0">
                <a:solidFill>
                  <a:srgbClr val="FF0000"/>
                </a:solidFill>
              </a:rPr>
              <a:t>трех тысяч до пяти тысяч рублей</a:t>
            </a:r>
            <a:r>
              <a:rPr lang="ru-RU" dirty="0"/>
              <a:t>; на </a:t>
            </a:r>
            <a:r>
              <a:rPr lang="ru-RU" b="1" u="sng" dirty="0">
                <a:solidFill>
                  <a:srgbClr val="FF0000"/>
                </a:solidFill>
              </a:rPr>
              <a:t>должностных лиц </a:t>
            </a:r>
            <a:r>
              <a:rPr lang="ru-RU" dirty="0"/>
              <a:t>- </a:t>
            </a:r>
            <a:r>
              <a:rPr lang="ru-RU" b="1" u="sng" dirty="0">
                <a:solidFill>
                  <a:srgbClr val="FF0000"/>
                </a:solidFill>
              </a:rPr>
              <a:t>от двадцати тысяч до сорока тысяч рублей</a:t>
            </a:r>
            <a:r>
              <a:rPr lang="ru-RU" dirty="0"/>
              <a:t>; на </a:t>
            </a:r>
            <a:r>
              <a:rPr lang="ru-RU" dirty="0">
                <a:solidFill>
                  <a:srgbClr val="FF0000"/>
                </a:solidFill>
              </a:rPr>
              <a:t>юридических лиц - от пятидесяти тысяч до двухсот тысяч рублей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6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897454"/>
          </a:xfrm>
        </p:spPr>
        <p:txBody>
          <a:bodyPr/>
          <a:lstStyle/>
          <a:p>
            <a:r>
              <a:rPr lang="ru-RU" dirty="0" smtClean="0"/>
              <a:t>Приказ от 26.12.2013 № 1400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25. В </a:t>
            </a:r>
            <a:r>
              <a:rPr lang="ru-RU" sz="1800" dirty="0"/>
              <a:t>целях содействия проведению ГИА организации, осуществляющие образовательную деятельность:</a:t>
            </a:r>
            <a:br>
              <a:rPr lang="ru-RU" sz="1800" dirty="0"/>
            </a:br>
            <a:r>
              <a:rPr lang="ru-RU" sz="1800" u="sng" dirty="0" smtClean="0">
                <a:solidFill>
                  <a:srgbClr val="FF0000"/>
                </a:solidFill>
              </a:rPr>
              <a:t>направляют </a:t>
            </a:r>
            <a:r>
              <a:rPr lang="ru-RU" sz="1800" u="sng" dirty="0">
                <a:solidFill>
                  <a:srgbClr val="FF0000"/>
                </a:solidFill>
              </a:rPr>
              <a:t>своих работников для работы </a:t>
            </a:r>
            <a:r>
              <a:rPr lang="ru-RU" sz="1800" dirty="0"/>
              <a:t>в качестве руководителей и организаторов ППЭ, членов ГЭК, предметных комиссий, конфликтной комиссии, технических специалистов и ассистентов для лиц, указанных в пункте 37 настоящего Порядка, и </a:t>
            </a:r>
            <a:r>
              <a:rPr lang="ru-RU" sz="1800" u="sng" dirty="0">
                <a:solidFill>
                  <a:srgbClr val="FF0000"/>
                </a:solidFill>
              </a:rPr>
              <a:t>осуществляют контроль за участием своих работников в проведении ГИА</a:t>
            </a:r>
            <a:r>
              <a:rPr lang="ru-RU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u="sng" dirty="0">
                <a:solidFill>
                  <a:srgbClr val="FF0000"/>
                </a:solidFill>
              </a:rPr>
              <a:t>под роспись информируют работников</a:t>
            </a:r>
            <a:r>
              <a:rPr lang="ru-RU" sz="1800" dirty="0"/>
              <a:t>, привлекаемых к проведению ГИА, о сроках, местах и порядке проведения ГИА, в том числе о ведении в ППЭ и аудиториях видеозаписи, об основаниях для удаления из ППЭ, о </a:t>
            </a:r>
            <a:r>
              <a:rPr lang="ru-RU" sz="1800" u="sng" dirty="0">
                <a:solidFill>
                  <a:srgbClr val="FF0000"/>
                </a:solidFill>
              </a:rPr>
              <a:t>применении мер дисциплинарного и административного воздействия </a:t>
            </a:r>
            <a:r>
              <a:rPr lang="ru-RU" sz="1800" dirty="0"/>
              <a:t>в отношении лиц, привлекаемых к проведению ГИА и нарушивших установленный </a:t>
            </a:r>
            <a:r>
              <a:rPr lang="ru-RU" sz="1800" dirty="0" smtClean="0"/>
              <a:t>порядок проведения </a:t>
            </a:r>
            <a:r>
              <a:rPr lang="ru-RU" sz="1800" dirty="0"/>
              <a:t>ГИА;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u="sng" dirty="0"/>
              <a:t>вносят сведения </a:t>
            </a:r>
            <a:r>
              <a:rPr lang="ru-RU" sz="1800" dirty="0"/>
              <a:t>в федеральную информационную систему и региональные информационные системы в порядке, устанавливаемом Правительством Российской </a:t>
            </a:r>
            <a:r>
              <a:rPr lang="ru-RU" sz="1800" dirty="0" smtClean="0"/>
              <a:t>Федерации;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u="sng" dirty="0"/>
              <a:t>под роспись информируют обучающихся и их родителей </a:t>
            </a:r>
            <a:r>
              <a:rPr lang="ru-RU" sz="1800" dirty="0"/>
              <a:t>(законных представителей), выпускников прошлых лет о сроках, местах и порядке подачи заявлений на прохождение ГИА, в том числе в форме ЕГЭ, о месте и сроках проведения ГИА, о порядке проведения ГИА, в том числе об основаниях для удаления с экзамена, изменения или аннулирования результатов ГИА, о ведении во время экзамена в ППЭ и аудиториях видеозаписи, о порядке подачи и рассмотрения апелляций, о времени и месте ознакомления с результатами ГИА, а также о результатах ГИА, полученных обучающимся, выпускником прошлых лет.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5424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от 26.12.2013 № 1400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36. В </a:t>
            </a:r>
            <a:r>
              <a:rPr lang="ru-RU" dirty="0"/>
              <a:t>здании (комплексе зданий), где расположен ППЭ, до входа в ППЭ выделяются:</a:t>
            </a:r>
          </a:p>
          <a:p>
            <a:pPr marL="0" indent="0">
              <a:buNone/>
            </a:pPr>
            <a:r>
              <a:rPr lang="ru-RU" dirty="0"/>
              <a:t>места для хранения личных вещей обучающихся, выпускников прошлых лет, </a:t>
            </a:r>
            <a:r>
              <a:rPr lang="ru-RU" u="sng" dirty="0">
                <a:solidFill>
                  <a:srgbClr val="FF0000"/>
                </a:solidFill>
              </a:rPr>
              <a:t>организаторов, медицинских работников, технических специалистов и ассистентов</a:t>
            </a:r>
            <a:r>
              <a:rPr lang="ru-RU" dirty="0"/>
              <a:t>, оказывающих необходимую техническую помощь лицам, указанным в пункте </a:t>
            </a:r>
            <a:r>
              <a:rPr lang="ru-RU" dirty="0" smtClean="0"/>
              <a:t>37 настоящего </a:t>
            </a:r>
            <a:r>
              <a:rPr lang="ru-RU" dirty="0"/>
              <a:t>Порядка;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7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от 26.12.2013 № 1400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41. </a:t>
            </a:r>
            <a:r>
              <a:rPr lang="ru-RU" u="sng" dirty="0">
                <a:solidFill>
                  <a:srgbClr val="FF0000"/>
                </a:solidFill>
              </a:rPr>
              <a:t>Допуск в ППЭ лиц</a:t>
            </a:r>
            <a:r>
              <a:rPr lang="ru-RU" dirty="0"/>
              <a:t>, указанных в пункте </a:t>
            </a:r>
            <a:r>
              <a:rPr lang="ru-RU" dirty="0" smtClean="0"/>
              <a:t>40 настоящего </a:t>
            </a:r>
            <a:r>
              <a:rPr lang="ru-RU" dirty="0"/>
              <a:t>Порядка, осуществляется </a:t>
            </a:r>
            <a:r>
              <a:rPr lang="ru-RU" u="sng" dirty="0">
                <a:solidFill>
                  <a:srgbClr val="FF0000"/>
                </a:solidFill>
              </a:rPr>
              <a:t>только при наличии у них документов, удостоверяющих их личность</a:t>
            </a:r>
            <a:r>
              <a:rPr lang="ru-RU" dirty="0"/>
              <a:t> и подтверждающих их полномочия.</a:t>
            </a:r>
          </a:p>
        </p:txBody>
      </p:sp>
    </p:spTree>
    <p:extLst>
      <p:ext uri="{BB962C8B-B14F-4D97-AF65-F5344CB8AC3E}">
        <p14:creationId xmlns:p14="http://schemas.microsoft.com/office/powerpoint/2010/main" val="242690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50106"/>
          </a:xfrm>
        </p:spPr>
        <p:txBody>
          <a:bodyPr/>
          <a:lstStyle/>
          <a:p>
            <a:r>
              <a:rPr lang="ru-RU" dirty="0" smtClean="0"/>
              <a:t>Приказ от 26.12.2013 № 1400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8772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45. В </a:t>
            </a:r>
            <a:r>
              <a:rPr lang="ru-RU" sz="2000" dirty="0"/>
              <a:t>день проведения экзамена (в период </a:t>
            </a:r>
            <a:r>
              <a:rPr lang="ru-RU" sz="2000" dirty="0">
                <a:solidFill>
                  <a:srgbClr val="FF0000"/>
                </a:solidFill>
              </a:rPr>
              <a:t>с момента входа в ППЭ и до окончания экзамена</a:t>
            </a:r>
            <a:r>
              <a:rPr lang="ru-RU" sz="2000" dirty="0"/>
              <a:t>) в ППЭ </a:t>
            </a:r>
            <a:r>
              <a:rPr lang="ru-RU" b="1" u="sng" dirty="0">
                <a:solidFill>
                  <a:srgbClr val="FF0000"/>
                </a:solidFill>
              </a:rPr>
              <a:t>запрещается</a:t>
            </a:r>
            <a:r>
              <a:rPr lang="ru-RU" sz="20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	б</a:t>
            </a:r>
            <a:r>
              <a:rPr lang="ru-RU" sz="2000" dirty="0"/>
              <a:t>) </a:t>
            </a:r>
            <a:r>
              <a:rPr lang="ru-RU" sz="2000" u="sng" dirty="0"/>
              <a:t>организаторам</a:t>
            </a:r>
            <a:r>
              <a:rPr lang="ru-RU" sz="2000" dirty="0"/>
              <a:t>, ассистентам, оказывающим необходимую техническую помощь лицам, указанным в пункте </a:t>
            </a:r>
            <a:r>
              <a:rPr lang="ru-RU" sz="2000" dirty="0" smtClean="0"/>
              <a:t>37 настоящего </a:t>
            </a:r>
            <a:r>
              <a:rPr lang="ru-RU" sz="2000" dirty="0"/>
              <a:t>Порядка, медицинским работникам, техническим специалистам - </a:t>
            </a:r>
            <a:r>
              <a:rPr lang="ru-RU" sz="2000" u="sng" dirty="0">
                <a:solidFill>
                  <a:srgbClr val="FF0000"/>
                </a:solidFill>
              </a:rPr>
              <a:t>иметь при себе средства связи</a:t>
            </a:r>
            <a:r>
              <a:rPr lang="ru-RU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	в</a:t>
            </a:r>
            <a:r>
              <a:rPr lang="ru-RU" sz="2000" dirty="0"/>
              <a:t>) лицам, перечисленным в пункте </a:t>
            </a:r>
            <a:r>
              <a:rPr lang="ru-RU" sz="2000" dirty="0" smtClean="0"/>
              <a:t>40 настоящего </a:t>
            </a:r>
            <a:r>
              <a:rPr lang="ru-RU" sz="2000" dirty="0"/>
              <a:t>Порядка, - </a:t>
            </a:r>
            <a:r>
              <a:rPr lang="ru-RU" sz="2000" dirty="0">
                <a:solidFill>
                  <a:srgbClr val="FF0000"/>
                </a:solidFill>
              </a:rPr>
              <a:t>оказывать содействие обучающимся</a:t>
            </a:r>
            <a:r>
              <a:rPr lang="ru-RU" sz="2000" dirty="0"/>
              <a:t>, выпускникам прошлых лет, в том числе </a:t>
            </a:r>
            <a:r>
              <a:rPr lang="ru-RU" sz="2000" dirty="0">
                <a:solidFill>
                  <a:srgbClr val="FF0000"/>
                </a:solidFill>
              </a:rPr>
              <a:t>передавать</a:t>
            </a:r>
            <a:r>
              <a:rPr lang="ru-RU" sz="2000" dirty="0"/>
              <a:t> им средства связи, электронно-вычислительную технику, фото, аудио и видеоаппаратуру, справочные материалы, письменные заметки и иные средства хранения и передачи </a:t>
            </a:r>
            <a:r>
              <a:rPr lang="ru-RU" sz="2000" dirty="0" smtClean="0"/>
              <a:t>информации;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	</a:t>
            </a:r>
            <a:r>
              <a:rPr lang="ru-RU" sz="2000" dirty="0" smtClean="0"/>
              <a:t>г</a:t>
            </a:r>
            <a:r>
              <a:rPr lang="ru-RU" sz="2000" dirty="0"/>
              <a:t>) обучающимся, выпускникам прошлых лет, </a:t>
            </a:r>
            <a:r>
              <a:rPr lang="ru-RU" sz="2000" u="sng" dirty="0"/>
              <a:t>организаторам</a:t>
            </a:r>
            <a:r>
              <a:rPr lang="ru-RU" sz="2000" dirty="0"/>
              <a:t>, ассистентам, оказывающим необходимую техническую помощь лицам, указанным в пункте </a:t>
            </a:r>
            <a:r>
              <a:rPr lang="ru-RU" sz="2000" dirty="0" smtClean="0"/>
              <a:t>37настоящего </a:t>
            </a:r>
            <a:r>
              <a:rPr lang="ru-RU" sz="2000" dirty="0"/>
              <a:t>Порядка, техническим специалистам - </a:t>
            </a:r>
            <a:r>
              <a:rPr lang="ru-RU" sz="2000" u="sng" dirty="0">
                <a:solidFill>
                  <a:srgbClr val="FF0000"/>
                </a:solidFill>
              </a:rPr>
              <a:t>выносить</a:t>
            </a:r>
            <a:r>
              <a:rPr lang="ru-RU" sz="2000" dirty="0"/>
              <a:t> из аудиторий и ППЭ экзаменационные материалы на бумажном или электронном носителях, </a:t>
            </a:r>
            <a:r>
              <a:rPr lang="ru-RU" sz="2000" u="sng" dirty="0">
                <a:solidFill>
                  <a:srgbClr val="FF0000"/>
                </a:solidFill>
              </a:rPr>
              <a:t>фотографировать</a:t>
            </a:r>
            <a:r>
              <a:rPr lang="ru-RU" sz="2000" dirty="0"/>
              <a:t> экзаменационные материалы.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	</a:t>
            </a:r>
            <a:r>
              <a:rPr lang="ru-RU" sz="2000" b="1" u="sng" dirty="0" smtClean="0">
                <a:solidFill>
                  <a:srgbClr val="FF0000"/>
                </a:solidFill>
              </a:rPr>
              <a:t>Лица</a:t>
            </a:r>
            <a:r>
              <a:rPr lang="ru-RU" sz="2000" b="1" u="sng" dirty="0">
                <a:solidFill>
                  <a:srgbClr val="FF0000"/>
                </a:solidFill>
              </a:rPr>
              <a:t>, допустившие нарушение </a:t>
            </a:r>
            <a:r>
              <a:rPr lang="ru-RU" sz="2000" dirty="0"/>
              <a:t>установленного порядка проведения ГИА, </a:t>
            </a:r>
            <a:r>
              <a:rPr lang="ru-RU" sz="2000" b="1" u="sng" dirty="0">
                <a:solidFill>
                  <a:srgbClr val="FF0000"/>
                </a:solidFill>
              </a:rPr>
              <a:t>удаляются с экзамена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79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ru-RU" dirty="0" smtClean="0"/>
              <a:t>Приказ от 25.12.2013 № 1394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435280" cy="58052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dirty="0"/>
              <a:t>22. В целях содействия проведению ГИА образовательные организации, а также органы местного самоуправления, осуществляющие управление в сфере образования:</a:t>
            </a:r>
          </a:p>
          <a:p>
            <a:pPr marL="0" indent="0">
              <a:buNone/>
            </a:pPr>
            <a:r>
              <a:rPr lang="ru-RU" sz="3800" u="sng" dirty="0"/>
              <a:t>под роспись информируют обучающихся и их родителей </a:t>
            </a:r>
            <a:r>
              <a:rPr lang="ru-RU" sz="3800" dirty="0"/>
              <a:t>(законных представителей) о сроках, местах и порядке подачи заявлений на прохождение ГИА, о порядке проведения ГИА, в том числе об основаниях для удаления с экзамена, изменения или аннулирования результатов ГИА, о ведении в ППЭ видеозаписи, о порядке подачи апелляций о нарушении установленного порядка проведения ГИА и о несогласии с выставленными баллами, о времени и месте ознакомления с результатами ГИА, а также о результатах ГИА, полученных обучающимися;</a:t>
            </a:r>
          </a:p>
          <a:p>
            <a:pPr marL="0" indent="0">
              <a:buNone/>
            </a:pPr>
            <a:r>
              <a:rPr lang="ru-RU" sz="3800" u="sng" dirty="0">
                <a:solidFill>
                  <a:srgbClr val="FF0000"/>
                </a:solidFill>
              </a:rPr>
              <a:t>направляют своих работников для работы </a:t>
            </a:r>
            <a:r>
              <a:rPr lang="ru-RU" sz="3800" dirty="0"/>
              <a:t>в качестве руководителей и организаторов ППЭ, членов предметных комиссий, технических специалистов, специалистов по проведению инструктажа и обеспечению лабораторных работ, ассистентов для лиц, указанных в пункте 34 настоящего Порядка, </a:t>
            </a:r>
            <a:r>
              <a:rPr lang="ru-RU" sz="3800" dirty="0">
                <a:solidFill>
                  <a:srgbClr val="FF0000"/>
                </a:solidFill>
              </a:rPr>
              <a:t>и </a:t>
            </a:r>
            <a:r>
              <a:rPr lang="ru-RU" sz="3800" u="sng" dirty="0">
                <a:solidFill>
                  <a:srgbClr val="FF0000"/>
                </a:solidFill>
              </a:rPr>
              <a:t>осуществляют контроль за участием своих работников в проведении ГИА</a:t>
            </a:r>
            <a:r>
              <a:rPr lang="ru-RU" sz="3800" dirty="0"/>
              <a:t>;</a:t>
            </a:r>
          </a:p>
          <a:p>
            <a:pPr marL="0" indent="0">
              <a:buNone/>
            </a:pPr>
            <a:r>
              <a:rPr lang="ru-RU" sz="3800" u="sng" dirty="0">
                <a:solidFill>
                  <a:srgbClr val="FF0000"/>
                </a:solidFill>
              </a:rPr>
              <a:t>под роспись информируют работников</a:t>
            </a:r>
            <a:r>
              <a:rPr lang="ru-RU" sz="3800" dirty="0"/>
              <a:t>, привлекаемых к проведению ГИА, о сроках, местах и порядке проведения ГИА, в том числе о ведении в ППЭ и аудиториях видеозаписи, об основаниях для удаления из ППЭ, </a:t>
            </a:r>
            <a:r>
              <a:rPr lang="ru-RU" sz="3800" u="sng" dirty="0">
                <a:solidFill>
                  <a:srgbClr val="FF0000"/>
                </a:solidFill>
              </a:rPr>
              <a:t>о применении мер дисциплинарного и административного воздействия</a:t>
            </a:r>
            <a:r>
              <a:rPr lang="ru-RU" sz="3800" dirty="0"/>
              <a:t> в отношении лиц, привлекаемых к проведению ГИА и нарушивших установленный порядок проведения ГИА;</a:t>
            </a:r>
          </a:p>
          <a:p>
            <a:pPr marL="0" indent="0">
              <a:buNone/>
            </a:pPr>
            <a:r>
              <a:rPr lang="ru-RU" sz="3800" u="sng" dirty="0"/>
              <a:t>вносят сведения в ФИС и РИС </a:t>
            </a:r>
            <a:r>
              <a:rPr lang="ru-RU" sz="3800" dirty="0"/>
              <a:t>в </a:t>
            </a:r>
            <a:r>
              <a:rPr lang="ru-RU" sz="3800" dirty="0" smtClean="0"/>
              <a:t>порядке, </a:t>
            </a:r>
            <a:r>
              <a:rPr lang="ru-RU" sz="3800" dirty="0"/>
              <a:t>устанавливаемом Правительством Российской </a:t>
            </a:r>
            <a:r>
              <a:rPr lang="ru-RU" sz="3800" dirty="0" smtClean="0"/>
              <a:t>Федерации.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049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666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соблюдении законодательства при проведении ГИА в 2017 году</vt:lpstr>
      <vt:lpstr>НПА, регламентирующие проведение ГИА</vt:lpstr>
      <vt:lpstr>ФЗ -273  ст.59</vt:lpstr>
      <vt:lpstr>КоАП  ст. 19.30</vt:lpstr>
      <vt:lpstr>Приказ от 26.12.2013 № 1400</vt:lpstr>
      <vt:lpstr>Приказ от 26.12.2013 № 1400</vt:lpstr>
      <vt:lpstr>Приказ от 26.12.2013 № 1400</vt:lpstr>
      <vt:lpstr>Приказ от 26.12.2013 № 1400</vt:lpstr>
      <vt:lpstr>Приказ от 25.12.2013 № 1394</vt:lpstr>
      <vt:lpstr>Приказ от 25.12.2013 № 1394</vt:lpstr>
      <vt:lpstr>Приказ от 25.12.2013 № 1394</vt:lpstr>
      <vt:lpstr>Приказ от 25.12.2013 № 1394</vt:lpstr>
      <vt:lpstr>Нарушение порядка проведения ЕГЭ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соблюдении законодательства при проведении ГИА в 2017 году</dc:title>
  <dc:creator>Зазыкина</dc:creator>
  <cp:lastModifiedBy>Алёнка</cp:lastModifiedBy>
  <cp:revision>11</cp:revision>
  <dcterms:created xsi:type="dcterms:W3CDTF">2017-05-17T04:56:30Z</dcterms:created>
  <dcterms:modified xsi:type="dcterms:W3CDTF">2017-05-17T12:40:48Z</dcterms:modified>
</cp:coreProperties>
</file>