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02E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7E953C-ABD9-4A97-ACF5-31515931FD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84ED72-5114-4729-980C-03DF63F0FE3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etodika32.blogspot.ru/?zx=e88695318c3e1a1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9447" y="2708920"/>
            <a:ext cx="7406640" cy="147218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Arial Black" pitchFamily="34" charset="0"/>
              </a:rPr>
              <a:t>реализация проекта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Arial Black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Arial Black" pitchFamily="34" charset="0"/>
              </a:rPr>
              <a:t>«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Arial Black" pitchFamily="34" charset="0"/>
              </a:rPr>
              <a:t>ВИРТУАЛЬНЫЙ МЕТОДИЧЕСКИЙ КАБИНЕТ КАК ЭФФЕКТИВНЫЙ СПОСОБ ОРГАНИЗАЦИИ МЕТОДИЧЕСКОЙ РАБОТЫ ШКОЛЫ»</a:t>
            </a:r>
            <a:endParaRPr lang="ru-RU" sz="2800" b="1" dirty="0">
              <a:solidFill>
                <a:schemeClr val="tx2">
                  <a:lumMod val="50000"/>
                </a:schemeClr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879" y="188640"/>
            <a:ext cx="8100392" cy="620688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2E002E"/>
                </a:solidFill>
                <a:latin typeface="Arial" pitchFamily="34" charset="0"/>
                <a:cs typeface="Arial" pitchFamily="34" charset="0"/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1600" b="1" dirty="0" smtClean="0">
                <a:solidFill>
                  <a:srgbClr val="2E002E"/>
                </a:solidFill>
                <a:latin typeface="Arial" pitchFamily="34" charset="0"/>
                <a:cs typeface="Arial" pitchFamily="34" charset="0"/>
              </a:rPr>
              <a:t>«СРЕДНЯЯ ШКОЛА № 32 ИМ. С.А. ЛАВОЧКИНА» ГОРОДА СМОЛЕНСКА</a:t>
            </a:r>
            <a:endParaRPr lang="ru-RU" sz="1600" b="1" dirty="0">
              <a:solidFill>
                <a:srgbClr val="2E00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8322" y="479715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rgbClr val="2E002E"/>
                </a:solidFill>
                <a:latin typeface="Arial" pitchFamily="34" charset="0"/>
                <a:cs typeface="Arial" pitchFamily="34" charset="0"/>
              </a:rPr>
              <a:t>Шептицкая</a:t>
            </a:r>
            <a:r>
              <a:rPr lang="ru-RU" b="1" dirty="0">
                <a:solidFill>
                  <a:srgbClr val="2E002E"/>
                </a:solidFill>
                <a:latin typeface="Arial" pitchFamily="34" charset="0"/>
                <a:cs typeface="Arial" pitchFamily="34" charset="0"/>
              </a:rPr>
              <a:t> Жанна Владимировна, заместитель директора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848" y="5805264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2E002E"/>
                </a:solidFill>
                <a:latin typeface="Arial" pitchFamily="34" charset="0"/>
                <a:cs typeface="Arial" pitchFamily="34" charset="0"/>
              </a:rPr>
              <a:t>СМОЛЕНСК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2E002E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ru-RU" b="1" dirty="0">
              <a:solidFill>
                <a:srgbClr val="2E002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6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20880" cy="11430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Проект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— </a:t>
            </a: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интеграционная деятельность по достижению заданной оригинальной цели, осуществляемая под единым </a:t>
            </a:r>
            <a:r>
              <a:rPr lang="ru-RU" sz="2200" b="1" dirty="0">
                <a:solidFill>
                  <a:srgbClr val="2E002E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управлением</a:t>
            </a: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7848872" cy="3096344"/>
          </a:xfrm>
        </p:spPr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Технология проектного управления:</a:t>
            </a:r>
          </a:p>
          <a:p>
            <a:pPr marL="82296" indent="0">
              <a:lnSpc>
                <a:spcPct val="150000"/>
              </a:lnSpc>
              <a:buNone/>
            </a:pPr>
            <a:endParaRPr lang="ru-RU" sz="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/>
            </a:pPr>
            <a:r>
              <a:rPr lang="ru-RU" sz="2200" b="1" u="sng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Инновационность</a:t>
            </a:r>
            <a:r>
              <a:rPr lang="ru-RU" sz="2200" b="1" u="sng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прикладная область управления, применяемая как современная технология </a:t>
            </a: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управления для решения практических </a:t>
            </a: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задач</a:t>
            </a:r>
          </a:p>
          <a:p>
            <a:pPr marL="0" indent="0" algn="just">
              <a:buClr>
                <a:srgbClr val="2E002E"/>
              </a:buClr>
              <a:buSzPct val="75000"/>
              <a:buNone/>
            </a:pP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 startAt="2"/>
            </a:pPr>
            <a:r>
              <a:rPr lang="ru-RU" sz="2200" b="1" u="sng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Традиционность: </a:t>
            </a: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применение с </a:t>
            </a: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древних времен — со времени возникновения социальных </a:t>
            </a: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отношений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39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20880" cy="11430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Проектирование</a:t>
            </a:r>
            <a:r>
              <a:rPr lang="ru-RU" sz="2000" b="1" dirty="0" smtClean="0">
                <a:solidFill>
                  <a:srgbClr val="2E002E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2E002E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– это способ планирования и осуществления изменения реальности, при котором следует не только продумать образ будущего (т.е. составить его модель), но и разработать систему реализации своих идей. </a:t>
            </a:r>
            <a:endParaRPr lang="ru-RU" sz="2000" b="1" dirty="0">
              <a:solidFill>
                <a:srgbClr val="2E00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7848872" cy="4547592"/>
          </a:xfrm>
        </p:spPr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buNone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Этапы проектирования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:</a:t>
            </a:r>
          </a:p>
          <a:p>
            <a:pPr marL="82296" indent="0">
              <a:lnSpc>
                <a:spcPct val="150000"/>
              </a:lnSpc>
              <a:buNone/>
            </a:pPr>
            <a:endParaRPr lang="ru-RU" sz="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/>
            </a:pP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Разработка проектного замысла (анализ ситуации, анализ проблемы, целеполагание, планирование</a:t>
            </a: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  <a:p>
            <a:pPr marL="0" indent="0" algn="just">
              <a:buClr>
                <a:srgbClr val="2E002E"/>
              </a:buClr>
              <a:buSzPct val="75000"/>
              <a:buNone/>
            </a:pP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 startAt="2"/>
            </a:pP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Реализация проектного замысла (выполнение запланированных действий</a:t>
            </a: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  <a:p>
            <a:pPr marL="0" indent="0" algn="just">
              <a:buClr>
                <a:srgbClr val="2E002E"/>
              </a:buClr>
              <a:buSzPct val="75000"/>
              <a:buNone/>
            </a:pP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 startAt="3"/>
            </a:pP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Оценка результатов проекта (оценка и перспективы нового, изменённого, состояния реальности)</a:t>
            </a:r>
          </a:p>
          <a:p>
            <a:pPr marL="596646" indent="-514350">
              <a:buFont typeface="+mj-lt"/>
              <a:buAutoNum type="arabicPeriod" startAt="3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73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0880" cy="11430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Организация проектного управления</a:t>
            </a:r>
            <a:endParaRPr lang="ru-RU" sz="2000" b="1" dirty="0">
              <a:solidFill>
                <a:srgbClr val="2E00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848872" cy="4547592"/>
          </a:xfrm>
        </p:spPr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buNone/>
            </a:pPr>
            <a:endParaRPr lang="ru-RU" sz="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/>
            </a:pP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Организация целевой группы</a:t>
            </a:r>
          </a:p>
          <a:p>
            <a:pPr marL="0" indent="0" algn="just">
              <a:buClr>
                <a:srgbClr val="2E002E"/>
              </a:buClr>
              <a:buSzPct val="75000"/>
              <a:buNone/>
            </a:pP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 startAt="2"/>
            </a:pP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Выделение «головного» отдела</a:t>
            </a:r>
          </a:p>
          <a:p>
            <a:pPr marL="0" indent="0" algn="just">
              <a:buClr>
                <a:srgbClr val="2E002E"/>
              </a:buClr>
              <a:buSzPct val="75000"/>
              <a:buNone/>
            </a:pP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 startAt="3"/>
            </a:pP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Единоличный руководитель проекта</a:t>
            </a: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596646" indent="-514350">
              <a:buFont typeface="+mj-lt"/>
              <a:buAutoNum type="arabicPeriod" startAt="3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77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0880" cy="11430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Функции проектного управления в школе:</a:t>
            </a:r>
            <a:endParaRPr lang="ru-RU" sz="2000" b="1" dirty="0">
              <a:solidFill>
                <a:srgbClr val="2E00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848872" cy="4547592"/>
          </a:xfrm>
        </p:spPr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buNone/>
            </a:pPr>
            <a:endParaRPr lang="ru-RU" sz="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/>
            </a:pP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Функции управления </a:t>
            </a: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поддержанием стабильного функционирования </a:t>
            </a: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школы</a:t>
            </a: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 algn="just">
              <a:buClr>
                <a:srgbClr val="2E002E"/>
              </a:buClr>
              <a:buSzPct val="75000"/>
              <a:buNone/>
            </a:pP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 startAt="2"/>
            </a:pP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Функции управления </a:t>
            </a: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развитием школы и инновационными </a:t>
            </a: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процессами</a:t>
            </a: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 algn="just">
              <a:buClr>
                <a:srgbClr val="2E002E"/>
              </a:buClr>
              <a:buSzPct val="75000"/>
              <a:buNone/>
            </a:pPr>
            <a:endParaRPr lang="ru-RU" sz="2200" b="1" dirty="0">
              <a:solidFill>
                <a:srgbClr val="2E002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65113" indent="-265113" algn="just">
              <a:buClr>
                <a:srgbClr val="2E002E"/>
              </a:buClr>
              <a:buSzPct val="75000"/>
              <a:buFont typeface="+mj-lt"/>
              <a:buAutoNum type="arabicPeriod" startAt="3"/>
            </a:pPr>
            <a:r>
              <a:rPr lang="ru-RU" sz="2200" b="1" dirty="0" smtClean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Функции управления </a:t>
            </a: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функционированием и саморазвитием </a:t>
            </a:r>
            <a:r>
              <a:rPr lang="ru-RU" sz="2200" b="1" dirty="0" err="1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внутришкольного</a:t>
            </a:r>
            <a:r>
              <a:rPr lang="ru-RU" sz="2200" b="1" dirty="0">
                <a:solidFill>
                  <a:srgbClr val="2E002E"/>
                </a:solidFill>
                <a:latin typeface="Arial" pitchFamily="34" charset="0"/>
                <a:ea typeface="Calibri"/>
                <a:cs typeface="Arial" pitchFamily="34" charset="0"/>
              </a:rPr>
              <a:t> управления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13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276872"/>
            <a:ext cx="7498080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400" b="1" dirty="0" smtClean="0">
                <a:solidFill>
                  <a:srgbClr val="2E00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Виртуальный методический кабинет</a:t>
            </a:r>
            <a:endParaRPr lang="ru-RU" sz="4400" b="1" dirty="0">
              <a:solidFill>
                <a:srgbClr val="2E002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15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1960401"/>
            <a:ext cx="7627408" cy="2554545"/>
          </a:xfrm>
          <a:prstGeom prst="rect">
            <a:avLst/>
          </a:prstGeom>
          <a:noFill/>
          <a:ln w="57150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 ВНИМАНИЕ!</a:t>
            </a:r>
            <a:endParaRPr lang="ru-RU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44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192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реализация проекта «ВИРТУАЛЬНЫЙ МЕТОДИЧЕСКИЙ КАБИНЕТ КАК ЭФФЕКТИВНЫЙ СПОСОБ ОРГАНИЗАЦИИ МЕТОДИЧЕСКОЙ РАБОТЫ ШКОЛЫ»</vt:lpstr>
      <vt:lpstr>Проект — интеграционная деятельность по достижению заданной оригинальной цели, осуществляемая под единым управлением. </vt:lpstr>
      <vt:lpstr>Проектирование – это способ планирования и осуществления изменения реальности, при котором следует не только продумать образ будущего (т.е. составить его модель), но и разработать систему реализации своих идей. </vt:lpstr>
      <vt:lpstr>Организация проектного управления</vt:lpstr>
      <vt:lpstr>Функции проектного управления в школе:</vt:lpstr>
      <vt:lpstr>Виртуальный методический кабинет</vt:lpstr>
      <vt:lpstr>Презентация PowerPoint</vt:lpstr>
    </vt:vector>
  </TitlesOfParts>
  <Company>StartSoft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«ВИРТУАЛЬНЫЙ МЕТОДИЧЕСКИЙ КАБИНЕТ КАК ЭФФЕКТИВНЫЙ СПОСОБ ОРГАНИЗАЦИИ МЕТОДИЧЕСКОЙ РАБОТЫ ШКОЛЫ»</dc:title>
  <dc:creator>Жанна</dc:creator>
  <cp:lastModifiedBy>Жанна Шептицкая</cp:lastModifiedBy>
  <cp:revision>7</cp:revision>
  <dcterms:created xsi:type="dcterms:W3CDTF">2016-03-08T18:53:00Z</dcterms:created>
  <dcterms:modified xsi:type="dcterms:W3CDTF">2016-03-11T07:54:09Z</dcterms:modified>
</cp:coreProperties>
</file>