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26098-5D98-483E-AB8C-46E80C92734D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4A0-C836-42F8-B186-27BDEFCDC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607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26098-5D98-483E-AB8C-46E80C92734D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4A0-C836-42F8-B186-27BDEFCDC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683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26098-5D98-483E-AB8C-46E80C92734D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4A0-C836-42F8-B186-27BDEFCDC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26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26098-5D98-483E-AB8C-46E80C92734D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4A0-C836-42F8-B186-27BDEFCDC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8408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26098-5D98-483E-AB8C-46E80C92734D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4A0-C836-42F8-B186-27BDEFCDC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69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26098-5D98-483E-AB8C-46E80C92734D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4A0-C836-42F8-B186-27BDEFCDC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760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26098-5D98-483E-AB8C-46E80C92734D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4A0-C836-42F8-B186-27BDEFCDC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974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26098-5D98-483E-AB8C-46E80C92734D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4A0-C836-42F8-B186-27BDEFCDC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65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26098-5D98-483E-AB8C-46E80C92734D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4A0-C836-42F8-B186-27BDEFCDC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928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26098-5D98-483E-AB8C-46E80C92734D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4A0-C836-42F8-B186-27BDEFCDC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481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26098-5D98-483E-AB8C-46E80C92734D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7D4A0-C836-42F8-B186-27BDEFCDC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4212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326098-5D98-483E-AB8C-46E80C92734D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7D4A0-C836-42F8-B186-27BDEFCDCE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647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Внутренняя система оценки качества образования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3968" y="4797152"/>
            <a:ext cx="4528592" cy="1343000"/>
          </a:xfrm>
        </p:spPr>
        <p:txBody>
          <a:bodyPr>
            <a:normAutofit/>
          </a:bodyPr>
          <a:lstStyle/>
          <a:p>
            <a:pPr algn="r"/>
            <a:r>
              <a:rPr lang="ru-RU" sz="2800" dirty="0" smtClean="0">
                <a:solidFill>
                  <a:schemeClr val="tx1"/>
                </a:solidFill>
              </a:rPr>
              <a:t>Захаров С.П.</a:t>
            </a:r>
          </a:p>
          <a:p>
            <a:pPr algn="r"/>
            <a:r>
              <a:rPr lang="ru-RU" sz="2800" dirty="0" smtClean="0">
                <a:solidFill>
                  <a:schemeClr val="tx1"/>
                </a:solidFill>
              </a:rPr>
              <a:t>проректор ГАУ ДПО СОИРО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890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Нормативные основания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spcBef>
                <a:spcPct val="50000"/>
              </a:spcBef>
              <a:buNone/>
            </a:pPr>
            <a:r>
              <a:rPr lang="ru-RU" dirty="0" smtClean="0"/>
              <a:t>ФЗ от 29.12.2012 № 273-ФЗ «Об образовании в РФ» </a:t>
            </a:r>
          </a:p>
          <a:p>
            <a:pPr>
              <a:spcBef>
                <a:spcPct val="50000"/>
              </a:spcBef>
            </a:pPr>
            <a:endParaRPr lang="ru-RU" dirty="0" smtClean="0"/>
          </a:p>
          <a:p>
            <a:pPr marL="0" indent="0">
              <a:lnSpc>
                <a:spcPct val="120000"/>
              </a:lnSpc>
              <a:spcBef>
                <a:spcPct val="50000"/>
              </a:spcBef>
              <a:buNone/>
            </a:pPr>
            <a:r>
              <a:rPr lang="ru-RU" dirty="0" smtClean="0"/>
              <a:t>Статья 28 </a:t>
            </a:r>
          </a:p>
          <a:p>
            <a:pPr>
              <a:lnSpc>
                <a:spcPct val="120000"/>
              </a:lnSpc>
              <a:buNone/>
            </a:pPr>
            <a:r>
              <a:rPr lang="ru-RU" dirty="0" smtClean="0"/>
              <a:t>13) проведение самообследования, обеспечение функционирования </a:t>
            </a:r>
            <a:r>
              <a:rPr lang="ru-RU" dirty="0" smtClean="0">
                <a:solidFill>
                  <a:srgbClr val="FF0000"/>
                </a:solidFill>
              </a:rPr>
              <a:t>внутренней системы оценки качества образования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3290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/>
              <a:t>Ключевые понятия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435280" cy="53285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Качество образования</a:t>
            </a:r>
            <a:r>
              <a:rPr lang="ru-RU" sz="2000" b="1" i="1" dirty="0" smtClean="0"/>
              <a:t> </a:t>
            </a:r>
            <a:r>
              <a:rPr lang="ru-RU" sz="2000" dirty="0" smtClean="0"/>
              <a:t>– комплексная характеристика образовательной деятельности и подготовки обучающегося, выражающая степень их соответствия федеральным государственным образовательным стандартам и (или) потребностям физического или юридического лица, в интересах которого осуществляется образовательная деятельность, в том числе степень достижения планируемых результатов образовательной программы. </a:t>
            </a:r>
          </a:p>
          <a:p>
            <a:pPr marL="0" indent="0">
              <a:buNone/>
            </a:pPr>
            <a:r>
              <a:rPr lang="ru-RU" sz="2000" b="1" dirty="0" smtClean="0">
                <a:solidFill>
                  <a:srgbClr val="FF0000"/>
                </a:solidFill>
              </a:rPr>
              <a:t>Образовательная деятельность  </a:t>
            </a:r>
            <a:r>
              <a:rPr lang="ru-RU" sz="2000" dirty="0" smtClean="0"/>
              <a:t>- деятельность по реализации образовательных программ.</a:t>
            </a:r>
          </a:p>
          <a:p>
            <a:pPr marL="0" indent="0">
              <a:buNone/>
            </a:pPr>
            <a:r>
              <a:rPr lang="ru-RU" altLang="ja-JP" sz="2000" b="1" dirty="0" smtClean="0">
                <a:solidFill>
                  <a:srgbClr val="FF0000"/>
                </a:solidFill>
              </a:rPr>
              <a:t>Образовательная </a:t>
            </a:r>
            <a:r>
              <a:rPr lang="ru-RU" altLang="ja-JP" sz="2000" b="1" dirty="0">
                <a:solidFill>
                  <a:srgbClr val="FF0000"/>
                </a:solidFill>
              </a:rPr>
              <a:t>программа</a:t>
            </a:r>
            <a:r>
              <a:rPr lang="ru-RU" altLang="ja-JP" sz="2000" dirty="0">
                <a:solidFill>
                  <a:srgbClr val="FF0000"/>
                </a:solidFill>
              </a:rPr>
              <a:t> </a:t>
            </a:r>
            <a:r>
              <a:rPr lang="ru-RU" altLang="ja-JP" sz="2000" dirty="0"/>
              <a:t>- комплекс основных характеристик образования (объем, содержание, планируемые результаты), организационно-педагогических условий и в случаях, предусмотренных настоящим Федеральным законом, форм аттестации, который представлен в виде учебного плана, календарного учебного графика, рабочих программ учебных предметов, курсов, дисциплин (модулей), иных компонентов, а также оценочных и методических материалов</a:t>
            </a:r>
            <a:r>
              <a:rPr lang="ru-RU" altLang="ja-JP" sz="2000" dirty="0" smtClean="0"/>
              <a:t>.</a:t>
            </a:r>
            <a:r>
              <a:rPr lang="ru-RU" sz="2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19824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Группа 46"/>
          <p:cNvGrpSpPr/>
          <p:nvPr/>
        </p:nvGrpSpPr>
        <p:grpSpPr>
          <a:xfrm>
            <a:off x="179512" y="308912"/>
            <a:ext cx="8784976" cy="5928400"/>
            <a:chOff x="179512" y="308912"/>
            <a:chExt cx="8784976" cy="592840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987824" y="308912"/>
              <a:ext cx="3077990" cy="30386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b="1" dirty="0" smtClean="0"/>
                <a:t>ВСОКО</a:t>
              </a:r>
              <a:endParaRPr lang="ru-RU" sz="2000" b="1" dirty="0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1349460" y="927415"/>
              <a:ext cx="1638363" cy="7200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/>
                <a:t>Образовательные  результаты</a:t>
              </a:r>
              <a:endParaRPr lang="ru-RU" sz="1400" b="1" dirty="0"/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1274008" y="1844824"/>
              <a:ext cx="1713816" cy="8640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/>
                <a:t>Предметные, </a:t>
              </a:r>
              <a:r>
                <a:rPr lang="ru-RU" sz="1400" b="1" dirty="0" err="1" smtClean="0"/>
                <a:t>метапредметные</a:t>
              </a:r>
              <a:r>
                <a:rPr lang="ru-RU" sz="1400" b="1" dirty="0" smtClean="0"/>
                <a:t>, личностные </a:t>
              </a:r>
              <a:endParaRPr lang="ru-RU" sz="1400" b="1" dirty="0"/>
            </a:p>
          </p:txBody>
        </p:sp>
        <p:sp>
          <p:nvSpPr>
            <p:cNvPr id="7" name="Прямоугольник 6"/>
            <p:cNvSpPr/>
            <p:nvPr/>
          </p:nvSpPr>
          <p:spPr>
            <a:xfrm>
              <a:off x="3616619" y="1818118"/>
              <a:ext cx="1603452" cy="89080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/>
                <a:t>Содержание программ,</a:t>
              </a:r>
            </a:p>
            <a:p>
              <a:pPr algn="ctr"/>
              <a:r>
                <a:rPr lang="ru-RU" sz="1400" b="1" dirty="0" smtClean="0"/>
                <a:t>технологии</a:t>
              </a:r>
              <a:endParaRPr lang="ru-RU" sz="1400" b="1" dirty="0"/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5921798" y="1844824"/>
              <a:ext cx="2034578" cy="8640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200" b="1" dirty="0" smtClean="0"/>
                <a:t>Организационные,</a:t>
              </a:r>
            </a:p>
            <a:p>
              <a:pPr algn="ctr"/>
              <a:r>
                <a:rPr lang="ru-RU" sz="1200" b="1" dirty="0" smtClean="0"/>
                <a:t>финансовые,</a:t>
              </a:r>
            </a:p>
            <a:p>
              <a:pPr algn="ctr"/>
              <a:r>
                <a:rPr lang="ru-RU" sz="1200" b="1" dirty="0" smtClean="0"/>
                <a:t>кадровые,</a:t>
              </a:r>
            </a:p>
            <a:p>
              <a:pPr algn="ctr"/>
              <a:r>
                <a:rPr lang="ru-RU" sz="1200" b="1" dirty="0" smtClean="0"/>
                <a:t>материально-технические,</a:t>
              </a:r>
            </a:p>
            <a:p>
              <a:pPr algn="ctr"/>
              <a:r>
                <a:rPr lang="ru-RU" sz="1200" b="1" dirty="0" smtClean="0"/>
                <a:t>психолого-педагогические</a:t>
              </a:r>
              <a:endParaRPr lang="ru-RU" sz="1200" b="1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616618" y="927415"/>
              <a:ext cx="1603453" cy="7200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/>
                <a:t>Образовательный процесс</a:t>
              </a:r>
              <a:endParaRPr lang="ru-RU" sz="1400" b="1" dirty="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5921798" y="908720"/>
              <a:ext cx="1890562" cy="7200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/>
                <a:t>Образовательные условия</a:t>
              </a:r>
              <a:endParaRPr lang="ru-RU" sz="1400" b="1" dirty="0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2877991" y="3370684"/>
              <a:ext cx="3077990" cy="30386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Параметры и показатели</a:t>
              </a:r>
              <a:endParaRPr lang="ru-RU" dirty="0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2869154" y="3967967"/>
              <a:ext cx="3077990" cy="30386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Оценочные процедуры</a:t>
              </a:r>
              <a:endParaRPr lang="ru-RU" dirty="0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2850653" y="4581128"/>
              <a:ext cx="3077990" cy="30386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Анализ результатов</a:t>
              </a:r>
              <a:endParaRPr lang="ru-RU" dirty="0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5955981" y="5362582"/>
              <a:ext cx="1224136" cy="7200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/>
                <a:t>Презентация результатов</a:t>
              </a:r>
              <a:endParaRPr lang="ru-RU" sz="1400" b="1" dirty="0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770735" y="5354603"/>
              <a:ext cx="1449336" cy="7200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/>
                <a:t>Запрос на проблемный мониторинг</a:t>
              </a:r>
              <a:endParaRPr lang="ru-RU" sz="1400" b="1" dirty="0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1763688" y="5373216"/>
              <a:ext cx="1512168" cy="7200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1400" b="1" dirty="0" smtClean="0"/>
                <a:t>Управленческие решения</a:t>
              </a:r>
              <a:r>
                <a:rPr lang="ru-RU" b="1" dirty="0" smtClean="0"/>
                <a:t>	</a:t>
              </a:r>
              <a:endParaRPr lang="ru-RU" b="1" dirty="0"/>
            </a:p>
          </p:txBody>
        </p:sp>
        <p:sp>
          <p:nvSpPr>
            <p:cNvPr id="17" name="Левая фигурная скобка 16"/>
            <p:cNvSpPr/>
            <p:nvPr/>
          </p:nvSpPr>
          <p:spPr>
            <a:xfrm rot="16200000">
              <a:off x="4319972" y="188641"/>
              <a:ext cx="360040" cy="5688632"/>
            </a:xfrm>
            <a:prstGeom prst="leftBrac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179512" y="908720"/>
              <a:ext cx="504056" cy="532859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В</a:t>
              </a:r>
            </a:p>
            <a:p>
              <a:pPr algn="ctr"/>
              <a:r>
                <a:rPr lang="ru-RU" b="1" dirty="0" smtClean="0"/>
                <a:t>Н</a:t>
              </a:r>
            </a:p>
            <a:p>
              <a:pPr algn="ctr"/>
              <a:r>
                <a:rPr lang="ru-RU" b="1" dirty="0" smtClean="0"/>
                <a:t>Е</a:t>
              </a:r>
            </a:p>
            <a:p>
              <a:pPr algn="ctr"/>
              <a:r>
                <a:rPr lang="ru-RU" b="1" dirty="0" smtClean="0"/>
                <a:t>Ш</a:t>
              </a:r>
            </a:p>
            <a:p>
              <a:pPr algn="ctr"/>
              <a:r>
                <a:rPr lang="ru-RU" b="1" dirty="0" smtClean="0"/>
                <a:t>Н</a:t>
              </a:r>
            </a:p>
            <a:p>
              <a:pPr algn="ctr"/>
              <a:r>
                <a:rPr lang="ru-RU" b="1" dirty="0" smtClean="0"/>
                <a:t>Я</a:t>
              </a:r>
            </a:p>
            <a:p>
              <a:pPr algn="ctr"/>
              <a:r>
                <a:rPr lang="ru-RU" b="1" dirty="0" smtClean="0"/>
                <a:t>Я</a:t>
              </a:r>
            </a:p>
            <a:p>
              <a:pPr algn="ctr"/>
              <a:endParaRPr lang="ru-RU" b="1" dirty="0"/>
            </a:p>
            <a:p>
              <a:pPr algn="ctr"/>
              <a:endParaRPr lang="ru-RU" b="1" dirty="0" smtClean="0"/>
            </a:p>
            <a:p>
              <a:pPr algn="ctr"/>
              <a:r>
                <a:rPr lang="ru-RU" b="1" dirty="0" smtClean="0"/>
                <a:t>О</a:t>
              </a:r>
            </a:p>
            <a:p>
              <a:pPr algn="ctr"/>
              <a:r>
                <a:rPr lang="ru-RU" b="1" dirty="0" smtClean="0"/>
                <a:t>Ц</a:t>
              </a:r>
            </a:p>
            <a:p>
              <a:pPr algn="ctr"/>
              <a:r>
                <a:rPr lang="ru-RU" b="1" dirty="0" smtClean="0"/>
                <a:t>Е</a:t>
              </a:r>
            </a:p>
            <a:p>
              <a:pPr algn="ctr"/>
              <a:r>
                <a:rPr lang="ru-RU" b="1" dirty="0" smtClean="0"/>
                <a:t>Н</a:t>
              </a:r>
            </a:p>
            <a:p>
              <a:pPr algn="ctr"/>
              <a:r>
                <a:rPr lang="ru-RU" b="1" dirty="0" smtClean="0"/>
                <a:t>К</a:t>
              </a:r>
            </a:p>
            <a:p>
              <a:pPr algn="ctr"/>
              <a:r>
                <a:rPr lang="ru-RU" b="1" dirty="0" smtClean="0"/>
                <a:t>А</a:t>
              </a:r>
            </a:p>
            <a:p>
              <a:pPr algn="ctr"/>
              <a:endParaRPr lang="ru-RU" dirty="0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8460432" y="836712"/>
              <a:ext cx="504056" cy="5400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Н</a:t>
              </a:r>
            </a:p>
            <a:p>
              <a:pPr algn="ctr"/>
              <a:r>
                <a:rPr lang="ru-RU" b="1" dirty="0" smtClean="0"/>
                <a:t>Е</a:t>
              </a:r>
            </a:p>
            <a:p>
              <a:pPr algn="ctr"/>
              <a:r>
                <a:rPr lang="ru-RU" b="1" dirty="0" smtClean="0"/>
                <a:t>З</a:t>
              </a:r>
            </a:p>
            <a:p>
              <a:pPr algn="ctr"/>
              <a:r>
                <a:rPr lang="ru-RU" b="1" dirty="0" smtClean="0"/>
                <a:t>А</a:t>
              </a:r>
            </a:p>
            <a:p>
              <a:pPr algn="ctr"/>
              <a:r>
                <a:rPr lang="ru-RU" b="1" dirty="0" smtClean="0"/>
                <a:t>В</a:t>
              </a:r>
            </a:p>
            <a:p>
              <a:pPr algn="ctr"/>
              <a:r>
                <a:rPr lang="ru-RU" b="1" dirty="0" smtClean="0"/>
                <a:t>И</a:t>
              </a:r>
            </a:p>
            <a:p>
              <a:pPr algn="ctr"/>
              <a:r>
                <a:rPr lang="ru-RU" b="1" dirty="0" smtClean="0"/>
                <a:t>С</a:t>
              </a:r>
            </a:p>
            <a:p>
              <a:pPr algn="ctr"/>
              <a:r>
                <a:rPr lang="ru-RU" b="1" dirty="0" smtClean="0"/>
                <a:t>И</a:t>
              </a:r>
            </a:p>
            <a:p>
              <a:pPr algn="ctr"/>
              <a:r>
                <a:rPr lang="ru-RU" b="1" dirty="0" smtClean="0"/>
                <a:t>М</a:t>
              </a:r>
            </a:p>
            <a:p>
              <a:pPr algn="ctr"/>
              <a:r>
                <a:rPr lang="ru-RU" b="1" dirty="0" smtClean="0"/>
                <a:t>А</a:t>
              </a:r>
            </a:p>
            <a:p>
              <a:pPr algn="ctr"/>
              <a:r>
                <a:rPr lang="ru-RU" b="1" dirty="0" smtClean="0"/>
                <a:t>Я</a:t>
              </a:r>
            </a:p>
            <a:p>
              <a:pPr algn="ctr"/>
              <a:r>
                <a:rPr lang="ru-RU" b="1" dirty="0"/>
                <a:t> </a:t>
              </a:r>
              <a:endParaRPr lang="ru-RU" b="1" dirty="0" smtClean="0"/>
            </a:p>
            <a:p>
              <a:pPr algn="ctr"/>
              <a:r>
                <a:rPr lang="ru-RU" b="1" dirty="0" smtClean="0"/>
                <a:t>О</a:t>
              </a:r>
            </a:p>
            <a:p>
              <a:pPr algn="ctr"/>
              <a:r>
                <a:rPr lang="ru-RU" b="1" dirty="0" smtClean="0"/>
                <a:t>Ц</a:t>
              </a:r>
            </a:p>
            <a:p>
              <a:pPr algn="ctr"/>
              <a:r>
                <a:rPr lang="ru-RU" b="1" dirty="0" smtClean="0"/>
                <a:t>Е</a:t>
              </a:r>
            </a:p>
            <a:p>
              <a:pPr algn="ctr"/>
              <a:r>
                <a:rPr lang="ru-RU" b="1" dirty="0" smtClean="0"/>
                <a:t>Н</a:t>
              </a:r>
            </a:p>
            <a:p>
              <a:pPr algn="ctr"/>
              <a:r>
                <a:rPr lang="ru-RU" b="1" dirty="0" smtClean="0"/>
                <a:t>К</a:t>
              </a:r>
            </a:p>
            <a:p>
              <a:pPr algn="ctr"/>
              <a:r>
                <a:rPr lang="ru-RU" b="1" dirty="0" smtClean="0"/>
                <a:t>А</a:t>
              </a:r>
            </a:p>
            <a:p>
              <a:pPr algn="ctr"/>
              <a:endParaRPr lang="ru-RU" dirty="0"/>
            </a:p>
          </p:txBody>
        </p:sp>
        <p:cxnSp>
          <p:nvCxnSpPr>
            <p:cNvPr id="21" name="Прямая со стрелкой 20"/>
            <p:cNvCxnSpPr/>
            <p:nvPr/>
          </p:nvCxnSpPr>
          <p:spPr>
            <a:xfrm flipH="1">
              <a:off x="2339752" y="612773"/>
              <a:ext cx="936104" cy="295947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 стрелкой 22"/>
            <p:cNvCxnSpPr/>
            <p:nvPr/>
          </p:nvCxnSpPr>
          <p:spPr>
            <a:xfrm>
              <a:off x="5364088" y="612773"/>
              <a:ext cx="1296144" cy="295947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 стрелкой 24"/>
            <p:cNvCxnSpPr>
              <a:endCxn id="9" idx="0"/>
            </p:cNvCxnSpPr>
            <p:nvPr/>
          </p:nvCxnSpPr>
          <p:spPr>
            <a:xfrm>
              <a:off x="4382803" y="612773"/>
              <a:ext cx="35542" cy="314642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Стрелка вниз 25"/>
            <p:cNvSpPr/>
            <p:nvPr/>
          </p:nvSpPr>
          <p:spPr>
            <a:xfrm>
              <a:off x="4408149" y="3741259"/>
              <a:ext cx="163851" cy="18650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Стрелка вниз 26"/>
            <p:cNvSpPr/>
            <p:nvPr/>
          </p:nvSpPr>
          <p:spPr>
            <a:xfrm>
              <a:off x="4408148" y="4327769"/>
              <a:ext cx="163851" cy="186503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9" name="Прямая со стрелкой 28"/>
            <p:cNvCxnSpPr/>
            <p:nvPr/>
          </p:nvCxnSpPr>
          <p:spPr>
            <a:xfrm flipH="1">
              <a:off x="2555776" y="4884989"/>
              <a:ext cx="720080" cy="469614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 стрелкой 31"/>
            <p:cNvCxnSpPr>
              <a:stCxn id="13" idx="2"/>
            </p:cNvCxnSpPr>
            <p:nvPr/>
          </p:nvCxnSpPr>
          <p:spPr>
            <a:xfrm>
              <a:off x="4389648" y="4884989"/>
              <a:ext cx="28696" cy="416219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 стрелкой 33"/>
            <p:cNvCxnSpPr/>
            <p:nvPr/>
          </p:nvCxnSpPr>
          <p:spPr>
            <a:xfrm>
              <a:off x="5508104" y="4884989"/>
              <a:ext cx="936104" cy="416219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Стрелка вправо 34"/>
            <p:cNvSpPr/>
            <p:nvPr/>
          </p:nvSpPr>
          <p:spPr>
            <a:xfrm>
              <a:off x="743293" y="1143439"/>
              <a:ext cx="288032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Стрелка вправо 35"/>
            <p:cNvSpPr/>
            <p:nvPr/>
          </p:nvSpPr>
          <p:spPr>
            <a:xfrm>
              <a:off x="743293" y="2119502"/>
              <a:ext cx="288032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Стрелка вправо 36"/>
            <p:cNvSpPr/>
            <p:nvPr/>
          </p:nvSpPr>
          <p:spPr>
            <a:xfrm>
              <a:off x="798811" y="3100407"/>
              <a:ext cx="288032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Стрелка вправо 37"/>
            <p:cNvSpPr/>
            <p:nvPr/>
          </p:nvSpPr>
          <p:spPr>
            <a:xfrm>
              <a:off x="758931" y="3903007"/>
              <a:ext cx="288032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Стрелка вправо 38"/>
            <p:cNvSpPr/>
            <p:nvPr/>
          </p:nvSpPr>
          <p:spPr>
            <a:xfrm>
              <a:off x="743293" y="4751428"/>
              <a:ext cx="288032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0" name="Стрелка вправо 39"/>
            <p:cNvSpPr/>
            <p:nvPr/>
          </p:nvSpPr>
          <p:spPr>
            <a:xfrm>
              <a:off x="743293" y="5714643"/>
              <a:ext cx="288032" cy="2880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Стрелка влево 40"/>
            <p:cNvSpPr/>
            <p:nvPr/>
          </p:nvSpPr>
          <p:spPr>
            <a:xfrm>
              <a:off x="8100392" y="1052736"/>
              <a:ext cx="288032" cy="288032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Стрелка влево 41"/>
            <p:cNvSpPr/>
            <p:nvPr/>
          </p:nvSpPr>
          <p:spPr>
            <a:xfrm>
              <a:off x="8100392" y="5776860"/>
              <a:ext cx="288032" cy="288032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3" name="Стрелка влево 42"/>
            <p:cNvSpPr/>
            <p:nvPr/>
          </p:nvSpPr>
          <p:spPr>
            <a:xfrm>
              <a:off x="8100392" y="4766012"/>
              <a:ext cx="288032" cy="288032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4" name="Стрелка влево 43"/>
            <p:cNvSpPr/>
            <p:nvPr/>
          </p:nvSpPr>
          <p:spPr>
            <a:xfrm>
              <a:off x="8100392" y="3032957"/>
              <a:ext cx="288032" cy="288032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Стрелка влево 44"/>
            <p:cNvSpPr/>
            <p:nvPr/>
          </p:nvSpPr>
          <p:spPr>
            <a:xfrm>
              <a:off x="8100392" y="3903007"/>
              <a:ext cx="288032" cy="288032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Стрелка влево 45"/>
            <p:cNvSpPr/>
            <p:nvPr/>
          </p:nvSpPr>
          <p:spPr>
            <a:xfrm>
              <a:off x="8100392" y="2060848"/>
              <a:ext cx="288032" cy="288032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5608827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229</Words>
  <Application>Microsoft Office PowerPoint</Application>
  <PresentationFormat>Экран (4:3)</PresentationFormat>
  <Paragraphs>63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Внутренняя система оценки качества образования</vt:lpstr>
      <vt:lpstr>Нормативные основания</vt:lpstr>
      <vt:lpstr>Ключевые понятия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ВСОКО</dc:title>
  <dc:creator>Зазыкина</dc:creator>
  <cp:lastModifiedBy>Зазыкина</cp:lastModifiedBy>
  <cp:revision>6</cp:revision>
  <dcterms:created xsi:type="dcterms:W3CDTF">2017-03-10T06:39:23Z</dcterms:created>
  <dcterms:modified xsi:type="dcterms:W3CDTF">2017-03-10T08:07:25Z</dcterms:modified>
</cp:coreProperties>
</file>