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5" r:id="rId3"/>
    <p:sldId id="276" r:id="rId4"/>
    <p:sldId id="277" r:id="rId5"/>
    <p:sldId id="278" r:id="rId6"/>
    <p:sldId id="279" r:id="rId7"/>
    <p:sldId id="257" r:id="rId8"/>
    <p:sldId id="280" r:id="rId9"/>
    <p:sldId id="282" r:id="rId10"/>
    <p:sldId id="28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0" autoAdjust="0"/>
    <p:restoredTop sz="94660"/>
  </p:normalViewPr>
  <p:slideViewPr>
    <p:cSldViewPr>
      <p:cViewPr varScale="1">
        <p:scale>
          <a:sx n="52" d="100"/>
          <a:sy n="52" d="100"/>
        </p:scale>
        <p:origin x="-97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800" b="1" dirty="0">
                <a:solidFill>
                  <a:schemeClr val="tx1"/>
                </a:solidFill>
              </a:rPr>
              <a:t>Готовность к выполнению трудовых функций</a:t>
            </a:r>
          </a:p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600" b="1" dirty="0">
                <a:solidFill>
                  <a:schemeClr val="tx1"/>
                </a:solidFill>
              </a:rPr>
              <a:t>(в %)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7.5094816272965881E-2"/>
          <c:y val="0.1324167588825837"/>
          <c:w val="0.92490518372703412"/>
          <c:h val="0.8121777212274309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[Мониторинг.xlsx]Лист1!$E$11</c:f>
              <c:strCache>
                <c:ptCount val="1"/>
                <c:pt idx="0">
                  <c:v>не готовы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[Мониторинг.xlsx]Лист1!$D$12:$D$17</c:f>
              <c:strCache>
                <c:ptCount val="6"/>
                <c:pt idx="0">
                  <c:v>ТФ6</c:v>
                </c:pt>
                <c:pt idx="1">
                  <c:v>ТФ5</c:v>
                </c:pt>
                <c:pt idx="2">
                  <c:v>ТФ4</c:v>
                </c:pt>
                <c:pt idx="3">
                  <c:v>ТФ3</c:v>
                </c:pt>
                <c:pt idx="4">
                  <c:v>ТФ2</c:v>
                </c:pt>
                <c:pt idx="5">
                  <c:v>ТФ1</c:v>
                </c:pt>
              </c:strCache>
            </c:strRef>
          </c:cat>
          <c:val>
            <c:numRef>
              <c:f>[Мониторинг.xlsx]Лист1!$E$12:$E$17</c:f>
              <c:numCache>
                <c:formatCode>General</c:formatCode>
                <c:ptCount val="6"/>
                <c:pt idx="0">
                  <c:v>8.8000000000000007</c:v>
                </c:pt>
                <c:pt idx="1">
                  <c:v>1.9</c:v>
                </c:pt>
                <c:pt idx="2">
                  <c:v>1.8</c:v>
                </c:pt>
                <c:pt idx="3">
                  <c:v>3.2</c:v>
                </c:pt>
                <c:pt idx="4">
                  <c:v>1.5</c:v>
                </c:pt>
                <c:pt idx="5">
                  <c:v>4</c:v>
                </c:pt>
              </c:numCache>
            </c:numRef>
          </c:val>
        </c:ser>
        <c:ser>
          <c:idx val="1"/>
          <c:order val="1"/>
          <c:tx>
            <c:strRef>
              <c:f>[Мониторинг.xlsx]Лист1!$F$11</c:f>
              <c:strCache>
                <c:ptCount val="1"/>
                <c:pt idx="0">
                  <c:v>недостаточно готовы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[Мониторинг.xlsx]Лист1!$D$12:$D$17</c:f>
              <c:strCache>
                <c:ptCount val="6"/>
                <c:pt idx="0">
                  <c:v>ТФ6</c:v>
                </c:pt>
                <c:pt idx="1">
                  <c:v>ТФ5</c:v>
                </c:pt>
                <c:pt idx="2">
                  <c:v>ТФ4</c:v>
                </c:pt>
                <c:pt idx="3">
                  <c:v>ТФ3</c:v>
                </c:pt>
                <c:pt idx="4">
                  <c:v>ТФ2</c:v>
                </c:pt>
                <c:pt idx="5">
                  <c:v>ТФ1</c:v>
                </c:pt>
              </c:strCache>
            </c:strRef>
          </c:cat>
          <c:val>
            <c:numRef>
              <c:f>[Мониторинг.xlsx]Лист1!$F$12:$F$17</c:f>
              <c:numCache>
                <c:formatCode>General</c:formatCode>
                <c:ptCount val="6"/>
                <c:pt idx="0">
                  <c:v>54.4</c:v>
                </c:pt>
                <c:pt idx="1">
                  <c:v>22.6</c:v>
                </c:pt>
                <c:pt idx="2">
                  <c:v>24.3</c:v>
                </c:pt>
                <c:pt idx="3">
                  <c:v>30.4</c:v>
                </c:pt>
                <c:pt idx="4">
                  <c:v>42.5</c:v>
                </c:pt>
                <c:pt idx="5">
                  <c:v>38.200000000000003</c:v>
                </c:pt>
              </c:numCache>
            </c:numRef>
          </c:val>
        </c:ser>
        <c:ser>
          <c:idx val="2"/>
          <c:order val="2"/>
          <c:tx>
            <c:strRef>
              <c:f>[Мониторинг.xlsx]Лист1!$G$11</c:f>
              <c:strCache>
                <c:ptCount val="1"/>
                <c:pt idx="0">
                  <c:v>готовы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[Мониторинг.xlsx]Лист1!$D$12:$D$17</c:f>
              <c:strCache>
                <c:ptCount val="6"/>
                <c:pt idx="0">
                  <c:v>ТФ6</c:v>
                </c:pt>
                <c:pt idx="1">
                  <c:v>ТФ5</c:v>
                </c:pt>
                <c:pt idx="2">
                  <c:v>ТФ4</c:v>
                </c:pt>
                <c:pt idx="3">
                  <c:v>ТФ3</c:v>
                </c:pt>
                <c:pt idx="4">
                  <c:v>ТФ2</c:v>
                </c:pt>
                <c:pt idx="5">
                  <c:v>ТФ1</c:v>
                </c:pt>
              </c:strCache>
            </c:strRef>
          </c:cat>
          <c:val>
            <c:numRef>
              <c:f>[Мониторинг.xlsx]Лист1!$G$12:$G$17</c:f>
              <c:numCache>
                <c:formatCode>General</c:formatCode>
                <c:ptCount val="6"/>
                <c:pt idx="0">
                  <c:v>36.799999999999997</c:v>
                </c:pt>
                <c:pt idx="1">
                  <c:v>75.5</c:v>
                </c:pt>
                <c:pt idx="2">
                  <c:v>73.8</c:v>
                </c:pt>
                <c:pt idx="3">
                  <c:v>66.400000000000006</c:v>
                </c:pt>
                <c:pt idx="4">
                  <c:v>56</c:v>
                </c:pt>
                <c:pt idx="5">
                  <c:v>57.8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3742208"/>
        <c:axId val="113743744"/>
      </c:barChart>
      <c:catAx>
        <c:axId val="1137422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3743744"/>
        <c:crosses val="autoZero"/>
        <c:auto val="1"/>
        <c:lblAlgn val="ctr"/>
        <c:lblOffset val="100"/>
        <c:noMultiLvlLbl val="0"/>
      </c:catAx>
      <c:valAx>
        <c:axId val="11374374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13742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Общая готовность </a:t>
            </a:r>
            <a:r>
              <a:rPr lang="ru-RU" dirty="0"/>
              <a:t>к</a:t>
            </a:r>
            <a:r>
              <a:rPr lang="ru-RU" baseline="0" dirty="0"/>
              <a:t> выполнению трудовых функций </a:t>
            </a:r>
            <a:r>
              <a:rPr lang="ru-RU" baseline="0" dirty="0" smtClean="0"/>
              <a:t>(1-6) </a:t>
            </a:r>
          </a:p>
          <a:p>
            <a:pPr>
              <a:defRPr/>
            </a:pPr>
            <a:r>
              <a:rPr lang="ru-RU" baseline="0" dirty="0" smtClean="0"/>
              <a:t>согласно структуры </a:t>
            </a:r>
            <a:r>
              <a:rPr lang="ru-RU" sz="1600" baseline="0" dirty="0" smtClean="0"/>
              <a:t>(в </a:t>
            </a:r>
            <a:r>
              <a:rPr lang="ru-RU" sz="1600" baseline="0" dirty="0"/>
              <a:t>%)</a:t>
            </a:r>
            <a:endParaRPr lang="ru-RU" sz="1600" dirty="0"/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[Мониторинг.xlsx]Диаграмма!$C$123</c:f>
              <c:strCache>
                <c:ptCount val="1"/>
                <c:pt idx="0">
                  <c:v>не готовы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[Мониторинг.xlsx]Диаграмма!$B$124:$B$126</c:f>
              <c:strCache>
                <c:ptCount val="3"/>
                <c:pt idx="0">
                  <c:v>необходимые знания</c:v>
                </c:pt>
                <c:pt idx="1">
                  <c:v>необходимые умения</c:v>
                </c:pt>
                <c:pt idx="2">
                  <c:v>трудовые действия</c:v>
                </c:pt>
              </c:strCache>
            </c:strRef>
          </c:cat>
          <c:val>
            <c:numRef>
              <c:f>[Мониторинг.xlsx]Диаграмма!$C$124:$C$126</c:f>
              <c:numCache>
                <c:formatCode>General</c:formatCode>
                <c:ptCount val="3"/>
                <c:pt idx="0">
                  <c:v>2.88</c:v>
                </c:pt>
                <c:pt idx="1">
                  <c:v>2.66</c:v>
                </c:pt>
                <c:pt idx="2">
                  <c:v>1.86</c:v>
                </c:pt>
              </c:numCache>
            </c:numRef>
          </c:val>
        </c:ser>
        <c:ser>
          <c:idx val="1"/>
          <c:order val="1"/>
          <c:tx>
            <c:strRef>
              <c:f>[Мониторинг.xlsx]Диаграмма!$D$123</c:f>
              <c:strCache>
                <c:ptCount val="1"/>
                <c:pt idx="0">
                  <c:v>недостаточно готовы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[Мониторинг.xlsx]Диаграмма!$B$124:$B$126</c:f>
              <c:strCache>
                <c:ptCount val="3"/>
                <c:pt idx="0">
                  <c:v>необходимые знания</c:v>
                </c:pt>
                <c:pt idx="1">
                  <c:v>необходимые умения</c:v>
                </c:pt>
                <c:pt idx="2">
                  <c:v>трудовые действия</c:v>
                </c:pt>
              </c:strCache>
            </c:strRef>
          </c:cat>
          <c:val>
            <c:numRef>
              <c:f>[Мониторинг.xlsx]Диаграмма!$D$124:$D$126</c:f>
              <c:numCache>
                <c:formatCode>General</c:formatCode>
                <c:ptCount val="3"/>
                <c:pt idx="0">
                  <c:v>31.48</c:v>
                </c:pt>
                <c:pt idx="1">
                  <c:v>32.019999999999996</c:v>
                </c:pt>
                <c:pt idx="2">
                  <c:v>32.760000000000005</c:v>
                </c:pt>
              </c:numCache>
            </c:numRef>
          </c:val>
        </c:ser>
        <c:ser>
          <c:idx val="2"/>
          <c:order val="2"/>
          <c:tx>
            <c:strRef>
              <c:f>[Мониторинг.xlsx]Диаграмма!$E$123</c:f>
              <c:strCache>
                <c:ptCount val="1"/>
                <c:pt idx="0">
                  <c:v>готовы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[Мониторинг.xlsx]Диаграмма!$B$124:$B$126</c:f>
              <c:strCache>
                <c:ptCount val="3"/>
                <c:pt idx="0">
                  <c:v>необходимые знания</c:v>
                </c:pt>
                <c:pt idx="1">
                  <c:v>необходимые умения</c:v>
                </c:pt>
                <c:pt idx="2">
                  <c:v>трудовые действия</c:v>
                </c:pt>
              </c:strCache>
            </c:strRef>
          </c:cat>
          <c:val>
            <c:numRef>
              <c:f>[Мониторинг.xlsx]Диаграмма!$E$124:$E$126</c:f>
              <c:numCache>
                <c:formatCode>General</c:formatCode>
                <c:ptCount val="3"/>
                <c:pt idx="0">
                  <c:v>65.64</c:v>
                </c:pt>
                <c:pt idx="1">
                  <c:v>65.320000000000007</c:v>
                </c:pt>
                <c:pt idx="2">
                  <c:v>65.36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13748224"/>
        <c:axId val="113754112"/>
      </c:barChart>
      <c:catAx>
        <c:axId val="11374822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13754112"/>
        <c:crosses val="autoZero"/>
        <c:auto val="1"/>
        <c:lblAlgn val="ctr"/>
        <c:lblOffset val="100"/>
        <c:noMultiLvlLbl val="0"/>
      </c:catAx>
      <c:valAx>
        <c:axId val="11375411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1374822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Общая готовность педагогов-психологов </a:t>
            </a:r>
          </a:p>
          <a:p>
            <a:pPr>
              <a:defRPr sz="18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выполнению трудовых функций(в %)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2527307260757304"/>
          <c:y val="0.11842592592592592"/>
          <c:w val="0.77472692739242699"/>
          <c:h val="0.86120370370370369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2400" dirty="0" smtClean="0"/>
                      <a:t>3,5</a:t>
                    </a:r>
                    <a:endParaRPr lang="en-US" sz="24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2400" dirty="0" smtClean="0"/>
                      <a:t>35,4</a:t>
                    </a:r>
                    <a:endParaRPr lang="en-US" sz="24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400" dirty="0" smtClean="0"/>
                      <a:t>61</a:t>
                    </a:r>
                    <a:endParaRPr lang="en-US" sz="24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9284667541557307E-2"/>
                      <c:h val="6.0240740740740741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'[Мониторинг.xlsx]Обобщенная ТФ'!$D$32:$F$32</c:f>
              <c:strCache>
                <c:ptCount val="3"/>
                <c:pt idx="0">
                  <c:v>не готовы</c:v>
                </c:pt>
                <c:pt idx="1">
                  <c:v>недостаточно готовы</c:v>
                </c:pt>
                <c:pt idx="2">
                  <c:v>готовы</c:v>
                </c:pt>
              </c:strCache>
            </c:strRef>
          </c:cat>
          <c:val>
            <c:numRef>
              <c:f>'[Мониторинг.xlsx]Обобщенная ТФ'!$D$33:$F$33</c:f>
              <c:numCache>
                <c:formatCode>General</c:formatCode>
                <c:ptCount val="3"/>
                <c:pt idx="0">
                  <c:v>8.7999999999999989</c:v>
                </c:pt>
                <c:pt idx="1">
                  <c:v>54.400000000000006</c:v>
                </c:pt>
                <c:pt idx="2">
                  <c:v>36.799999999999997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20099968"/>
        <c:axId val="120101504"/>
      </c:barChart>
      <c:catAx>
        <c:axId val="1200999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0101504"/>
        <c:crosses val="autoZero"/>
        <c:auto val="1"/>
        <c:lblAlgn val="ctr"/>
        <c:lblOffset val="100"/>
        <c:noMultiLvlLbl val="0"/>
      </c:catAx>
      <c:valAx>
        <c:axId val="12010150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20099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4164-199D-4061-A3D3-6A244B84FFAB}" type="datetimeFigureOut">
              <a:rPr lang="ru-RU" smtClean="0"/>
              <a:t>19.08.2016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FCF2-7A0D-4C84-8156-753BF4589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552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4164-199D-4061-A3D3-6A244B84FFAB}" type="datetimeFigureOut">
              <a:rPr lang="ru-RU" smtClean="0"/>
              <a:t>19.08.2016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FCF2-7A0D-4C84-8156-753BF4589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8368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4164-199D-4061-A3D3-6A244B84FFAB}" type="datetimeFigureOut">
              <a:rPr lang="ru-RU" smtClean="0"/>
              <a:t>19.08.2016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FCF2-7A0D-4C84-8156-753BF4589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8351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2" y="329188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8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19.08.2016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3263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19.08.2016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12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2" y="329188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8" y="434166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19.08.2016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0023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19.08.2016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1262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19.08.2016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0865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19.08.2016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4283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2" y="329188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19.08.2016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6214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19.08.2016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746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4164-199D-4061-A3D3-6A244B84FFAB}" type="datetimeFigureOut">
              <a:rPr lang="ru-RU" smtClean="0"/>
              <a:t>19.08.2016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FCF2-7A0D-4C84-8156-753BF4589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6420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2" y="329188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2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19.08.2016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102763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19.08.2016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2265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8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6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19.08.2016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945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4164-199D-4061-A3D3-6A244B84FFAB}" type="datetimeFigureOut">
              <a:rPr lang="ru-RU" smtClean="0"/>
              <a:t>19.08.2016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FCF2-7A0D-4C84-8156-753BF4589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4093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4164-199D-4061-A3D3-6A244B84FFAB}" type="datetimeFigureOut">
              <a:rPr lang="ru-RU" smtClean="0"/>
              <a:t>19.08.2016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FCF2-7A0D-4C84-8156-753BF4589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795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4164-199D-4061-A3D3-6A244B84FFAB}" type="datetimeFigureOut">
              <a:rPr lang="ru-RU" smtClean="0"/>
              <a:t>19.08.2016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FCF2-7A0D-4C84-8156-753BF4589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987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4164-199D-4061-A3D3-6A244B84FFAB}" type="datetimeFigureOut">
              <a:rPr lang="ru-RU" smtClean="0"/>
              <a:t>19.08.2016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FCF2-7A0D-4C84-8156-753BF4589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9120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4164-199D-4061-A3D3-6A244B84FFAB}" type="datetimeFigureOut">
              <a:rPr lang="ru-RU" smtClean="0"/>
              <a:t>19.08.2016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FCF2-7A0D-4C84-8156-753BF4589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9561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4164-199D-4061-A3D3-6A244B84FFAB}" type="datetimeFigureOut">
              <a:rPr lang="ru-RU" smtClean="0"/>
              <a:t>19.08.2016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FCF2-7A0D-4C84-8156-753BF4589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568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64164-199D-4061-A3D3-6A244B84FFAB}" type="datetimeFigureOut">
              <a:rPr lang="ru-RU" smtClean="0"/>
              <a:t>19.08.2016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1FCF2-7A0D-4C84-8156-753BF4589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609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64164-199D-4061-A3D3-6A244B84FFAB}" type="datetimeFigureOut">
              <a:rPr lang="ru-RU" smtClean="0"/>
              <a:t>19.08.2016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1FCF2-7A0D-4C84-8156-753BF4589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0478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2" y="329188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8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9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789DDB4-F0C6-470E-8F8B-866D893D7B3F}" type="datetimeFigureOut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19.08.2016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9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9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417B087-3718-4E90-ACDC-E5CDD152865F}" type="slidenum">
              <a:rPr lang="ru-RU" smtClean="0">
                <a:solidFill>
                  <a:srgbClr val="DEDEDE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DEDEDE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86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3000" dirty="0" smtClean="0"/>
              <a:t/>
            </a:r>
            <a:br>
              <a:rPr lang="ru-RU" sz="3000" dirty="0" smtClean="0"/>
            </a:br>
            <a:endParaRPr lang="ru-RU" sz="3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1" y="476672"/>
            <a:ext cx="7883215" cy="5976664"/>
          </a:xfrm>
        </p:spPr>
        <p:txBody>
          <a:bodyPr>
            <a:normAutofit fontScale="77500" lnSpcReduction="20000"/>
          </a:bodyPr>
          <a:lstStyle/>
          <a:p>
            <a:pPr lvl="0" algn="ctr">
              <a:buClr>
                <a:srgbClr val="53548A"/>
              </a:buClr>
            </a:pPr>
            <a:r>
              <a:rPr lang="ru-RU" sz="2600" b="1" dirty="0">
                <a:solidFill>
                  <a:prstClr val="black"/>
                </a:solidFill>
                <a:latin typeface="Garamond" panose="02020404030301010803" pitchFamily="18" charset="0"/>
              </a:rPr>
              <a:t>Секция </a:t>
            </a:r>
          </a:p>
          <a:p>
            <a:pPr lvl="0" algn="ctr">
              <a:buClr>
                <a:srgbClr val="53548A"/>
              </a:buClr>
            </a:pPr>
            <a:r>
              <a:rPr lang="ru-RU" sz="2600" b="1" dirty="0">
                <a:solidFill>
                  <a:prstClr val="black"/>
                </a:solidFill>
                <a:latin typeface="Garamond" panose="02020404030301010803" pitchFamily="18" charset="0"/>
              </a:rPr>
              <a:t>        областного методического объединения</a:t>
            </a:r>
          </a:p>
          <a:p>
            <a:pPr lvl="0" algn="ctr">
              <a:buClr>
                <a:srgbClr val="53548A"/>
              </a:buClr>
            </a:pPr>
            <a:r>
              <a:rPr lang="ru-RU" sz="2600" b="1" dirty="0">
                <a:solidFill>
                  <a:prstClr val="black"/>
                </a:solidFill>
                <a:latin typeface="Garamond" panose="02020404030301010803" pitchFamily="18" charset="0"/>
              </a:rPr>
              <a:t> педагогов-психологов </a:t>
            </a:r>
          </a:p>
          <a:p>
            <a:pPr algn="ctr"/>
            <a:endParaRPr lang="ru-RU" sz="2800" b="1" dirty="0" smtClean="0">
              <a:solidFill>
                <a:schemeClr val="tx1"/>
              </a:solidFill>
            </a:endParaRPr>
          </a:p>
          <a:p>
            <a:pPr algn="ctr"/>
            <a:endParaRPr lang="ru-RU" sz="2800" b="1" dirty="0">
              <a:solidFill>
                <a:schemeClr val="tx1"/>
              </a:solidFill>
            </a:endParaRPr>
          </a:p>
          <a:p>
            <a:pPr algn="ctr"/>
            <a:r>
              <a:rPr lang="ru-RU" sz="41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Готовность педагогов-психологов </a:t>
            </a:r>
          </a:p>
          <a:p>
            <a:pPr algn="ctr"/>
            <a:r>
              <a:rPr lang="ru-RU" sz="41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Смоленской области</a:t>
            </a:r>
          </a:p>
          <a:p>
            <a:pPr algn="ctr"/>
            <a:r>
              <a:rPr lang="ru-RU" sz="41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 к переходу на новый профессиональный стандарт </a:t>
            </a:r>
          </a:p>
          <a:p>
            <a:pPr algn="ctr"/>
            <a:r>
              <a:rPr lang="ru-RU" sz="41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«Педагог-психолог </a:t>
            </a:r>
          </a:p>
          <a:p>
            <a:pPr algn="ctr"/>
            <a:r>
              <a:rPr lang="ru-RU" sz="41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(психолог в сфере образования)»</a:t>
            </a:r>
          </a:p>
          <a:p>
            <a:pPr algn="ctr"/>
            <a:r>
              <a:rPr lang="ru-RU" sz="41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(по итогам мониторинга)</a:t>
            </a:r>
          </a:p>
          <a:p>
            <a:pPr algn="ctr"/>
            <a:endParaRPr lang="ru-RU" sz="3200" b="1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algn="ctr"/>
            <a:endParaRPr lang="ru-RU" sz="3200" b="1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r>
              <a:rPr lang="ru-RU" sz="26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Нетребенко Л.В.</a:t>
            </a:r>
          </a:p>
          <a:p>
            <a:r>
              <a:rPr lang="ru-RU" sz="2600" b="1" dirty="0">
                <a:solidFill>
                  <a:schemeClr val="tx1"/>
                </a:solidFill>
                <a:latin typeface="Garamond" panose="02020404030301010803" pitchFamily="18" charset="0"/>
              </a:rPr>
              <a:t>з</a:t>
            </a:r>
            <a:r>
              <a:rPr lang="ru-RU" sz="26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ав. кафедрой</a:t>
            </a:r>
          </a:p>
          <a:p>
            <a:r>
              <a:rPr lang="ru-RU" sz="26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 психолого-педагогического </a:t>
            </a:r>
          </a:p>
          <a:p>
            <a:r>
              <a:rPr lang="ru-RU" sz="26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проектирования</a:t>
            </a:r>
          </a:p>
          <a:p>
            <a:r>
              <a:rPr lang="ru-RU" sz="26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ГАУ ДПО СОИРО</a:t>
            </a:r>
            <a:endParaRPr lang="ru-RU" sz="2600" b="1" dirty="0">
              <a:latin typeface="Garamond" panose="02020404030301010803" pitchFamily="18" charset="0"/>
            </a:endParaRPr>
          </a:p>
        </p:txBody>
      </p:sp>
      <p:pic>
        <p:nvPicPr>
          <p:cNvPr id="1026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106" y="476672"/>
            <a:ext cx="846513" cy="83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http://www.sfmgei.ru/images/stories/ikonom/psihologia/image029_1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16" y="476672"/>
            <a:ext cx="574919" cy="5760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7800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476672"/>
            <a:ext cx="7772400" cy="5976664"/>
          </a:xfrm>
        </p:spPr>
        <p:txBody>
          <a:bodyPr>
            <a:noAutofit/>
          </a:bodyPr>
          <a:lstStyle/>
          <a:p>
            <a:pPr algn="ctr"/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3000" dirty="0" smtClean="0"/>
              <a:t/>
            </a:r>
            <a:br>
              <a:rPr lang="ru-RU" sz="3000" dirty="0" smtClean="0"/>
            </a:br>
            <a:endParaRPr lang="ru-RU" sz="3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186331"/>
            <a:ext cx="8712968" cy="3904846"/>
          </a:xfrm>
        </p:spPr>
        <p:txBody>
          <a:bodyPr>
            <a:normAutofit/>
          </a:bodyPr>
          <a:lstStyle/>
          <a:p>
            <a:pPr algn="ctr"/>
            <a:endParaRPr lang="ru-RU" sz="2800" b="1" dirty="0" smtClean="0">
              <a:solidFill>
                <a:schemeClr val="tx1"/>
              </a:solidFill>
            </a:endParaRPr>
          </a:p>
          <a:p>
            <a:pPr algn="ctr"/>
            <a:endParaRPr lang="ru-RU" sz="2800" b="1" dirty="0" smtClean="0">
              <a:solidFill>
                <a:schemeClr val="tx1"/>
              </a:solidFill>
            </a:endParaRPr>
          </a:p>
          <a:p>
            <a:pPr algn="ctr"/>
            <a:endParaRPr lang="ru-RU" sz="2800" b="1" dirty="0">
              <a:solidFill>
                <a:schemeClr val="tx1"/>
              </a:solidFill>
            </a:endParaRPr>
          </a:p>
          <a:p>
            <a:pPr algn="ctr"/>
            <a:endParaRPr lang="ru-RU" sz="2800" b="1" dirty="0" smtClean="0">
              <a:solidFill>
                <a:schemeClr val="tx1"/>
              </a:solidFill>
            </a:endParaRPr>
          </a:p>
          <a:p>
            <a:pPr algn="ctr"/>
            <a:endParaRPr lang="ru-RU" sz="2800" b="1" dirty="0" smtClean="0">
              <a:solidFill>
                <a:schemeClr val="tx1"/>
              </a:solidFill>
            </a:endParaRPr>
          </a:p>
          <a:p>
            <a:pPr algn="ctr"/>
            <a:endParaRPr lang="ru-RU" sz="2800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106" y="476672"/>
            <a:ext cx="846513" cy="83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http://www.sfmgei.ru/images/stories/ikonom/psihologia/image029_1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16" y="476672"/>
            <a:ext cx="574919" cy="57606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23295"/>
              </p:ext>
            </p:extLst>
          </p:nvPr>
        </p:nvGraphicFramePr>
        <p:xfrm>
          <a:off x="619051" y="4005770"/>
          <a:ext cx="8002568" cy="2451257"/>
        </p:xfrm>
        <a:graphic>
          <a:graphicData uri="http://schemas.openxmlformats.org/drawingml/2006/table">
            <a:tbl>
              <a:tblPr firstRow="1" firstCol="1" bandRow="1"/>
              <a:tblGrid>
                <a:gridCol w="921908"/>
                <a:gridCol w="3480224"/>
                <a:gridCol w="3600436"/>
              </a:tblGrid>
              <a:tr h="5378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Первое высшее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Балакавриат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Магистратура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Специалитет (диплом до 2015г.)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8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Второе высшее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Балакавриат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Магистратура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Специалитет (диплом до 2015г.)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8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Незаконченное первое высшее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Балакавриат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Магистратура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Специалитет (диплом до 2015г.)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98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Незаконченное второе высшее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Балакавриат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Магистратура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Специалитет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(диплом до 2015г.)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564886" y="401775"/>
            <a:ext cx="8255586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Мониторинг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Определение готовности к переходу на профессиональный стандарт 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«Педагог-психолог (психолог в сфере образовании)»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Анкета самоанализа готовности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Инструкция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Уважаемые коллеги!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связи с вступлением в силу с 1 января 2017 г. профессионального стандарта «Педагог-психолог (психолог в сфере образования)» кафедрой психолого-педагогического проектирования ГАУ ДПО СОИРО проводится мониторинг готовности к переходу на указанный стандарт. Мы просим Вас провести самоанализ Вашей готовности к выполнению трудовых функций педагога-психолога, обозначенных в профессиональном стандарте. 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Анкетирование проводится анонимно. Данные мониторинга будут проанализированы, в результате чего будут скорректированы курсовые мероприятия, проводимые кафедрой психолого-педагогического проектирования для совершенствования тех или иных трудовых функций.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Мы просим направить свои анкеты </a:t>
            </a: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4 июля 2016г.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электронный адрес кафедры психолого-педагогического проектирования ГАУ ДПО СОИРО </a:t>
            </a:r>
            <a:r>
              <a:rPr kumimoji="0" lang="en-US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PSI</a:t>
            </a: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kumimoji="0" lang="en-US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IRO</a:t>
            </a: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@</a:t>
            </a:r>
            <a:r>
              <a:rPr kumimoji="0" lang="en-US" alt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yandex</a:t>
            </a: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kumimoji="0" lang="en-US" alt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Мы заранее благодарим Вас за проделанную работу.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Год рождения_______________ 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Ваше психологическое образование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(выделите желтым цветом один из вариантов ответа)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9855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3000" dirty="0" smtClean="0"/>
              <a:t/>
            </a:r>
            <a:br>
              <a:rPr lang="ru-RU" sz="3000" dirty="0" smtClean="0"/>
            </a:br>
            <a:endParaRPr lang="ru-RU" sz="3000" dirty="0"/>
          </a:p>
        </p:txBody>
      </p:sp>
      <p:pic>
        <p:nvPicPr>
          <p:cNvPr id="1026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106" y="476672"/>
            <a:ext cx="846513" cy="83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http://www.sfmgei.ru/images/stories/ikonom/psihologia/image029_1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16" y="476672"/>
            <a:ext cx="574919" cy="57606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009835" y="420807"/>
            <a:ext cx="7738628" cy="2215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Готовы ли Вы к выполнению трудовых функций? 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Прочитайте название трудовой функции. Каждая трудовая функция имеет компоненты: 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трудовые действия, 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необходимые умения, 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необходимые знания. 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Выберите вариант ответа из таблицы: готов(а), недостаточно готов(а), не готов(а) и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отметьте его цифрой 1 в соответствующей колонке по каждому пункту той или иной компоненты (1,2,3 и т.д.).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Трудовая </a:t>
            </a:r>
            <a:r>
              <a:rPr kumimoji="0" lang="ru-RU" altLang="ru-RU" sz="1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функция 1 </a:t>
            </a: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Психолого-педагогическое и методическое сопровождение реализации основных и дополнительных образовательных программ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0417344"/>
              </p:ext>
            </p:extLst>
          </p:nvPr>
        </p:nvGraphicFramePr>
        <p:xfrm>
          <a:off x="449465" y="2662210"/>
          <a:ext cx="8250748" cy="365805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954183"/>
                <a:gridCol w="288032"/>
                <a:gridCol w="5256584"/>
                <a:gridCol w="576064"/>
                <a:gridCol w="599822"/>
                <a:gridCol w="576063"/>
              </a:tblGrid>
              <a:tr h="8297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Компоненты трудовой функции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36" marR="30036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36" marR="30036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Содержание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36" marR="30036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Готов(а)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36" marR="30036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Недостаточно готов(а)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36" marR="30036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готов(а)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36" marR="30036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749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Трудовые действия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36" marR="30036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36" marR="30036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Разработка и реализация мониторинга личностной и </a:t>
                      </a: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метапредметной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составляющей результатов освоения основной общеобразовательной программы, установленной ФГОС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36" marR="30036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36" marR="30036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36" marR="30036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36" marR="30036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7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36" marR="30036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Разработка психологических рекомендаций по формированию и реализации индивидуальных учебных планов для творчески одаренных обучающихся и воспитанников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36" marR="30036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36" marR="30036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36" marR="30036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36" marR="30036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36" marR="30036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Разработка совместно с педагогом индивидуальных учебных планов обучающихся с учетом их психологических особенностей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36" marR="30036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36" marR="30036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36" marR="30036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36" marR="30036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781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Необходимые умения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36" marR="30036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36" marR="30036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Разрабатывать психологические рекомендации по проектированию образовательной среды, обеспечивающей преемственность содержания и форм организации образовательного процесса по отношению ко всем уровням реализации основных общеобразовательных программ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36" marR="30036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36" marR="30036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36" marR="30036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36" marR="30036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5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36" marR="30036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Анализировать возможности и ограничения используемых педагогических технологий, методов и средств обучения с учетом возрастного и психофизического развития обучающихся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36" marR="30036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36" marR="30036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36" marR="30036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36" marR="30036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021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3000" dirty="0" smtClean="0"/>
              <a:t/>
            </a:r>
            <a:br>
              <a:rPr lang="ru-RU" sz="3000" dirty="0" smtClean="0"/>
            </a:br>
            <a:endParaRPr lang="ru-RU" sz="3000" dirty="0"/>
          </a:p>
        </p:txBody>
      </p:sp>
      <p:pic>
        <p:nvPicPr>
          <p:cNvPr id="1026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106" y="476672"/>
            <a:ext cx="846513" cy="83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http://www.sfmgei.ru/images/stories/ikonom/psihologia/image029_1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16" y="476672"/>
            <a:ext cx="574919" cy="57606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009835" y="420807"/>
            <a:ext cx="7738628" cy="2215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Готовы ли Вы к выполнению трудовых функций? 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Прочитайте название трудовой функции. Каждая трудовая функция имеет компоненты: 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трудовые действия, 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необходимые умения, 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необходимые знания. 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Выберите вариант ответа из таблицы: готов(а), недостаточно готов(а), не готов(а) и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отметьте его цифрой 1 в соответствующей колонке по каждому пункту той или иной компоненты (1,2,3 и т.д.).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Трудовая </a:t>
            </a:r>
            <a:r>
              <a:rPr kumimoji="0" lang="ru-RU" altLang="ru-RU" sz="1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функция 1 </a:t>
            </a: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Психолого-педагогическое и методическое сопровождение реализации основных и дополнительных образовательных программ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926383"/>
              </p:ext>
            </p:extLst>
          </p:nvPr>
        </p:nvGraphicFramePr>
        <p:xfrm>
          <a:off x="323528" y="2666374"/>
          <a:ext cx="8424934" cy="378696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169739"/>
                <a:gridCol w="365544"/>
                <a:gridCol w="6393214"/>
                <a:gridCol w="165479"/>
                <a:gridCol w="165479"/>
                <a:gridCol w="165479"/>
              </a:tblGrid>
              <a:tr h="709186">
                <a:tc row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Необходимые знания 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Методы организационно-методического сопровождения основных общеобразовательных программ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Методы статистического анализа данных психологического исследования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Методологические основы проектирования образовательной среды, основы психодидактики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Законодательство Российской Федерации в сфере труда, образования и прав ребенка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91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Основные нормативные документы, касающиеся организации и осуществления профессиональной деятельности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Федеральные государственные образовательные стандарты общего образования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036"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984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3000" dirty="0" smtClean="0"/>
              <a:t/>
            </a:r>
            <a:br>
              <a:rPr lang="ru-RU" sz="3000" dirty="0" smtClean="0"/>
            </a:br>
            <a:endParaRPr lang="ru-RU" sz="3000" dirty="0"/>
          </a:p>
        </p:txBody>
      </p:sp>
      <p:pic>
        <p:nvPicPr>
          <p:cNvPr id="1026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254477"/>
            <a:ext cx="449219" cy="444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http://www.sfmgei.ru/images/stories/ikonom/psihologia/image029_1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17" y="300651"/>
            <a:ext cx="392667" cy="39821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760607" y="420108"/>
            <a:ext cx="569593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Трудовые функции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218983"/>
              </p:ext>
            </p:extLst>
          </p:nvPr>
        </p:nvGraphicFramePr>
        <p:xfrm>
          <a:off x="251520" y="814522"/>
          <a:ext cx="8468516" cy="641359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91322"/>
                <a:gridCol w="744783"/>
                <a:gridCol w="6992976"/>
                <a:gridCol w="203002"/>
                <a:gridCol w="169356"/>
                <a:gridCol w="167077"/>
              </a:tblGrid>
              <a:tr h="1011373">
                <a:tc row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ТФ 1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Психолого-педагогическое и методическое сопровождение реализации</a:t>
                      </a:r>
                      <a:r>
                        <a:rPr lang="ru-RU" sz="20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основных и дополнительных образовательных программ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85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ТФ 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Психологическая экспертиза (оценка) комфортности и безопасности образовательной среды ОО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85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ТФ 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Психологическое консультирование субъектов образовательного процесса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85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ТФ 4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Коррекционно-развивающая работа с детьми и обучающимися, в том числе работа по восстановлению и реабилитации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6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ТФ 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Психологическая диагностика детей и обучающихся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98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ТФ 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Оказание психолого-педагогической помощи лицам с ограниченными возможностями здоровья, испытывающим трудности в освоении основных общеобразовательных программ, развитии и социальной адаптации, в том числе несовершеннолетним обучающимся, признанным в случаях и в порядке, которые предусмотрены уголовно-процессуальным законодательством, подозреваемыми, обвиняемыми или подсудимыми по уголовному делу либо являющимися потерпевшими или свидетелями преступления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743">
                <a:tc grid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 anchor="b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679" marR="67679" marT="0" marB="0">
                    <a:lnL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753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1702826"/>
              </p:ext>
            </p:extLst>
          </p:nvPr>
        </p:nvGraphicFramePr>
        <p:xfrm>
          <a:off x="0" y="0"/>
          <a:ext cx="9144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919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0178659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05826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5754753"/>
              </p:ext>
            </p:extLst>
          </p:nvPr>
        </p:nvGraphicFramePr>
        <p:xfrm>
          <a:off x="0" y="0"/>
          <a:ext cx="9468544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35968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3000" dirty="0" smtClean="0"/>
              <a:t/>
            </a:r>
            <a:br>
              <a:rPr lang="ru-RU" sz="3000" dirty="0" smtClean="0"/>
            </a:br>
            <a:endParaRPr lang="ru-RU" sz="3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1" y="476672"/>
            <a:ext cx="7883215" cy="5976664"/>
          </a:xfrm>
        </p:spPr>
        <p:txBody>
          <a:bodyPr>
            <a:normAutofit/>
          </a:bodyPr>
          <a:lstStyle/>
          <a:p>
            <a:pPr lvl="0" algn="ctr">
              <a:buClr>
                <a:srgbClr val="53548A"/>
              </a:buClr>
            </a:pPr>
            <a:r>
              <a:rPr lang="ru-RU" b="1" dirty="0">
                <a:solidFill>
                  <a:prstClr val="black"/>
                </a:solidFill>
                <a:latin typeface="Garamond" panose="02020404030301010803" pitchFamily="18" charset="0"/>
              </a:rPr>
              <a:t>Секция </a:t>
            </a:r>
          </a:p>
          <a:p>
            <a:pPr lvl="0" algn="ctr">
              <a:buClr>
                <a:srgbClr val="53548A"/>
              </a:buClr>
            </a:pPr>
            <a:r>
              <a:rPr lang="ru-RU" b="1" dirty="0">
                <a:solidFill>
                  <a:prstClr val="black"/>
                </a:solidFill>
                <a:latin typeface="Garamond" panose="02020404030301010803" pitchFamily="18" charset="0"/>
              </a:rPr>
              <a:t>        областного методического объединения</a:t>
            </a:r>
          </a:p>
          <a:p>
            <a:pPr lvl="0" algn="ctr">
              <a:buClr>
                <a:srgbClr val="53548A"/>
              </a:buClr>
            </a:pPr>
            <a:r>
              <a:rPr lang="ru-RU" b="1" dirty="0">
                <a:solidFill>
                  <a:prstClr val="black"/>
                </a:solidFill>
                <a:latin typeface="Garamond" panose="02020404030301010803" pitchFamily="18" charset="0"/>
              </a:rPr>
              <a:t> педагогов-психологов </a:t>
            </a:r>
            <a:endParaRPr lang="ru-RU" b="1" dirty="0" smtClean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 algn="ctr">
              <a:buClr>
                <a:srgbClr val="53548A"/>
              </a:buClr>
            </a:pPr>
            <a:endParaRPr lang="ru-RU" b="1" dirty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 algn="ctr">
              <a:buClr>
                <a:srgbClr val="53548A"/>
              </a:buClr>
            </a:pPr>
            <a:endParaRPr lang="ru-RU" b="1" dirty="0" smtClean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 algn="ctr">
              <a:buClr>
                <a:srgbClr val="53548A"/>
              </a:buClr>
            </a:pPr>
            <a:endParaRPr lang="ru-RU" b="1" dirty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 algn="ctr">
              <a:buClr>
                <a:srgbClr val="53548A"/>
              </a:buClr>
            </a:pPr>
            <a:endParaRPr lang="ru-RU" b="1" smtClean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 algn="ctr">
              <a:buClr>
                <a:srgbClr val="53548A"/>
              </a:buClr>
            </a:pPr>
            <a:endParaRPr lang="ru-RU" b="1" dirty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0070C0"/>
                </a:solidFill>
                <a:latin typeface="Garamond" panose="02020404030301010803" pitchFamily="18" charset="0"/>
              </a:rPr>
              <a:t>Спасибо, за внимание!</a:t>
            </a:r>
          </a:p>
          <a:p>
            <a:pPr algn="ctr"/>
            <a:endParaRPr lang="ru-RU" sz="3200" b="1" dirty="0" smtClean="0">
              <a:solidFill>
                <a:srgbClr val="0070C0"/>
              </a:solidFill>
              <a:latin typeface="Garamond" panose="02020404030301010803" pitchFamily="18" charset="0"/>
            </a:endParaRPr>
          </a:p>
        </p:txBody>
      </p:sp>
      <p:pic>
        <p:nvPicPr>
          <p:cNvPr id="1026" name="Picture 2" descr="http://www.dpo-smolensk.ru/bitrix/templates/newdpo/img/logo.pn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106" y="476672"/>
            <a:ext cx="846513" cy="837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http://www.sfmgei.ru/images/stories/ikonom/psihologia/image029_1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16" y="476672"/>
            <a:ext cx="574919" cy="5760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2473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Аспект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904</TotalTime>
  <Words>739</Words>
  <Application>Microsoft Office PowerPoint</Application>
  <PresentationFormat>Экран (4:3)</PresentationFormat>
  <Paragraphs>196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 Office</vt:lpstr>
      <vt:lpstr>Аспект</vt:lpstr>
      <vt:lpstr>   </vt:lpstr>
      <vt:lpstr>   </vt:lpstr>
      <vt:lpstr>   </vt:lpstr>
      <vt:lpstr>   </vt:lpstr>
      <vt:lpstr>   </vt:lpstr>
      <vt:lpstr>Презентация PowerPoint</vt:lpstr>
      <vt:lpstr>Презентация PowerPoint</vt:lpstr>
      <vt:lpstr>Презентация PowerPoint</vt:lpstr>
      <vt:lpstr>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КПП-1</cp:lastModifiedBy>
  <cp:revision>43</cp:revision>
  <dcterms:created xsi:type="dcterms:W3CDTF">2016-08-12T06:07:28Z</dcterms:created>
  <dcterms:modified xsi:type="dcterms:W3CDTF">2016-08-19T10:40:11Z</dcterms:modified>
</cp:coreProperties>
</file>