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6" r:id="rId4"/>
    <p:sldId id="301" r:id="rId5"/>
    <p:sldId id="298" r:id="rId6"/>
    <p:sldId id="302" r:id="rId7"/>
    <p:sldId id="297" r:id="rId8"/>
    <p:sldId id="292" r:id="rId9"/>
    <p:sldId id="296" r:id="rId10"/>
    <p:sldId id="304" r:id="rId11"/>
    <p:sldId id="305" r:id="rId12"/>
    <p:sldId id="306" r:id="rId13"/>
    <p:sldId id="307" r:id="rId14"/>
    <p:sldId id="299" r:id="rId15"/>
    <p:sldId id="303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0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8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1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5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8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6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092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428D7F-1CDD-4CE9-AD71-328E0FE394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89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BE290-AE92-46EA-A69A-499C511D90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12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183EB-00FD-4F59-8CEF-70181C2437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85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650F-C0BE-4C43-887A-424BBB6C84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81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4D8E3-0ACA-4A42-9F7C-CBD4D96A03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1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F11DE-04E3-401C-BA7D-666337DCC6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684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2C02E-6413-4FD6-A77F-1DF9DD22A4E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1320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87F5F-DC3D-4B75-8EAC-D2E8752FB3D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68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7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64883-F082-479F-A552-AF7F552552B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43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7062B-0DB2-4F3E-8AA3-A3EFF93EDCD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24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308E7-6A69-4888-AF5F-08579A087D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980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endParaRPr lang="ru-RU" sz="700" b="1" dirty="0" smtClean="0">
              <a:solidFill>
                <a:prstClr val="white"/>
              </a:solidFill>
            </a:endParaRP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  <a:buClr>
                <a:srgbClr val="C66951"/>
              </a:buClr>
            </a:pPr>
            <a:r>
              <a:rPr lang="ru-RU" sz="1200" b="1" dirty="0" smtClean="0">
                <a:solidFill>
                  <a:prstClr val="white"/>
                </a:solidFill>
              </a:rPr>
              <a:t>РАЗВИТИЯ ОБРАЗОВАНИЯ»</a:t>
            </a: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92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937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365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93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60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426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ГОСУДАРСТВЕННОЕ АВТОНОМНОЕ УЧРЕЖДЕНИЕ ДОПОЛНИТЕЛЬНОГО</a:t>
            </a:r>
          </a:p>
          <a:p>
            <a:pPr>
              <a:lnSpc>
                <a:spcPct val="90000"/>
              </a:lnSpc>
              <a:defRPr/>
            </a:pPr>
            <a:r>
              <a:rPr lang="ru-RU" sz="500" dirty="0" smtClean="0">
                <a:solidFill>
                  <a:srgbClr val="534949"/>
                </a:solidFill>
              </a:rPr>
              <a:t>ПРОФЕССИОНАЛЬНОГО ОБРАЗОВАНИЯ (ПОВЫШЕНИЯ КВАЛИФИКАЦИИ) СПЕЦИАЛИСТОВ</a:t>
            </a:r>
          </a:p>
          <a:p>
            <a:pPr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«СМОЛЕНСКИЙ ОБЛАСТНОЙ ИНСТИТУТ РАЗВИТИЯ ОБРАЗОВАНИЯ»</a:t>
            </a:r>
          </a:p>
          <a:p>
            <a:pPr algn="r">
              <a:lnSpc>
                <a:spcPct val="90000"/>
              </a:lnSpc>
              <a:defRPr/>
            </a:pPr>
            <a:endParaRPr lang="ru-RU" sz="700" dirty="0" smtClean="0">
              <a:solidFill>
                <a:srgbClr val="534949"/>
              </a:solidFill>
            </a:endParaRP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214000, г. Смоленск, ул. Октябрьской революции, д. 20А</a:t>
            </a:r>
          </a:p>
          <a:p>
            <a:pPr algn="r">
              <a:lnSpc>
                <a:spcPct val="90000"/>
              </a:lnSpc>
              <a:defRPr/>
            </a:pPr>
            <a:r>
              <a:rPr lang="ru-RU" sz="700" dirty="0" smtClean="0">
                <a:solidFill>
                  <a:srgbClr val="534949"/>
                </a:solidFill>
              </a:rPr>
              <a:t>тел</a:t>
            </a:r>
            <a:r>
              <a:rPr lang="en-US" sz="700" dirty="0" smtClean="0">
                <a:solidFill>
                  <a:srgbClr val="534949"/>
                </a:solidFill>
              </a:rPr>
              <a:t>/</a:t>
            </a:r>
            <a:r>
              <a:rPr lang="ru-RU" sz="700" dirty="0" smtClean="0">
                <a:solidFill>
                  <a:srgbClr val="534949"/>
                </a:solidFill>
              </a:rPr>
              <a:t>факс: 8 (4812) 38-21-57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700" dirty="0" smtClean="0">
                <a:solidFill>
                  <a:srgbClr val="534949"/>
                </a:solidFill>
                <a:cs typeface="Calibri" pitchFamily="34" charset="0"/>
              </a:rPr>
              <a:t>www. dpo-smolensk.ru</a:t>
            </a:r>
            <a:endParaRPr lang="ru-RU" sz="700" dirty="0">
              <a:solidFill>
                <a:srgbClr val="534949"/>
              </a:solidFill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88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8" y="434166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55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7835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236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90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279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06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37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97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2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08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2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7808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8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13.03.2018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9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55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F7A1C4-7E53-4711-9618-F2391CAF84D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54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pPr/>
              <a:t>13.03.2018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>
                <a:solidFill>
                  <a:srgbClr val="C66951"/>
                </a:solidFill>
              </a:rPr>
              <a:t>ФИО автора, должность</a:t>
            </a:r>
            <a:endParaRPr lang="ru-RU">
              <a:solidFill>
                <a:srgbClr val="C6695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4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psi-iro@yandex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1844824"/>
            <a:ext cx="3888432" cy="3888432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Горячая линия</a:t>
            </a:r>
            <a:br>
              <a:rPr lang="ru-RU" sz="3200" dirty="0" smtClean="0"/>
            </a:br>
            <a:r>
              <a:rPr lang="ru-RU" sz="3200" dirty="0" smtClean="0"/>
              <a:t>Секция ОМО</a:t>
            </a:r>
            <a:br>
              <a:rPr lang="ru-RU" sz="3200" dirty="0" smtClean="0"/>
            </a:br>
            <a:r>
              <a:rPr lang="ru-RU" sz="3200" dirty="0" smtClean="0"/>
              <a:t> педагогов-психологов</a:t>
            </a:r>
            <a:br>
              <a:rPr lang="ru-RU" sz="3200" dirty="0" smtClean="0"/>
            </a:br>
            <a:r>
              <a:rPr lang="ru-RU" sz="3200" dirty="0" smtClean="0"/>
              <a:t>2.03.2018 г.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21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даренные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дети могут различаться:</a:t>
            </a:r>
          </a:p>
          <a:p>
            <a:pPr lvl="0" algn="l">
              <a:buClr>
                <a:srgbClr val="53548A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•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интенсивности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проявления одаренности: от неуспевающих учащихся со скрытой одаренностью детей с повышенной готовностью к обучению, явно одаренных, особо или высоко одаренных.</a:t>
            </a:r>
          </a:p>
          <a:p>
            <a:pPr lvl="0" algn="l">
              <a:buClr>
                <a:srgbClr val="53548A"/>
              </a:buClr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•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темпу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развития: с нормальным темпом развития в детстве или же с опережением возрастного развития (вундеркинды)</a:t>
            </a:r>
          </a:p>
          <a:p>
            <a:pPr lvl="0" algn="l">
              <a:buClr>
                <a:srgbClr val="53548A"/>
              </a:buClr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•	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степени гармоничности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различных сторон психического развития: с гармоничным развитием познавательных, эмоциональных, регуляторных, психомоторных, личностных и других сторон психического развития или с их дисгармоничностью.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7" y="476673"/>
            <a:ext cx="536684" cy="432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47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Психолого-педагогические технологии работы с одаренными детьми 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Тишурова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Анжелика Ярославна,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руководитель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отдела психолого-педагогической и медико-социальной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помощи, педагог-психолог СОГБОУ «Центр диагностики 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 консультирования»</a:t>
            </a: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Харитонова Т.А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., педагог-психолог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МБОУ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Гимназия №4» г.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Смоленска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Мищенко Елена Юрьевна, педагог-психолог СОГБОУИ «Лицей им. Кирилла и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Мефодия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99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Методическая тема года: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«Психолого-педагогические технологии: возможности и реализация»</a:t>
            </a: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Следующий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вебинар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27 апреля 2018 г. 13.00</a:t>
            </a:r>
          </a:p>
          <a:p>
            <a:pPr lvl="0" algn="ctr">
              <a:buClr>
                <a:srgbClr val="53548A"/>
              </a:buClr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Тема. Коррекционно-развивающие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технологии в работе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педагога-психолога</a:t>
            </a:r>
          </a:p>
          <a:p>
            <a:pPr lvl="0" algn="l">
              <a:buClr>
                <a:srgbClr val="53548A"/>
              </a:buClr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9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Методическая тема года: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«Психолого-педагогические технологии: возможности и реализация»</a:t>
            </a: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Следующий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вебинар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27 апреля 2018 г. 13.00</a:t>
            </a:r>
          </a:p>
          <a:p>
            <a:pPr lvl="0" algn="ctr">
              <a:buClr>
                <a:srgbClr val="53548A"/>
              </a:buClr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Тема. Коррекционно-развивающие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технологии в работе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педагога-психолога</a:t>
            </a:r>
          </a:p>
          <a:p>
            <a:pPr lvl="0" algn="l">
              <a:buClr>
                <a:srgbClr val="53548A"/>
              </a:buClr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sz="2400" b="1" dirty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23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Куратор –кафедра психолого-педагогического проектирования ГАУ ДПО СОИРО </a:t>
            </a: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Л.В., руководитель ОМО педагогов-психологов, доцент, зав. кафедрой психолого-педагогического проектирования ГАУ ДПО СОИРО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т. 64-35-60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Тел. Адрес электронной почты:</a:t>
            </a:r>
            <a:endParaRPr lang="en-US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Garamond" panose="02020404030301010803" pitchFamily="18" charset="0"/>
                <a:hlinkClick r:id="rId2"/>
              </a:rPr>
              <a:t>psi-iro@yandex.ru</a:t>
            </a:r>
            <a:endParaRPr lang="ru-RU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Фараонова </a:t>
            </a:r>
            <a:r>
              <a:rPr lang="ru-RU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Н.М. –председатель ОМО педагогов-психологов, </a:t>
            </a:r>
            <a:r>
              <a:rPr lang="ru-RU" sz="24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педагог-психолог </a:t>
            </a:r>
          </a:p>
          <a:p>
            <a:pPr algn="l"/>
            <a:endParaRPr lang="ru-RU" sz="2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endParaRPr lang="ru-RU" sz="24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l"/>
            <a:endParaRPr lang="ru-RU" sz="3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02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Модераторы: Нетребенко Лариса Викторовна, руководитель ОМО педагогов-психологов, доцент, зав. кафедрой психолого-педагогического проектирования ГАУ ДПО СОИРО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Фараонова Наталья Михайловна, председатель ОМО педагогов-психологов, педагог-психолог </a:t>
            </a:r>
            <a:endParaRPr lang="ru-RU" sz="24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СОГБОУ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«Центр диагностики и консультирования»</a:t>
            </a: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21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Методическая тема года:</a:t>
            </a:r>
          </a:p>
          <a:p>
            <a:pPr lvl="0" algn="ctr">
              <a:buClr>
                <a:srgbClr val="53548A"/>
              </a:buClr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«Психолого-педагогические технологии: возможности и реализация»</a:t>
            </a: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096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Тема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вебинара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Психолого-педагогические технологии работы с одаренными детьми </a:t>
            </a:r>
          </a:p>
          <a:p>
            <a:pPr lvl="0" algn="ctr">
              <a:buClr>
                <a:srgbClr val="53548A"/>
              </a:buClr>
            </a:pPr>
            <a:endParaRPr lang="ru-RU" sz="36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Представление опыта работы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педагогов-психологов образовательных организаций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г. Смоленска</a:t>
            </a: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627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indent="540385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 технологии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определенная система содержания, средств и методов обучения и воспитания, направленных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психологических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</a:t>
            </a:r>
          </a:p>
          <a:p>
            <a:pPr indent="540385" algn="ctr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(примером является технология развивающего обучения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540385" algn="ctr">
              <a:spcAft>
                <a:spcPts val="0"/>
              </a:spcAft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 технологии в системе сопровождения учебно-воспитательного процесса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2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35904"/>
              </p:ext>
            </p:extLst>
          </p:nvPr>
        </p:nvGraphicFramePr>
        <p:xfrm>
          <a:off x="0" y="0"/>
          <a:ext cx="9143999" cy="9566056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2771799"/>
                <a:gridCol w="6372200"/>
              </a:tblGrid>
              <a:tr h="513702">
                <a:tc>
                  <a:txBody>
                    <a:bodyPr/>
                    <a:lstStyle/>
                    <a:p>
                      <a:pPr marL="95250" marR="95250" indent="54038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Основания классификации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Виды 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технологий (Р.В. </a:t>
                      </a:r>
                      <a:r>
                        <a:rPr lang="ru-RU" sz="24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Овчарова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)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613507">
                <a:tc>
                  <a:txBody>
                    <a:bodyPr/>
                    <a:lstStyle/>
                    <a:p>
                      <a:pPr marL="95250" marR="9525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      1. Сферы              </a:t>
                      </a:r>
                    </a:p>
                    <a:p>
                      <a:pPr marL="95250" marR="95250" indent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    применения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Универсальные. Региональные. Локальные.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423836">
                <a:tc>
                  <a:txBody>
                    <a:bodyPr/>
                    <a:lstStyle/>
                    <a:p>
                      <a:pPr marL="95250" marR="95250" indent="540385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2. </a:t>
                      </a: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Объекты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Групповые. Общинные. Индивидуальные.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1212334"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3. Характер решаемых 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задач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lvl="0" indent="54038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Организационные. Прогнозирование.</a:t>
                      </a:r>
                      <a:endParaRPr lang="ru-RU" sz="24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Обучающие </a:t>
                      </a: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(информационные) 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              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Инновационные </a:t>
                      </a: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(поисковые) </a:t>
                      </a:r>
                      <a:endParaRPr lang="ru-RU" sz="24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Моделирование</a:t>
                      </a: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, проектирование 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</a:p>
                  </a:txBody>
                  <a:tcPr marL="8966" marR="8966" marT="8966" marB="8966" anchor="ctr"/>
                </a:tc>
              </a:tr>
              <a:tr h="763214"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. Область </a:t>
                      </a:r>
                      <a:r>
                        <a:rPr lang="ru-RU" sz="2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заимствования 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методов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Социально-психологические. Социально-педагогические. 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Психолого-педагогические</a:t>
                      </a: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Социально-медицинские.</a:t>
                      </a:r>
                      <a:endParaRPr lang="ru-RU" sz="24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  <a:tr h="4006863"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5.</a:t>
                      </a:r>
                      <a:r>
                        <a:rPr lang="ru-RU" sz="23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Направления психологической 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 работы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  <a:tc>
                  <a:txBody>
                    <a:bodyPr/>
                    <a:lstStyle/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Собственно психотехнологии: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Психодиагностические (психологической экспертизы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). Развивающие. Психопрофилактические. Психологического информирования.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Психологического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консультирования.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Социально-психологической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адаптации. Психокоррекционные. Психотерапевтические.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Психологической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реабилитации. </a:t>
                      </a:r>
                      <a:r>
                        <a:rPr lang="ru-RU" sz="20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Психологического 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</a:rPr>
                        <a:t>сопровождения.</a:t>
                      </a: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5250" marR="95250" indent="54038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66" marR="8966" marT="8966" marB="896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0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3548" y="540139"/>
            <a:ext cx="8338628" cy="538296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Garamond" panose="02020404030301010803" pitchFamily="18" charset="0"/>
              </a:rPr>
              <a:t/>
            </a:r>
            <a:br>
              <a:rPr lang="ru-RU" sz="4000" dirty="0" smtClean="0">
                <a:latin typeface="Garamond" panose="02020404030301010803" pitchFamily="18" charset="0"/>
              </a:rPr>
            </a:br>
            <a:r>
              <a:rPr lang="ru-RU" sz="4000" dirty="0" smtClean="0">
                <a:latin typeface="Garamond" panose="02020404030301010803" pitchFamily="18" charset="0"/>
              </a:rPr>
              <a:t>      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 - педагогические технологии</a:t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(в работе с детьми, с педагогами, с родителями)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1.Современные здоровьесберегающие и </a:t>
            </a:r>
            <a:r>
              <a:rPr lang="ru-RU" sz="2400" b="0" dirty="0" err="1">
                <a:solidFill>
                  <a:schemeClr val="tx1"/>
                </a:solidFill>
                <a:latin typeface="Garamond" panose="02020404030301010803" pitchFamily="18" charset="0"/>
              </a:rPr>
              <a:t>здоровьеформирующие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психолого-педагогические технологии (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в работе с детьми, с педагогами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, с 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родителями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)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Психолого-педагогические технологии  работы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>с одаренными детьми и их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родителями («Духовно-нравственное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>развитие одаренного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ребенка», «Работа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>с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родителями одаренного ребенка», «Подготовка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>к конкурсам, 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олимпиадам»)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3. Технологии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взаимодействия</a:t>
            </a:r>
            <a:b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4. Когнитивные образовательные технологии:</a:t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- Технология развития творческого мышления</a:t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-Технология развития критического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мышления</a:t>
            </a: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5. Интерактивные технологии: игровые, </a:t>
            </a:r>
            <a:r>
              <a:rPr lang="ru-RU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тренинг, дискуссионные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pPr/>
              <a:t>13.03.2018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45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  <a:endParaRPr lang="ru-RU" sz="2400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</a:t>
            </a: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объединения  </a:t>
            </a: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педагогов-психологов </a:t>
            </a:r>
          </a:p>
          <a:p>
            <a:pPr lvl="0" algn="ctr">
              <a:buClr>
                <a:srgbClr val="53548A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Психолого-педагогические технологии работы с одаренными детьми 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Тишурова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Анжелика Ярославна,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руководитель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отдела психолого-педагогической и медико-социальной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помощи, педагог-психолог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Харитонова Т.А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., педагог-психолог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МБОУ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Гимназия №4» г.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Смоленска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Мищенко Елена Юрьевна, педагог-психолог СОГБОУИ «Лицей им. Кирилла и </a:t>
            </a:r>
            <a:r>
              <a:rPr lang="ru-RU" sz="2400" dirty="0" err="1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Мефодия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55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917" y="476672"/>
            <a:ext cx="8457564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Одаренность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lvl="0" algn="l">
              <a:buClr>
                <a:srgbClr val="53548A"/>
              </a:buClr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может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проявляться, мы знаем, в разные периоды жизни и может быть представлена в психике ребенка не только как наличная данность, но и как потенциальная возможность, а именно: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ак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явная (проявленная одаренность)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число одаренных детей, по оценкам специалистов, примерно 1-3% от общего числа детей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даренность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возрастная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проявленная в одном возрасте, а потом, по истечении нескольких лет исчезнувшая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даренность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потенциальная (скрытая),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которая по каким-либо причинам не проявила себя в учебной или иной деятельности данного ребенка, но существует как потенциальная перспектива развития его способностей (это примерно 20-25% от общего числа обучающихся).</a:t>
            </a:r>
          </a:p>
          <a:p>
            <a:pPr marL="493776" lvl="0" indent="-457200" algn="l">
              <a:buClr>
                <a:srgbClr val="53548A"/>
              </a:buClr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7" y="476673"/>
            <a:ext cx="536684" cy="432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6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0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358</Words>
  <Application>Microsoft Office PowerPoint</Application>
  <PresentationFormat>Экран (4:3)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Calibri</vt:lpstr>
      <vt:lpstr>Century Gothic</vt:lpstr>
      <vt:lpstr>Garamond</vt:lpstr>
      <vt:lpstr>Times New Roman</vt:lpstr>
      <vt:lpstr>Verdana</vt:lpstr>
      <vt:lpstr>Wingdings 2</vt:lpstr>
      <vt:lpstr>Аспект</vt:lpstr>
      <vt:lpstr>TS001018455</vt:lpstr>
      <vt:lpstr>2_Остин</vt:lpstr>
      <vt:lpstr>Горячая линия Секция ОМО  педагогов-психологов 2.03.2018 г. </vt:lpstr>
      <vt:lpstr>   </vt:lpstr>
      <vt:lpstr>   </vt:lpstr>
      <vt:lpstr>   </vt:lpstr>
      <vt:lpstr>   </vt:lpstr>
      <vt:lpstr>     </vt:lpstr>
      <vt:lpstr>                Психолого - педагогические технологии      (в работе с детьми, с педагогами, с родителями) 1.Современные здоровьесберегающие и здоровьеформирующие психолого-педагогические технологии (в работе с детьми, с педагогами, с родителями) 2. Психолого-педагогические технологии  работы с одаренными детьми и их родителями («Духовно-нравственное развитие одаренного ребенка», «Работа с родителями одаренного ребенка», «Подготовка к конкурсам, олимпиадам») 3. Технологии взаимодействия 4. Когнитивные образовательные технологии: - Технология развития творческого мышления -Технология развития критического мышления 5. Интерактивные технологии: игровые, тренинг, дискуссионные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КПП-1</dc:creator>
  <cp:lastModifiedBy>Лариса</cp:lastModifiedBy>
  <cp:revision>59</cp:revision>
  <dcterms:created xsi:type="dcterms:W3CDTF">2017-06-28T07:34:36Z</dcterms:created>
  <dcterms:modified xsi:type="dcterms:W3CDTF">2018-03-13T18:41:09Z</dcterms:modified>
</cp:coreProperties>
</file>