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" y="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2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4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70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5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920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63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9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2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6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0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2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42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4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534C-7551-48E7-9347-BA9184E38E0D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0FDB62-4F81-484A-8077-D290C9A2D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955863"/>
            <a:ext cx="7766936" cy="1646302"/>
          </a:xfrm>
        </p:spPr>
        <p:txBody>
          <a:bodyPr/>
          <a:lstStyle/>
          <a:p>
            <a:pPr algn="ctr"/>
            <a:r>
              <a:rPr lang="ru-RU" sz="3600" b="1" spc="3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технологии в работе педагога-психолога  с детьми с ограниченными возможностями здоровья </a:t>
            </a:r>
            <a:endParaRPr lang="ru-RU" sz="3600" spc="3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435880"/>
            <a:ext cx="7766936" cy="507721"/>
          </a:xfrm>
        </p:spPr>
        <p:txBody>
          <a:bodyPr/>
          <a:lstStyle/>
          <a:p>
            <a:pPr algn="ctr"/>
            <a:r>
              <a:rPr lang="ru-RU" dirty="0"/>
              <a:t>Смоленск, 2017 г.</a:t>
            </a:r>
          </a:p>
        </p:txBody>
      </p:sp>
    </p:spTree>
    <p:extLst>
      <p:ext uri="{BB962C8B-B14F-4D97-AF65-F5344CB8AC3E}">
        <p14:creationId xmlns:p14="http://schemas.microsoft.com/office/powerpoint/2010/main" val="381347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сохранения и укрепления здоровья обучающихся: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Дыхательные упражнения</a:t>
            </a:r>
          </a:p>
          <a:p>
            <a:r>
              <a:rPr lang="ru-RU" sz="2800" dirty="0"/>
              <a:t>Глазодвигательные упражнения</a:t>
            </a:r>
          </a:p>
          <a:p>
            <a:r>
              <a:rPr lang="ru-RU" sz="2800" dirty="0" err="1"/>
              <a:t>Кинезиологические</a:t>
            </a:r>
            <a:r>
              <a:rPr lang="ru-RU" sz="2800" dirty="0"/>
              <a:t> упражнения</a:t>
            </a:r>
          </a:p>
          <a:p>
            <a:r>
              <a:rPr lang="ru-RU" sz="2800" dirty="0"/>
              <a:t>Самомассаж</a:t>
            </a:r>
          </a:p>
          <a:p>
            <a:r>
              <a:rPr lang="ru-RU" sz="2800" dirty="0"/>
              <a:t>Релаксации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7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553" y="4207325"/>
            <a:ext cx="3756710" cy="2516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дифференцированного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2453341"/>
          </a:xfrm>
        </p:spPr>
        <p:txBody>
          <a:bodyPr>
            <a:normAutofit/>
          </a:bodyPr>
          <a:lstStyle/>
          <a:p>
            <a:pPr marL="363538" indent="0" algn="just">
              <a:spcBef>
                <a:spcPts val="600"/>
              </a:spcBef>
              <a:buNone/>
            </a:pPr>
            <a:r>
              <a:rPr lang="ru-RU" sz="2400" dirty="0"/>
              <a:t>Технология дифференцированного обучения предполагает уровневую дифференциацию обучения на основе обязательных результатов.</a:t>
            </a:r>
          </a:p>
          <a:p>
            <a:pPr marL="363538" indent="0" algn="just">
              <a:spcBef>
                <a:spcPts val="600"/>
              </a:spcBef>
              <a:buNone/>
            </a:pPr>
            <a:r>
              <a:rPr lang="ru-RU" sz="2400" dirty="0"/>
              <a:t>Педагог должен хорошо узнать уже имеющиеся у обучающихся возможности и составить для каждого из них свою траекторию будущего развития и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60076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личностно-ориентированного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Технология личностно-ориентированного обучения направлена на организацию образовательно-воспитательного процесса с учетом индивидуальных особенностей, возможностей и способностей обучающихся. </a:t>
            </a:r>
          </a:p>
          <a:p>
            <a:pPr marL="0" indent="0" algn="just">
              <a:buNone/>
            </a:pPr>
            <a:r>
              <a:rPr lang="ru-RU" sz="2400" dirty="0"/>
              <a:t>Применение данной технологии позволяет формировать адаптивные, социально-активные черты личности, чувства взаимопонимания, сотрудничества, уверенности в себе, ответственности за свой выбор</a:t>
            </a:r>
          </a:p>
        </p:txBody>
      </p:sp>
    </p:spTree>
    <p:extLst>
      <p:ext uri="{BB962C8B-B14F-4D97-AF65-F5344CB8AC3E}">
        <p14:creationId xmlns:p14="http://schemas.microsoft.com/office/powerpoint/2010/main" val="354876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30" y="313765"/>
            <a:ext cx="8596668" cy="81578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29553"/>
            <a:ext cx="8596668" cy="307031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Игры и игровые приемы позволяют решать большой спектр задач по коррекции. В ходе игры ребенок проживает определенную роль и получает ценный опыт взаимодействия с миром, происходит расширение адаптационных возможностей, развивается целеполагание, планирование деятельности, расширяется коммуникативный репертуар, формируется опыт совместной деятельности</a:t>
            </a:r>
          </a:p>
        </p:txBody>
      </p:sp>
      <p:pic>
        <p:nvPicPr>
          <p:cNvPr id="5124" name="Picture 4" descr="http://www.kolagmk.ru/kcrp/sites/default/files/news/1/images/75094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4" y="4186237"/>
            <a:ext cx="3886201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98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</a:t>
            </a:r>
          </a:p>
        </p:txBody>
      </p:sp>
      <p:pic>
        <p:nvPicPr>
          <p:cNvPr id="6146" name="Picture 2" descr="https://ds04.infourok.ru/uploads/ex/113d/000247a4-5adcaf21/hello_html_73d871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13163" b="14153"/>
          <a:stretch/>
        </p:blipFill>
        <p:spPr bwMode="auto">
          <a:xfrm>
            <a:off x="3200399" y="3818965"/>
            <a:ext cx="3806451" cy="279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21962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Информационно-коммуникационные технологии предполагают внедрение современных компьютерных технологий в образовательную среду, что позволяет сделать проведение коррекционно-развивающих занятий более продуктивным и эффективным, повышает учебную мотивацию</a:t>
            </a:r>
          </a:p>
        </p:txBody>
      </p:sp>
    </p:spTree>
    <p:extLst>
      <p:ext uri="{BB962C8B-B14F-4D97-AF65-F5344CB8AC3E}">
        <p14:creationId xmlns:p14="http://schemas.microsoft.com/office/powerpoint/2010/main" val="38246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423"/>
            <a:ext cx="8596668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компенсирующего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2718"/>
            <a:ext cx="9394513" cy="38807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400" dirty="0"/>
              <a:t>Для успешной реализации данных технологий используются различные виды педагогической поддержки: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обучение без принуждения </a:t>
            </a:r>
            <a:r>
              <a:rPr lang="ru-RU" sz="2400" dirty="0"/>
              <a:t>(основанное на интересе, успехе, доверии);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одновременное подключение </a:t>
            </a:r>
            <a:r>
              <a:rPr lang="ru-RU" sz="2400" dirty="0"/>
              <a:t>слуха, зрения, моторики, памяти и логического мышления в процессе восприятия материала;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/>
              <a:t>использование </a:t>
            </a:r>
            <a:r>
              <a:rPr lang="ru-RU" sz="2400" dirty="0"/>
              <a:t>ориентировочной основы действий (опорных сигналов);</a:t>
            </a:r>
          </a:p>
          <a:p>
            <a:pPr lvl="0" algn="just">
              <a:spcBef>
                <a:spcPts val="600"/>
              </a:spcBef>
            </a:pPr>
            <a:r>
              <a:rPr lang="ru-RU" sz="2400" i="1" dirty="0" err="1"/>
              <a:t>взаимообучение</a:t>
            </a:r>
            <a:r>
              <a:rPr lang="ru-RU" sz="2400" i="1" dirty="0"/>
              <a:t>, </a:t>
            </a:r>
            <a:r>
              <a:rPr lang="ru-RU" sz="2400" dirty="0"/>
              <a:t>диалогические методики;</a:t>
            </a:r>
          </a:p>
          <a:p>
            <a:pPr algn="just">
              <a:spcBef>
                <a:spcPts val="600"/>
              </a:spcBef>
            </a:pPr>
            <a:r>
              <a:rPr lang="ru-RU" sz="2400" i="1" dirty="0"/>
              <a:t>оптимальность темпа </a:t>
            </a:r>
            <a:r>
              <a:rPr lang="ru-RU" sz="2400" dirty="0"/>
              <a:t>с позиции полного усвоения и др.</a:t>
            </a:r>
          </a:p>
        </p:txBody>
      </p:sp>
    </p:spTree>
    <p:extLst>
      <p:ext uri="{BB962C8B-B14F-4D97-AF65-F5344CB8AC3E}">
        <p14:creationId xmlns:p14="http://schemas.microsoft.com/office/powerpoint/2010/main" val="46765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.istockphoto.com/vectors/education-book-with-science-icons-vector-id186294722?k=6&amp;m=186294722&amp;s=170667a&amp;w=0&amp;h=RaTdy_LBrhgcnZA6CudapUGfUQciATVPmASSTpCWGYI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5141" y="3683464"/>
            <a:ext cx="3003643" cy="3003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проблемного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8236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Технология проблемного обучения</a:t>
            </a:r>
            <a:r>
              <a:rPr lang="ru-RU" sz="2400" b="1" i="1" dirty="0"/>
              <a:t> </a:t>
            </a:r>
            <a:r>
              <a:rPr lang="ru-RU" sz="2400" dirty="0"/>
              <a:t>основана на положении, что мотивацию создает поставленная перед обучающимися проблема, которая интересна и значима для каждого. Обучающиеся пытаются решить поставленную перед ними проблемную задачу самостоятельно или с помощью педагога, создавая ситуацию успеха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367648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89" y="3477507"/>
            <a:ext cx="3365344" cy="313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7212"/>
            <a:ext cx="9771031" cy="1320800"/>
          </a:xfrm>
        </p:spPr>
        <p:txBody>
          <a:bodyPr>
            <a:noAutofit/>
          </a:bodyPr>
          <a:lstStyle/>
          <a:p>
            <a:r>
              <a:rPr lang="ru-RU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основанные на использовании активных методов обучения (АМО)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905094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Активные методы обучения – это система методов, обеспечивающих активность и разнообразие мыслительной и практической деятельности обучающихся в процессе освоения учебного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31191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805" y="475129"/>
            <a:ext cx="8596668" cy="829235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проектного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805" y="1609260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При реализации проектной технологии создается конкретный продукт, часто являющийся результатом совместного труда и размышлений обучающихся, который приносит им удовлетворение, в связи с тем, что школьники в результате работы над проектом пережили ситуацию успеха, самореализации</a:t>
            </a:r>
          </a:p>
        </p:txBody>
      </p:sp>
      <p:pic>
        <p:nvPicPr>
          <p:cNvPr id="1026" name="Picture 2" descr="http://clipart-library.com/data_images/58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0" y="4040080"/>
            <a:ext cx="3620432" cy="2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94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02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Арт-терапевтические технологии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83" y="3818964"/>
            <a:ext cx="4161770" cy="294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92624"/>
            <a:ext cx="9031442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/>
              <a:t>Арт-терапевтические технологии </a:t>
            </a:r>
            <a:r>
              <a:rPr lang="ru-RU" sz="2400" dirty="0"/>
              <a:t>связаны с воздействием разных средств искусства на обучающихся, они позволяют с помощью стимулирования художественно-творческих проявлений осуществить коррекцию нарушений психосоматических, психоэмоциональных процессов и отклонений в личностном развитии</a:t>
            </a:r>
          </a:p>
        </p:txBody>
      </p:sp>
    </p:spTree>
    <p:extLst>
      <p:ext uri="{BB962C8B-B14F-4D97-AF65-F5344CB8AC3E}">
        <p14:creationId xmlns:p14="http://schemas.microsoft.com/office/powerpoint/2010/main" val="24809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227" y="2644684"/>
            <a:ext cx="9139019" cy="2828270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ФГОС НОО обучающихся с ОВЗ существенно изменил приоритеты образования. На первый план выдвигаются цели развития личности ученика, формирования и развития учебной деятельности</a:t>
            </a:r>
          </a:p>
        </p:txBody>
      </p:sp>
      <p:pic>
        <p:nvPicPr>
          <p:cNvPr id="1026" name="Picture 2" descr="http://www.s10029.edu35.ru/uploads/images/%D0%91%D0%B0%D0%BD%D0%BD%D0%B5%D1%80%D1%8B/%D0%A4%D0%93%D0%9E%D0%A1%20%D0%9E%D0%92%D0%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2" y="351913"/>
            <a:ext cx="5333501" cy="158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5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981" y="1178955"/>
            <a:ext cx="8596668" cy="26400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dirty="0"/>
              <a:t>Вариантов грамотного внедрения педагогических технологий образования детей с ОВЗ в процесс обучения масса, их необходимо продуктивно совмещать. Педагог, его методы обучения детей с ОВЗ в школе-интернате и обстановка в учебном заведении - вот факторы, влияющие на успешную социализацию ребенка с ОВЗ</a:t>
            </a:r>
          </a:p>
        </p:txBody>
      </p:sp>
    </p:spTree>
    <p:extLst>
      <p:ext uri="{BB962C8B-B14F-4D97-AF65-F5344CB8AC3E}">
        <p14:creationId xmlns:p14="http://schemas.microsoft.com/office/powerpoint/2010/main" val="331158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4" y="2317375"/>
            <a:ext cx="8596668" cy="229496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8578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детей с ОВЗ предусматривает: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6764"/>
          </a:xfrm>
        </p:spPr>
        <p:txBody>
          <a:bodyPr>
            <a:noAutofit/>
          </a:bodyPr>
          <a:lstStyle/>
          <a:p>
            <a:pPr lvl="0" algn="just"/>
            <a:r>
              <a:rPr lang="ru-RU" sz="2800" dirty="0"/>
              <a:t>Создание специальной коррекционно- развивающей среды, обеспечивающей адекватные условия и возможности для получения образования; </a:t>
            </a:r>
          </a:p>
          <a:p>
            <a:pPr lvl="0" algn="just"/>
            <a:r>
              <a:rPr lang="ru-RU" sz="2800" dirty="0"/>
              <a:t>Воспитание;</a:t>
            </a:r>
          </a:p>
          <a:p>
            <a:pPr lvl="0" algn="just"/>
            <a:r>
              <a:rPr lang="ru-RU" sz="2800" dirty="0"/>
              <a:t>Лечение и оздоровление; </a:t>
            </a:r>
          </a:p>
          <a:p>
            <a:pPr lvl="0" algn="just"/>
            <a:r>
              <a:rPr lang="ru-RU" sz="2800" dirty="0"/>
              <a:t>Коррекцию нарушений развития; </a:t>
            </a:r>
          </a:p>
          <a:p>
            <a:pPr algn="just"/>
            <a:r>
              <a:rPr lang="ru-RU" sz="2800" dirty="0"/>
              <a:t>Социальную адаптацию</a:t>
            </a:r>
          </a:p>
        </p:txBody>
      </p:sp>
    </p:spTree>
    <p:extLst>
      <p:ext uri="{BB962C8B-B14F-4D97-AF65-F5344CB8AC3E}">
        <p14:creationId xmlns:p14="http://schemas.microsoft.com/office/powerpoint/2010/main" val="195331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358" y="1057932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25000"/>
              </a:lnSpc>
            </a:pPr>
            <a:r>
              <a:rPr lang="ru-RU" sz="2800" dirty="0"/>
              <a:t>Коррекционно-развивающее обучение способствует преодолению, коррекции и компенсации нарушений физического, психического и психологического развития обучающихся. Построение общей системы коррекционно-развивающего обучения невозможно без применения грамотно подобранного спектра педагогических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45993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99" y="869673"/>
            <a:ext cx="8596668" cy="277448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/>
              <a:t>технологии коррекционно-развивающего обучения </a:t>
            </a:r>
            <a:r>
              <a:rPr lang="ru-RU" sz="2800" dirty="0"/>
              <a:t>позволяют наиболее гибко отзываться на образовательные нужды и возможности каждого обучающегося с ограниченными возможностями здоровья</a:t>
            </a:r>
          </a:p>
        </p:txBody>
      </p:sp>
      <p:pic>
        <p:nvPicPr>
          <p:cNvPr id="2050" name="Picture 2" descr="http://www.clipartster.com/images/112/where-do-you-find-a-good-mentor-ri5gfy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3376964"/>
            <a:ext cx="4305079" cy="338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7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421" y="448235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Приоритетные направления коррекции и развития: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421" y="2024530"/>
            <a:ext cx="9013014" cy="428055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2400" dirty="0"/>
              <a:t>совершенствование движений и сенсомоторного развития;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коррекция отдельных сторон психической деятельности;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развитие основных мыслительных операций;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развитие различных видов мышления;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коррекция нарушений в развитии эмоционально-личностной сферы;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развитие речи;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расширение представлений об окружающем мире и обогащение словаря;</a:t>
            </a:r>
          </a:p>
          <a:p>
            <a:pPr lvl="0">
              <a:spcBef>
                <a:spcPts val="600"/>
              </a:spcBef>
            </a:pPr>
            <a:r>
              <a:rPr lang="ru-RU" sz="2400" dirty="0"/>
              <a:t>коррекция индивидуальных проблем в знаниях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821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6870"/>
            <a:ext cx="8596668" cy="1320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Коррекционно-развивающие технологии: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4670"/>
            <a:ext cx="8596668" cy="484094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здоровьесберегающие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технологии;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дифференцированного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личностно-ориентированного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игровые технологии (коррекционно-развивающие игры и упражнения);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информационно-коммуникационные технологии;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технологии компенсирующего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проблемного обучения;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технологии основанные на использовании активных методов обучения (АМО);</a:t>
            </a:r>
          </a:p>
          <a:p>
            <a:pPr lv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технология проектного обучения;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арт-терапевтические технологии и т.д.</a:t>
            </a:r>
          </a:p>
        </p:txBody>
      </p:sp>
    </p:spTree>
    <p:extLst>
      <p:ext uri="{BB962C8B-B14F-4D97-AF65-F5344CB8AC3E}">
        <p14:creationId xmlns:p14="http://schemas.microsoft.com/office/powerpoint/2010/main" val="34989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95813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/>
              <a:t>Основная цель применения </a:t>
            </a:r>
            <a:r>
              <a:rPr lang="ru-RU" sz="2400" dirty="0" err="1"/>
              <a:t>здоровьесберегающих</a:t>
            </a:r>
            <a:r>
              <a:rPr lang="ru-RU" sz="2400" dirty="0"/>
              <a:t> технологий в обучении детей с ОВЗ – формирование навыков, умений и знаний, которые позволят жить полноценной жизнью с минимальным количеством ограничений, а также помогут привить культуру здоровья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/>
              <a:t>Принципы </a:t>
            </a:r>
            <a:r>
              <a:rPr lang="ru-RU" sz="2400" b="1" dirty="0" err="1"/>
              <a:t>здоровьесберегающих</a:t>
            </a:r>
            <a:r>
              <a:rPr lang="ru-RU" sz="2400" b="1" dirty="0"/>
              <a:t> технологий: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создание особой, доброжелательной среды, индивидуальная работа с каждым ребенком;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гармоничное сочетание воспитания и оздоровления непосредственно в стенах учебного заведения;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восстановление физических сил</a:t>
            </a:r>
          </a:p>
        </p:txBody>
      </p:sp>
    </p:spTree>
    <p:extLst>
      <p:ext uri="{BB962C8B-B14F-4D97-AF65-F5344CB8AC3E}">
        <p14:creationId xmlns:p14="http://schemas.microsoft.com/office/powerpoint/2010/main" val="371468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5643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9637"/>
            <a:ext cx="8596668" cy="440951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2800" dirty="0"/>
              <a:t>Технологии, обеспечивающие гигиенически оптимальные условия образовательного процесса;</a:t>
            </a:r>
          </a:p>
          <a:p>
            <a:pPr lvl="0">
              <a:spcBef>
                <a:spcPts val="600"/>
              </a:spcBef>
            </a:pPr>
            <a:r>
              <a:rPr lang="ru-RU" sz="2800" dirty="0"/>
              <a:t>Технологии оптимальной организации образовательного процесса и физической активности;</a:t>
            </a:r>
          </a:p>
          <a:p>
            <a:pPr lvl="0">
              <a:spcBef>
                <a:spcPts val="600"/>
              </a:spcBef>
            </a:pPr>
            <a:r>
              <a:rPr lang="ru-RU" sz="2800" b="1" dirty="0"/>
              <a:t>Коррекционно-развивающие технологии сохранения и укрепления здоровья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77388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744</Words>
  <Application>Microsoft Office PowerPoint</Application>
  <PresentationFormat>Широкоэкранный</PresentationFormat>
  <Paragraphs>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Коррекционно-развивающие технологии в работе педагога-психолога  с детьми с ограниченными возможностями здоровья </vt:lpstr>
      <vt:lpstr>Презентация PowerPoint</vt:lpstr>
      <vt:lpstr>Образование детей с ОВЗ предусматривает:</vt:lpstr>
      <vt:lpstr>Презентация PowerPoint</vt:lpstr>
      <vt:lpstr>Презентация PowerPoint</vt:lpstr>
      <vt:lpstr>Приоритетные направления коррекции и развития:</vt:lpstr>
      <vt:lpstr>Коррекционно-развивающие технологии:</vt:lpstr>
      <vt:lpstr>Здоровьесберегающие технологии</vt:lpstr>
      <vt:lpstr>Здоровьесберегающие технологии:</vt:lpstr>
      <vt:lpstr>Технологии сохранения и укрепления здоровья обучающихся:</vt:lpstr>
      <vt:lpstr>Технология дифференцированного обучения</vt:lpstr>
      <vt:lpstr>Технология личностно-ориентированного обучения</vt:lpstr>
      <vt:lpstr>Игровые технологии</vt:lpstr>
      <vt:lpstr>Информационно-коммуникационные технологии</vt:lpstr>
      <vt:lpstr>Технологии компенсирующего обучения</vt:lpstr>
      <vt:lpstr>Технология проблемного обучения</vt:lpstr>
      <vt:lpstr>Технологии основанные на использовании активных методов обучения (АМО)</vt:lpstr>
      <vt:lpstr>Технология проектного обучения</vt:lpstr>
      <vt:lpstr>Арт-терапевтические технологии</vt:lpstr>
      <vt:lpstr>Презентация PowerPoint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Коррекционно-развивающие технологии в работе с детьми с ограниченными возможностями здоровья в условиях школы-интерната</dc:title>
  <dc:creator>User</dc:creator>
  <cp:lastModifiedBy>Лариса</cp:lastModifiedBy>
  <cp:revision>28</cp:revision>
  <dcterms:created xsi:type="dcterms:W3CDTF">2017-04-22T10:11:34Z</dcterms:created>
  <dcterms:modified xsi:type="dcterms:W3CDTF">2018-04-26T22:57:39Z</dcterms:modified>
</cp:coreProperties>
</file>