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75" r:id="rId3"/>
    <p:sldId id="276" r:id="rId4"/>
    <p:sldId id="277" r:id="rId5"/>
    <p:sldId id="283" r:id="rId6"/>
    <p:sldId id="278" r:id="rId7"/>
    <p:sldId id="279" r:id="rId8"/>
    <p:sldId id="280" r:id="rId9"/>
    <p:sldId id="28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98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2" y="329188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8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15.08.2016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326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15.08.2016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226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8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6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15.08.2016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945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15.08.2016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1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2" y="329188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8" y="434166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15.08.2016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002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15.08.2016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126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15.08.2016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086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15.08.2016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428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2" y="329188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15.08.2016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621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15.08.2016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746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2" y="329188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2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15.08.2016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10276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2" y="329188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8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9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15.08.2016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9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9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86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1" y="476672"/>
            <a:ext cx="7488831" cy="5976664"/>
          </a:xfrm>
          <a:solidFill>
            <a:schemeClr val="bg1">
              <a:lumMod val="85000"/>
            </a:schemeClr>
          </a:solidFill>
        </p:spPr>
        <p:txBody>
          <a:bodyPr>
            <a:normAutofit fontScale="92500" lnSpcReduction="1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aramond Premr Pro Smbd" panose="02020602060506020403" pitchFamily="18" charset="0"/>
              </a:rPr>
              <a:t>Областное августовское совещание </a:t>
            </a:r>
            <a:endParaRPr lang="ru-RU" b="1" dirty="0" smtClean="0">
              <a:solidFill>
                <a:schemeClr val="tx1"/>
              </a:solidFill>
              <a:latin typeface="Garamond Premr Pro Smbd" panose="02020602060506020403" pitchFamily="18" charset="0"/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>                    "</a:t>
            </a:r>
            <a:r>
              <a:rPr lang="ru-RU" b="1" dirty="0">
                <a:solidFill>
                  <a:schemeClr val="tx1"/>
                </a:solidFill>
                <a:latin typeface="Garamond Premr Pro Smbd" panose="02020602060506020403" pitchFamily="18" charset="0"/>
              </a:rPr>
              <a:t>Региональная система образования: </a:t>
            </a:r>
            <a:r>
              <a:rPr lang="ru-RU" b="1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>пространство  </a:t>
            </a:r>
          </a:p>
          <a:p>
            <a:pPr algn="l"/>
            <a:r>
              <a:rPr lang="ru-RU" b="1" dirty="0">
                <a:solidFill>
                  <a:schemeClr val="tx1"/>
                </a:solidFill>
                <a:latin typeface="Garamond Premr Pro Smbd" panose="02020602060506020403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>          </a:t>
            </a:r>
            <a:r>
              <a:rPr lang="ru-RU" b="1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>образовательных </a:t>
            </a:r>
            <a:r>
              <a:rPr lang="ru-RU" b="1" dirty="0">
                <a:solidFill>
                  <a:schemeClr val="tx1"/>
                </a:solidFill>
                <a:latin typeface="Garamond Premr Pro Smbd" panose="02020602060506020403" pitchFamily="18" charset="0"/>
              </a:rPr>
              <a:t>возможностей и общественного </a:t>
            </a:r>
            <a:r>
              <a:rPr lang="ru-RU" b="1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>диалога»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>Секция </a:t>
            </a:r>
            <a:endParaRPr lang="ru-RU" b="1" dirty="0" smtClean="0">
              <a:solidFill>
                <a:schemeClr val="tx1"/>
              </a:solidFill>
              <a:latin typeface="Garamond Premr Pro Smbd" panose="02020602060506020403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>        областного методического объединения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> педагогов-психологов </a:t>
            </a:r>
            <a:r>
              <a:rPr lang="ru-RU" b="1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>(</a:t>
            </a:r>
            <a:r>
              <a:rPr lang="ru-RU" b="1" dirty="0" err="1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>вебинар</a:t>
            </a:r>
            <a:r>
              <a:rPr lang="ru-RU" b="1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>)</a:t>
            </a:r>
            <a:endParaRPr lang="ru-RU" b="1" dirty="0">
              <a:solidFill>
                <a:schemeClr val="tx1"/>
              </a:solidFill>
              <a:latin typeface="Garamond Premr Pro Smbd" panose="02020602060506020403" pitchFamily="18" charset="0"/>
            </a:endParaRPr>
          </a:p>
          <a:p>
            <a:pPr algn="ctr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«Проблемы и перспективы перехода на профессиональный стандарт </a:t>
            </a:r>
          </a:p>
          <a:p>
            <a:pPr algn="ctr"/>
            <a:r>
              <a:rPr lang="ru-RU" sz="3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«Педагог-психолог </a:t>
            </a:r>
          </a:p>
          <a:p>
            <a:pPr algn="ctr"/>
            <a:r>
              <a:rPr lang="ru-RU" sz="3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(психолог в сфере образования</a:t>
            </a:r>
            <a:r>
              <a:rPr lang="ru-RU" sz="3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)»</a:t>
            </a:r>
          </a:p>
          <a:p>
            <a:pPr algn="ctr"/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Модераторы: Нетребенко Л.В., зав. кафедрой психолого-педагогического проектирования, </a:t>
            </a:r>
            <a:endPara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Фараонова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Н.М., председатель ОМО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педагогов-психологов,</a:t>
            </a:r>
          </a:p>
          <a:p>
            <a:pPr algn="l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 СОГБОУ «Центр диагностики и консультирования»</a:t>
            </a:r>
            <a:endPara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августа 2016 г.</a:t>
            </a:r>
          </a:p>
          <a:p>
            <a:pPr algn="ctr"/>
            <a:endParaRPr lang="ru-RU" sz="1800" b="1" dirty="0">
              <a:solidFill>
                <a:schemeClr val="tx1"/>
              </a:solidFill>
            </a:endParaRPr>
          </a:p>
          <a:p>
            <a:pPr algn="ctr"/>
            <a:endParaRPr lang="ru-RU" sz="1800" b="1" dirty="0" smtClean="0">
              <a:solidFill>
                <a:schemeClr val="tx1"/>
              </a:solidFill>
            </a:endParaRPr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endParaRPr lang="ru-RU" b="1" dirty="0"/>
          </a:p>
        </p:txBody>
      </p:sp>
      <p:pic>
        <p:nvPicPr>
          <p:cNvPr id="1026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106" y="476672"/>
            <a:ext cx="846513" cy="83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://www.sfmgei.ru/images/stories/ikonom/psihologia/image029_1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16" y="476672"/>
            <a:ext cx="574919" cy="5760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81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1" y="476672"/>
            <a:ext cx="7883215" cy="5976664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3400" b="1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>Секция </a:t>
            </a:r>
          </a:p>
          <a:p>
            <a:pPr algn="ctr"/>
            <a:r>
              <a:rPr lang="ru-RU" sz="3400" b="1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>        областного методического объединения</a:t>
            </a:r>
          </a:p>
          <a:p>
            <a:pPr algn="ctr"/>
            <a:r>
              <a:rPr lang="ru-RU" sz="3400" b="1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> педагогов-психологов </a:t>
            </a:r>
          </a:p>
          <a:p>
            <a:pPr algn="ctr"/>
            <a:r>
              <a:rPr lang="ru-RU" sz="3400" b="1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>Вопросы </a:t>
            </a:r>
            <a:r>
              <a:rPr lang="ru-RU" sz="3400" b="1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>для обсуждения</a:t>
            </a:r>
          </a:p>
          <a:p>
            <a:pPr algn="l"/>
            <a:endParaRPr lang="ru-RU" b="1" dirty="0" smtClean="0">
              <a:solidFill>
                <a:schemeClr val="tx1"/>
              </a:solidFill>
            </a:endParaRPr>
          </a:p>
          <a:p>
            <a:pPr marL="342900" lvl="0" indent="-342900" algn="just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</a:rPr>
              <a:t>Готовность педагогов-психологов Смоленской области к переходу на новый профессиональный стандарт «Педагог-психолог» (психолог в сфере образования)»</a:t>
            </a:r>
            <a:endParaRPr lang="ru-RU" sz="2900" dirty="0">
              <a:solidFill>
                <a:schemeClr val="tx1"/>
              </a:solidFill>
            </a:endParaRPr>
          </a:p>
          <a:p>
            <a:pPr marL="342900" lvl="0" indent="-342900" algn="just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</a:rPr>
              <a:t>Нормативно-правовое обеспечение внедрения профессионального стандарта «Педагог-психолог»</a:t>
            </a:r>
            <a:endParaRPr lang="ru-RU" sz="2900" dirty="0">
              <a:solidFill>
                <a:schemeClr val="tx1"/>
              </a:solidFill>
            </a:endParaRPr>
          </a:p>
          <a:p>
            <a:pPr marL="342900" lvl="0" indent="-342900" algn="just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</a:rPr>
              <a:t>Кадровые ресурсы психологической службы региона в свете стандартизации </a:t>
            </a:r>
            <a:endParaRPr lang="ru-RU" sz="2900" dirty="0">
              <a:solidFill>
                <a:schemeClr val="tx1"/>
              </a:solidFill>
            </a:endParaRPr>
          </a:p>
          <a:p>
            <a:pPr marL="342900" lvl="0" indent="-342900" algn="just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</a:rPr>
              <a:t>Взаимодействие муниципальных органов образования с методическим объединением педагогов-психологов и психологическими службами образовательных организаций </a:t>
            </a:r>
            <a:endParaRPr lang="ru-RU" sz="2900" dirty="0">
              <a:solidFill>
                <a:schemeClr val="tx1"/>
              </a:solidFill>
            </a:endParaRPr>
          </a:p>
          <a:p>
            <a:pPr marL="342900" lvl="0" indent="-342900" algn="just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</a:rPr>
              <a:t>Актуальные проблемы взаимодействия Центров психолого-педагогической, медико-социальной помощи и образовательных организаций области в свете стандартизации образования</a:t>
            </a:r>
            <a:endParaRPr lang="ru-RU" sz="2900" dirty="0">
              <a:solidFill>
                <a:schemeClr val="tx1"/>
              </a:solidFill>
            </a:endParaRPr>
          </a:p>
          <a:p>
            <a:pPr marL="342900" lvl="0" indent="-342900" algn="just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</a:rPr>
              <a:t>Сетевая модель взаимодействия образовательных организаций как ресурс развития психолого-педагогической службы образования</a:t>
            </a:r>
            <a:endParaRPr lang="ru-RU" sz="2900" dirty="0">
              <a:solidFill>
                <a:schemeClr val="tx1"/>
              </a:solidFill>
            </a:endParaRPr>
          </a:p>
          <a:p>
            <a:pPr marL="342900" lvl="0" indent="-342900" algn="just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</a:rPr>
              <a:t>Научно-методические и организационные возможности психологического кластера Смоленской области</a:t>
            </a:r>
            <a:endParaRPr lang="ru-RU" sz="2900" dirty="0">
              <a:solidFill>
                <a:schemeClr val="tx1"/>
              </a:solidFill>
            </a:endParaRPr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endParaRPr lang="ru-RU" b="1" dirty="0"/>
          </a:p>
        </p:txBody>
      </p:sp>
      <p:pic>
        <p:nvPicPr>
          <p:cNvPr id="1026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106" y="476672"/>
            <a:ext cx="846513" cy="83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://www.sfmgei.ru/images/stories/ikonom/psihologia/image029_1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16" y="476672"/>
            <a:ext cx="574919" cy="5760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075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1" y="476672"/>
            <a:ext cx="7883215" cy="597666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Секция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областного методического объединения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педагогов-психологов 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«Проблемы </a:t>
            </a:r>
            <a:r>
              <a:rPr lang="ru-RU" b="1" dirty="0">
                <a:solidFill>
                  <a:prstClr val="black"/>
                </a:solidFill>
                <a:latin typeface="Garamond" panose="02020404030301010803" pitchFamily="18" charset="0"/>
              </a:rPr>
              <a:t>и перспективы перехода на профессиональный стандарт </a:t>
            </a:r>
            <a:r>
              <a:rPr lang="ru-RU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«</a:t>
            </a:r>
            <a:r>
              <a:rPr lang="ru-RU" b="1" dirty="0">
                <a:solidFill>
                  <a:prstClr val="black"/>
                </a:solidFill>
                <a:latin typeface="Garamond" panose="02020404030301010803" pitchFamily="18" charset="0"/>
              </a:rPr>
              <a:t>Педагог-психолог </a:t>
            </a:r>
            <a:r>
              <a:rPr lang="ru-RU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(</a:t>
            </a:r>
            <a:r>
              <a:rPr lang="ru-RU" b="1" dirty="0">
                <a:solidFill>
                  <a:prstClr val="black"/>
                </a:solidFill>
                <a:latin typeface="Garamond" panose="02020404030301010803" pitchFamily="18" charset="0"/>
              </a:rPr>
              <a:t>психолог в сфере образования)»</a:t>
            </a:r>
          </a:p>
          <a:p>
            <a:pPr algn="ctr"/>
            <a:endParaRPr lang="ru-RU" b="1" dirty="0" smtClean="0"/>
          </a:p>
          <a:p>
            <a:pPr indent="540385" algn="ctr">
              <a:lnSpc>
                <a:spcPct val="112000"/>
              </a:lnSpc>
              <a:spcAft>
                <a:spcPts val="0"/>
              </a:spcAft>
            </a:pPr>
            <a:r>
              <a:rPr lang="ru-RU" sz="2800" b="1" kern="1400" dirty="0" smtClean="0">
                <a:solidFill>
                  <a:srgbClr val="2F211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Состояние </a:t>
            </a:r>
            <a:r>
              <a:rPr lang="ru-RU" sz="2800" b="1" kern="1400" dirty="0">
                <a:solidFill>
                  <a:srgbClr val="2F211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нормативно-правовой базы и кадровый потенциал в условиях перехода на новый профессиональный </a:t>
            </a:r>
            <a:r>
              <a:rPr lang="ru-RU" sz="2800" b="1" kern="1400" dirty="0" smtClean="0">
                <a:solidFill>
                  <a:srgbClr val="2F211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</a:t>
            </a:r>
          </a:p>
          <a:p>
            <a:pPr indent="540385" algn="ctr">
              <a:lnSpc>
                <a:spcPct val="112000"/>
              </a:lnSpc>
              <a:spcAft>
                <a:spcPts val="0"/>
              </a:spcAft>
            </a:pPr>
            <a:r>
              <a:rPr lang="ru-RU" sz="2800" b="1" kern="1400" dirty="0" smtClean="0">
                <a:solidFill>
                  <a:srgbClr val="2F211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kern="1400" dirty="0">
                <a:solidFill>
                  <a:srgbClr val="2F211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«Педагог-психолог </a:t>
            </a:r>
            <a:endParaRPr lang="ru-RU" sz="2800" b="1" kern="1400" dirty="0" smtClean="0">
              <a:solidFill>
                <a:srgbClr val="2F2116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0385" algn="ctr">
              <a:lnSpc>
                <a:spcPct val="112000"/>
              </a:lnSpc>
              <a:spcAft>
                <a:spcPts val="0"/>
              </a:spcAft>
            </a:pPr>
            <a:r>
              <a:rPr lang="ru-RU" sz="2800" b="1" kern="1400" dirty="0" smtClean="0">
                <a:solidFill>
                  <a:srgbClr val="2F211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kern="1400" dirty="0">
                <a:solidFill>
                  <a:srgbClr val="2F211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 в сфере образования</a:t>
            </a:r>
            <a:r>
              <a:rPr lang="ru-RU" sz="2800" b="1" kern="1400" dirty="0" smtClean="0">
                <a:solidFill>
                  <a:srgbClr val="2F211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)»</a:t>
            </a:r>
          </a:p>
          <a:p>
            <a:pPr indent="540385" algn="ctr">
              <a:lnSpc>
                <a:spcPct val="112000"/>
              </a:lnSpc>
              <a:spcAft>
                <a:spcPts val="0"/>
              </a:spcAft>
            </a:pP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>
              <a:lnSpc>
                <a:spcPct val="112000"/>
              </a:lnSpc>
              <a:spcAft>
                <a:spcPts val="0"/>
              </a:spcAft>
            </a:pPr>
            <a:r>
              <a:rPr lang="ru-RU" b="1" kern="1400" dirty="0">
                <a:solidFill>
                  <a:srgbClr val="2F211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Корнеева Елена Александровна,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kern="1400" dirty="0" err="1">
                <a:solidFill>
                  <a:srgbClr val="2F211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и.о</a:t>
            </a:r>
            <a:r>
              <a:rPr lang="ru-RU" kern="1400" dirty="0">
                <a:solidFill>
                  <a:srgbClr val="2F211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начальника отдела опеки, попечительства и интернатных учреждений Департамента Смоленской области по образованию, науке и делам </a:t>
            </a:r>
            <a:r>
              <a:rPr lang="ru-RU" kern="1400" dirty="0" smtClean="0">
                <a:solidFill>
                  <a:srgbClr val="2F211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молодёжи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августа 2016 г.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106" y="476672"/>
            <a:ext cx="846513" cy="83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://www.sfmgei.ru/images/stories/ikonom/psihologia/image029_1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16" y="476672"/>
            <a:ext cx="574919" cy="5760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514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1" y="476672"/>
            <a:ext cx="7883215" cy="597666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Секция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областного методического объединения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педагогов-психологов 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«Проблемы </a:t>
            </a:r>
            <a:r>
              <a:rPr lang="ru-RU" b="1" dirty="0">
                <a:solidFill>
                  <a:prstClr val="black"/>
                </a:solidFill>
                <a:latin typeface="Garamond" panose="02020404030301010803" pitchFamily="18" charset="0"/>
              </a:rPr>
              <a:t>и перспективы перехода на профессиональный стандарт </a:t>
            </a:r>
            <a:r>
              <a:rPr lang="ru-RU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«</a:t>
            </a:r>
            <a:r>
              <a:rPr lang="ru-RU" b="1" dirty="0">
                <a:solidFill>
                  <a:prstClr val="black"/>
                </a:solidFill>
                <a:latin typeface="Garamond" panose="02020404030301010803" pitchFamily="18" charset="0"/>
              </a:rPr>
              <a:t>Педагог-психолог </a:t>
            </a:r>
            <a:r>
              <a:rPr lang="ru-RU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(</a:t>
            </a:r>
            <a:r>
              <a:rPr lang="ru-RU" b="1" dirty="0">
                <a:solidFill>
                  <a:prstClr val="black"/>
                </a:solidFill>
                <a:latin typeface="Garamond" panose="02020404030301010803" pitchFamily="18" charset="0"/>
              </a:rPr>
              <a:t>психолог в сфере образования</a:t>
            </a:r>
            <a:r>
              <a:rPr lang="ru-RU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)»</a:t>
            </a:r>
          </a:p>
          <a:p>
            <a:pPr algn="ctr"/>
            <a:endParaRPr lang="ru-RU" b="1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indent="540385" algn="ctr">
              <a:lnSpc>
                <a:spcPct val="112000"/>
              </a:lnSpc>
              <a:spcAft>
                <a:spcPts val="0"/>
              </a:spcAft>
            </a:pPr>
            <a:r>
              <a:rPr lang="ru-RU" sz="2800" b="1" kern="1400" dirty="0">
                <a:solidFill>
                  <a:srgbClr val="2F211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Взаимодействие муниципальных органов образования с методическим объединением педагогов-психологов и психологическими службами образовательных </a:t>
            </a:r>
            <a:r>
              <a:rPr lang="ru-RU" sz="2800" b="1" kern="1400" dirty="0" smtClean="0">
                <a:solidFill>
                  <a:srgbClr val="2F211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организаций</a:t>
            </a:r>
          </a:p>
          <a:p>
            <a:pPr indent="540385">
              <a:lnSpc>
                <a:spcPct val="112000"/>
              </a:lnSpc>
              <a:spcAft>
                <a:spcPts val="0"/>
              </a:spcAft>
            </a:pPr>
            <a:endParaRPr lang="ru-RU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>
              <a:spcAft>
                <a:spcPts val="0"/>
              </a:spcAft>
            </a:pP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Чепёлкина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Татьяна Евгеньевна, </a:t>
            </a:r>
            <a:endParaRPr lang="ru-RU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заместитель председателя Комитета образования Администрации муниципального образования «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Рославльский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район» Смоленской области, руководитель совета методических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объединений</a:t>
            </a:r>
          </a:p>
          <a:p>
            <a:endParaRPr lang="ru-RU" b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lvl="0" algn="ctr">
              <a:buClr>
                <a:srgbClr val="53548A"/>
              </a:buClr>
            </a:pP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августа 2016 г.</a:t>
            </a:r>
          </a:p>
          <a:p>
            <a:endParaRPr lang="ru-RU" b="1" dirty="0" smtClean="0"/>
          </a:p>
        </p:txBody>
      </p:sp>
      <p:pic>
        <p:nvPicPr>
          <p:cNvPr id="1026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106" y="476672"/>
            <a:ext cx="846513" cy="83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://www.sfmgei.ru/images/stories/ikonom/psihologia/image029_1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16" y="476672"/>
            <a:ext cx="574919" cy="5760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441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1" y="476672"/>
            <a:ext cx="7883215" cy="597666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Секция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областного методического объединения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педагогов-психологов 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«Проблемы </a:t>
            </a:r>
            <a:r>
              <a:rPr lang="ru-RU" b="1" dirty="0">
                <a:solidFill>
                  <a:prstClr val="black"/>
                </a:solidFill>
                <a:latin typeface="Garamond" panose="02020404030301010803" pitchFamily="18" charset="0"/>
              </a:rPr>
              <a:t>и перспективы перехода на профессиональный стандарт </a:t>
            </a:r>
            <a:r>
              <a:rPr lang="ru-RU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«</a:t>
            </a:r>
            <a:r>
              <a:rPr lang="ru-RU" b="1" dirty="0">
                <a:solidFill>
                  <a:prstClr val="black"/>
                </a:solidFill>
                <a:latin typeface="Garamond" panose="02020404030301010803" pitchFamily="18" charset="0"/>
              </a:rPr>
              <a:t>Педагог-психолог </a:t>
            </a:r>
            <a:r>
              <a:rPr lang="ru-RU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(</a:t>
            </a:r>
            <a:r>
              <a:rPr lang="ru-RU" b="1" dirty="0">
                <a:solidFill>
                  <a:prstClr val="black"/>
                </a:solidFill>
                <a:latin typeface="Garamond" panose="02020404030301010803" pitchFamily="18" charset="0"/>
              </a:rPr>
              <a:t>психолог в сфере образования</a:t>
            </a:r>
            <a:r>
              <a:rPr lang="ru-RU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)»</a:t>
            </a:r>
          </a:p>
          <a:p>
            <a:pPr algn="ctr"/>
            <a:endParaRPr lang="ru-RU" b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indent="540385" algn="ctr">
              <a:lnSpc>
                <a:spcPct val="112000"/>
              </a:lnSpc>
              <a:spcAft>
                <a:spcPts val="0"/>
              </a:spcAft>
            </a:pPr>
            <a:r>
              <a:rPr lang="ru-RU" sz="2800" b="1" kern="1400" dirty="0">
                <a:solidFill>
                  <a:srgbClr val="2F211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Переход к профессиональному стандарту «Педагог-психолог (психолог в сфере образования)»: перспективы в решении проблемы подготовки кадров в </a:t>
            </a:r>
            <a:r>
              <a:rPr lang="ru-RU" sz="2800" b="1" kern="1400" dirty="0" smtClean="0">
                <a:solidFill>
                  <a:srgbClr val="2F211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регионе</a:t>
            </a:r>
          </a:p>
          <a:p>
            <a:pPr indent="540385" algn="ctr">
              <a:lnSpc>
                <a:spcPct val="112000"/>
              </a:lnSpc>
              <a:spcAft>
                <a:spcPts val="0"/>
              </a:spcAft>
            </a:pP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b="1" kern="1400" dirty="0">
                <a:solidFill>
                  <a:srgbClr val="2F211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Терещенко Владимир Валерьевич,</a:t>
            </a:r>
            <a:r>
              <a:rPr lang="ru-RU" kern="1400" dirty="0">
                <a:solidFill>
                  <a:srgbClr val="2F211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kern="1400" dirty="0" smtClean="0">
              <a:solidFill>
                <a:srgbClr val="2F211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kern="1400" dirty="0" smtClean="0">
                <a:solidFill>
                  <a:srgbClr val="2F211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кандидат </a:t>
            </a:r>
            <a:r>
              <a:rPr lang="ru-RU" kern="1400" dirty="0">
                <a:solidFill>
                  <a:srgbClr val="2F211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психологических наук, </a:t>
            </a:r>
            <a:endParaRPr lang="ru-RU" kern="1400" dirty="0" smtClean="0">
              <a:solidFill>
                <a:srgbClr val="2F211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kern="1400" dirty="0" smtClean="0">
                <a:solidFill>
                  <a:srgbClr val="2F211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доцент </a:t>
            </a:r>
            <a:r>
              <a:rPr lang="ru-RU" kern="1400" dirty="0">
                <a:solidFill>
                  <a:srgbClr val="2F211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кафедры общей психологии </a:t>
            </a:r>
            <a:endParaRPr lang="ru-RU" kern="1400" dirty="0" smtClean="0">
              <a:solidFill>
                <a:srgbClr val="2F211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kern="1400" dirty="0" smtClean="0">
                <a:solidFill>
                  <a:srgbClr val="2F211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ФГБОУ </a:t>
            </a:r>
            <a:r>
              <a:rPr lang="ru-RU" kern="1400" dirty="0">
                <a:solidFill>
                  <a:srgbClr val="2F211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ВПО «</a:t>
            </a:r>
            <a:r>
              <a:rPr lang="ru-RU" kern="1400" dirty="0" err="1">
                <a:solidFill>
                  <a:srgbClr val="2F211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СмолГУ</a:t>
            </a:r>
            <a:r>
              <a:rPr lang="ru-RU" kern="1400" dirty="0" smtClean="0">
                <a:solidFill>
                  <a:srgbClr val="2F211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</a:p>
          <a:p>
            <a:pPr lvl="0" algn="ctr">
              <a:buClr>
                <a:srgbClr val="53548A"/>
              </a:buClr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августа 2016 г.</a:t>
            </a:r>
          </a:p>
          <a:p>
            <a:endParaRPr lang="ru-RU" b="1" dirty="0" smtClean="0"/>
          </a:p>
        </p:txBody>
      </p:sp>
      <p:pic>
        <p:nvPicPr>
          <p:cNvPr id="1026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106" y="476672"/>
            <a:ext cx="846513" cy="83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://www.sfmgei.ru/images/stories/ikonom/psihologia/image029_1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16" y="476672"/>
            <a:ext cx="574919" cy="5760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52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4917" y="476672"/>
            <a:ext cx="8313548" cy="597666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Секция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областного методического объединения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педагогов-психологов 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«Проблемы </a:t>
            </a:r>
            <a:r>
              <a:rPr lang="ru-RU" b="1" dirty="0">
                <a:solidFill>
                  <a:prstClr val="black"/>
                </a:solidFill>
                <a:latin typeface="Garamond" panose="02020404030301010803" pitchFamily="18" charset="0"/>
              </a:rPr>
              <a:t>и перспективы перехода на профессиональный стандарт </a:t>
            </a:r>
            <a:r>
              <a:rPr lang="ru-RU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«</a:t>
            </a:r>
            <a:r>
              <a:rPr lang="ru-RU" b="1" dirty="0">
                <a:solidFill>
                  <a:prstClr val="black"/>
                </a:solidFill>
                <a:latin typeface="Garamond" panose="02020404030301010803" pitchFamily="18" charset="0"/>
              </a:rPr>
              <a:t>Педагог-психолог </a:t>
            </a:r>
            <a:r>
              <a:rPr lang="ru-RU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(</a:t>
            </a:r>
            <a:r>
              <a:rPr lang="ru-RU" b="1" dirty="0">
                <a:solidFill>
                  <a:prstClr val="black"/>
                </a:solidFill>
                <a:latin typeface="Garamond" panose="02020404030301010803" pitchFamily="18" charset="0"/>
              </a:rPr>
              <a:t>психолог в сфере образования</a:t>
            </a:r>
            <a:r>
              <a:rPr lang="ru-RU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)»</a:t>
            </a:r>
          </a:p>
          <a:p>
            <a:pPr indent="540385">
              <a:lnSpc>
                <a:spcPct val="112000"/>
              </a:lnSpc>
              <a:spcAft>
                <a:spcPts val="0"/>
              </a:spcAft>
            </a:pPr>
            <a:endParaRPr lang="ru-RU" b="1" kern="1400" dirty="0" smtClean="0">
              <a:solidFill>
                <a:srgbClr val="2F2116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0385" algn="ctr">
              <a:lnSpc>
                <a:spcPct val="112000"/>
              </a:lnSpc>
              <a:spcAft>
                <a:spcPts val="0"/>
              </a:spcAft>
            </a:pPr>
            <a:r>
              <a:rPr lang="ru-RU" sz="2400" b="1" kern="1400" dirty="0">
                <a:solidFill>
                  <a:srgbClr val="2F211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Центров психолого-педагогической, медико-социальной помощи и образовательных организаций области в свете стандартизации образования</a:t>
            </a:r>
            <a:endParaRPr lang="ru-RU" sz="2400" b="1" kern="1400" dirty="0">
              <a:solidFill>
                <a:srgbClr val="2F2116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0385">
              <a:lnSpc>
                <a:spcPct val="112000"/>
              </a:lnSpc>
              <a:spcAft>
                <a:spcPts val="0"/>
              </a:spcAft>
            </a:pPr>
            <a:endParaRPr lang="ru-RU" b="1" kern="1400" dirty="0" smtClean="0">
              <a:solidFill>
                <a:srgbClr val="2F2116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0385">
              <a:lnSpc>
                <a:spcPct val="112000"/>
              </a:lnSpc>
              <a:spcAft>
                <a:spcPts val="0"/>
              </a:spcAft>
            </a:pPr>
            <a:r>
              <a:rPr lang="ru-RU" b="1" kern="1400" dirty="0" smtClean="0">
                <a:solidFill>
                  <a:srgbClr val="2F211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Рылеева </a:t>
            </a:r>
            <a:r>
              <a:rPr lang="ru-RU" b="1" kern="1400" dirty="0">
                <a:solidFill>
                  <a:srgbClr val="2F211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Елена Анатольевна,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>
              <a:lnSpc>
                <a:spcPct val="112000"/>
              </a:lnSpc>
              <a:spcAft>
                <a:spcPts val="0"/>
              </a:spcAft>
            </a:pPr>
            <a:r>
              <a:rPr lang="ru-RU" kern="1400" dirty="0">
                <a:solidFill>
                  <a:srgbClr val="2F211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МБУ ДО «ЦДО №1», руководитель службы сопровождения социально-психолого-педагогической деятельности образовательных учреждений </a:t>
            </a:r>
            <a:r>
              <a:rPr lang="ru-RU" kern="1400" dirty="0" err="1">
                <a:solidFill>
                  <a:srgbClr val="2F211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г.Смоленска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>
              <a:lnSpc>
                <a:spcPct val="112000"/>
              </a:lnSpc>
              <a:spcAft>
                <a:spcPts val="0"/>
              </a:spcAft>
            </a:pPr>
            <a:r>
              <a:rPr lang="ru-RU" b="1" kern="1400" dirty="0">
                <a:solidFill>
                  <a:srgbClr val="2F211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Кутузова Светлана Александровна,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kern="1400" dirty="0">
                <a:solidFill>
                  <a:srgbClr val="2F211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заместитель директора по научно - методической работе СОГБУ «Центр психолого-медико-социального сопровождения детей и семей</a:t>
            </a:r>
            <a:r>
              <a:rPr lang="ru-RU" kern="1400" dirty="0" smtClean="0">
                <a:solidFill>
                  <a:srgbClr val="2F211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</a:p>
          <a:p>
            <a:pPr algn="ctr"/>
            <a:endParaRPr lang="ru-RU" kern="1400" dirty="0" smtClean="0">
              <a:solidFill>
                <a:srgbClr val="2F211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b="1" dirty="0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  <p:pic>
        <p:nvPicPr>
          <p:cNvPr id="1026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106" y="476672"/>
            <a:ext cx="846513" cy="83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://www.sfmgei.ru/images/stories/ikonom/psihologia/image029_1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16" y="476672"/>
            <a:ext cx="574919" cy="5760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350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4917" y="476672"/>
            <a:ext cx="8313548" cy="597666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Секция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областного методического объединения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педагогов-психологов 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«Проблемы </a:t>
            </a:r>
            <a:r>
              <a:rPr lang="ru-RU" b="1" dirty="0">
                <a:solidFill>
                  <a:prstClr val="black"/>
                </a:solidFill>
                <a:latin typeface="Garamond" panose="02020404030301010803" pitchFamily="18" charset="0"/>
              </a:rPr>
              <a:t>и перспективы перехода на профессиональный стандарт </a:t>
            </a:r>
            <a:r>
              <a:rPr lang="ru-RU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«</a:t>
            </a:r>
            <a:r>
              <a:rPr lang="ru-RU" b="1" dirty="0">
                <a:solidFill>
                  <a:prstClr val="black"/>
                </a:solidFill>
                <a:latin typeface="Garamond" panose="02020404030301010803" pitchFamily="18" charset="0"/>
              </a:rPr>
              <a:t>Педагог-психолог </a:t>
            </a:r>
            <a:r>
              <a:rPr lang="ru-RU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(</a:t>
            </a:r>
            <a:r>
              <a:rPr lang="ru-RU" b="1" dirty="0">
                <a:solidFill>
                  <a:prstClr val="black"/>
                </a:solidFill>
                <a:latin typeface="Garamond" panose="02020404030301010803" pitchFamily="18" charset="0"/>
              </a:rPr>
              <a:t>психолог в сфере образования</a:t>
            </a:r>
            <a:r>
              <a:rPr lang="ru-RU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)»</a:t>
            </a:r>
          </a:p>
          <a:p>
            <a:pPr indent="540385">
              <a:lnSpc>
                <a:spcPct val="112000"/>
              </a:lnSpc>
              <a:spcAft>
                <a:spcPts val="0"/>
              </a:spcAft>
            </a:pPr>
            <a:endParaRPr lang="ru-RU" b="1" kern="1400" dirty="0" smtClean="0">
              <a:solidFill>
                <a:srgbClr val="2F2116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0385" algn="ctr">
              <a:lnSpc>
                <a:spcPct val="112000"/>
              </a:lnSpc>
              <a:spcAft>
                <a:spcPts val="0"/>
              </a:spcAft>
            </a:pPr>
            <a:r>
              <a:rPr lang="ru-RU" sz="2400" b="1" kern="1400" dirty="0">
                <a:solidFill>
                  <a:srgbClr val="2F211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Деятельность областного методического объединения педагогов-психологов как условие их профессионального развития в свете нового стандарта </a:t>
            </a:r>
            <a:endParaRPr lang="ru-RU" sz="2400" b="1" kern="1400" dirty="0" smtClean="0">
              <a:solidFill>
                <a:srgbClr val="2F2116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0385" algn="ctr">
              <a:lnSpc>
                <a:spcPct val="112000"/>
              </a:lnSpc>
              <a:spcAft>
                <a:spcPts val="0"/>
              </a:spcAft>
            </a:pPr>
            <a:r>
              <a:rPr lang="ru-RU" sz="2400" b="1" kern="1400" dirty="0" smtClean="0">
                <a:solidFill>
                  <a:srgbClr val="2F211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kern="1400" dirty="0">
                <a:solidFill>
                  <a:srgbClr val="2F211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Педагог-психолог (психолог в сфере образования</a:t>
            </a:r>
            <a:r>
              <a:rPr lang="ru-RU" sz="2400" b="1" kern="1400" dirty="0" smtClean="0">
                <a:solidFill>
                  <a:srgbClr val="2F211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)»</a:t>
            </a:r>
          </a:p>
          <a:p>
            <a:pPr indent="540385">
              <a:lnSpc>
                <a:spcPct val="112000"/>
              </a:lnSpc>
              <a:spcAft>
                <a:spcPts val="0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>
              <a:spcAft>
                <a:spcPts val="0"/>
              </a:spcAft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Фараонова Наталья Михайловна,</a:t>
            </a:r>
            <a:endParaRPr lang="ru-RU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председатель областного методического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объединения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педагогов-психологов,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педагог-психолог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СОГБОУ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«Центр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диагностики и консультирования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</a:p>
          <a:p>
            <a:pPr lvl="0" algn="ctr">
              <a:buClr>
                <a:srgbClr val="53548A"/>
              </a:buClr>
            </a:pPr>
            <a:endParaRPr lang="ru-RU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buClr>
                <a:srgbClr val="53548A"/>
              </a:buClr>
            </a:pP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августа 2016 г.</a:t>
            </a:r>
          </a:p>
          <a:p>
            <a:pPr algn="ctr"/>
            <a:endParaRPr lang="ru-RU" b="1" kern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106" y="476672"/>
            <a:ext cx="846513" cy="83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://www.sfmgei.ru/images/stories/ikonom/psihologia/image029_1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16" y="476672"/>
            <a:ext cx="574919" cy="5760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600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4917" y="476672"/>
            <a:ext cx="8313548" cy="597666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Секция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областного методического объединения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педагогов-психологов 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«Проблемы </a:t>
            </a:r>
            <a:r>
              <a:rPr lang="ru-RU" b="1" dirty="0">
                <a:solidFill>
                  <a:prstClr val="black"/>
                </a:solidFill>
                <a:latin typeface="Garamond" panose="02020404030301010803" pitchFamily="18" charset="0"/>
              </a:rPr>
              <a:t>и перспективы перехода на профессиональный стандарт </a:t>
            </a:r>
            <a:r>
              <a:rPr lang="ru-RU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«</a:t>
            </a:r>
            <a:r>
              <a:rPr lang="ru-RU" b="1" dirty="0">
                <a:solidFill>
                  <a:prstClr val="black"/>
                </a:solidFill>
                <a:latin typeface="Garamond" panose="02020404030301010803" pitchFamily="18" charset="0"/>
              </a:rPr>
              <a:t>Педагог-психолог </a:t>
            </a:r>
            <a:r>
              <a:rPr lang="ru-RU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(</a:t>
            </a:r>
            <a:r>
              <a:rPr lang="ru-RU" b="1" dirty="0">
                <a:solidFill>
                  <a:prstClr val="black"/>
                </a:solidFill>
                <a:latin typeface="Garamond" panose="02020404030301010803" pitchFamily="18" charset="0"/>
              </a:rPr>
              <a:t>психолог в сфере образования</a:t>
            </a:r>
            <a:r>
              <a:rPr lang="ru-RU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)»</a:t>
            </a:r>
          </a:p>
          <a:p>
            <a:pPr algn="ctr"/>
            <a:endParaRPr lang="ru-RU" b="1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indent="540385" algn="ctr">
              <a:lnSpc>
                <a:spcPct val="112000"/>
              </a:lnSpc>
              <a:spcAft>
                <a:spcPts val="0"/>
              </a:spcAft>
            </a:pPr>
            <a:r>
              <a:rPr lang="ru-RU" sz="2400" b="1" kern="1400" dirty="0">
                <a:solidFill>
                  <a:srgbClr val="2F211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Научно-методические и сетевые ресурсы психологического кластера Смоленской области в повышении квалификации специалистов и </a:t>
            </a:r>
            <a:endParaRPr lang="ru-RU" sz="2400" b="1" kern="1400" dirty="0" smtClean="0">
              <a:solidFill>
                <a:srgbClr val="2F2116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0385" algn="ctr">
              <a:lnSpc>
                <a:spcPct val="112000"/>
              </a:lnSpc>
              <a:spcAft>
                <a:spcPts val="0"/>
              </a:spcAft>
            </a:pPr>
            <a:r>
              <a:rPr lang="ru-RU" sz="2400" b="1" kern="1400" dirty="0" smtClean="0">
                <a:solidFill>
                  <a:srgbClr val="2F211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400" b="1" kern="1400" dirty="0">
                <a:solidFill>
                  <a:srgbClr val="2F211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условие перехода на профессиональный стандарт «Педагог-психолог (психолог в сфере образования</a:t>
            </a:r>
            <a:r>
              <a:rPr lang="ru-RU" sz="2400" b="1" kern="1400" dirty="0" smtClean="0">
                <a:solidFill>
                  <a:srgbClr val="2F211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)»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>
              <a:lnSpc>
                <a:spcPct val="112000"/>
              </a:lnSpc>
              <a:spcAft>
                <a:spcPts val="0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>
              <a:spcAft>
                <a:spcPts val="0"/>
              </a:spcAft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Нетребенко Лариса Викторовна,</a:t>
            </a:r>
            <a:endParaRPr lang="ru-RU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заведующий кафедрой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0385"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психолого-педагогического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проектирования </a:t>
            </a:r>
            <a:endParaRPr lang="ru-RU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ГАУ ДПО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СОИРО</a:t>
            </a:r>
          </a:p>
          <a:p>
            <a:pPr lvl="0" algn="ctr">
              <a:buClr>
                <a:srgbClr val="53548A"/>
              </a:buClr>
            </a:pPr>
            <a:endParaRPr lang="ru-RU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buClr>
                <a:srgbClr val="53548A"/>
              </a:buClr>
            </a:pP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августа 2016 г.</a:t>
            </a:r>
          </a:p>
          <a:p>
            <a:pPr algn="ctr"/>
            <a:endParaRPr lang="ru-RU" b="1" kern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106" y="476672"/>
            <a:ext cx="846513" cy="83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://www.sfmgei.ru/images/stories/ikonom/psihologia/image029_1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16" y="476672"/>
            <a:ext cx="574919" cy="5760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797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1" y="476672"/>
            <a:ext cx="7488831" cy="5976664"/>
          </a:xfrm>
          <a:solidFill>
            <a:schemeClr val="bg1">
              <a:lumMod val="85000"/>
            </a:schemeClr>
          </a:solidFill>
        </p:spPr>
        <p:txBody>
          <a:bodyPr>
            <a:normAutofit fontScale="92500" lnSpcReduction="1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aramond Premr Pro Smbd" panose="02020602060506020403" pitchFamily="18" charset="0"/>
              </a:rPr>
              <a:t>Областное августовское совещание </a:t>
            </a:r>
            <a:endParaRPr lang="ru-RU" b="1" dirty="0" smtClean="0">
              <a:solidFill>
                <a:schemeClr val="tx1"/>
              </a:solidFill>
              <a:latin typeface="Garamond Premr Pro Smbd" panose="02020602060506020403" pitchFamily="18" charset="0"/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>                    "</a:t>
            </a:r>
            <a:r>
              <a:rPr lang="ru-RU" b="1" dirty="0">
                <a:solidFill>
                  <a:schemeClr val="tx1"/>
                </a:solidFill>
                <a:latin typeface="Garamond Premr Pro Smbd" panose="02020602060506020403" pitchFamily="18" charset="0"/>
              </a:rPr>
              <a:t>Региональная система образования: </a:t>
            </a:r>
            <a:r>
              <a:rPr lang="ru-RU" b="1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>пространство  </a:t>
            </a:r>
          </a:p>
          <a:p>
            <a:pPr algn="l"/>
            <a:r>
              <a:rPr lang="ru-RU" b="1" dirty="0">
                <a:solidFill>
                  <a:schemeClr val="tx1"/>
                </a:solidFill>
                <a:latin typeface="Garamond Premr Pro Smbd" panose="02020602060506020403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>          </a:t>
            </a:r>
            <a:r>
              <a:rPr lang="ru-RU" b="1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>образовательных </a:t>
            </a:r>
            <a:r>
              <a:rPr lang="ru-RU" b="1" dirty="0">
                <a:solidFill>
                  <a:schemeClr val="tx1"/>
                </a:solidFill>
                <a:latin typeface="Garamond Premr Pro Smbd" panose="02020602060506020403" pitchFamily="18" charset="0"/>
              </a:rPr>
              <a:t>возможностей и общественного </a:t>
            </a:r>
            <a:r>
              <a:rPr lang="ru-RU" b="1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>диалога»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>Секция </a:t>
            </a:r>
            <a:endParaRPr lang="ru-RU" b="1" dirty="0" smtClean="0">
              <a:solidFill>
                <a:schemeClr val="tx1"/>
              </a:solidFill>
              <a:latin typeface="Garamond Premr Pro Smbd" panose="02020602060506020403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>        областного методического объединения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> педагогов-психологов </a:t>
            </a:r>
            <a:r>
              <a:rPr lang="ru-RU" b="1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>(</a:t>
            </a:r>
            <a:r>
              <a:rPr lang="ru-RU" b="1" dirty="0" err="1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>вебинар</a:t>
            </a:r>
            <a:r>
              <a:rPr lang="ru-RU" b="1" dirty="0" smtClean="0">
                <a:solidFill>
                  <a:schemeClr val="tx1"/>
                </a:solidFill>
                <a:latin typeface="Garamond Premr Pro Smbd" panose="02020602060506020403" pitchFamily="18" charset="0"/>
              </a:rPr>
              <a:t>)</a:t>
            </a:r>
            <a:endParaRPr lang="ru-RU" b="1" dirty="0">
              <a:solidFill>
                <a:schemeClr val="tx1"/>
              </a:solidFill>
              <a:latin typeface="Garamond Premr Pro Smbd" panose="02020602060506020403" pitchFamily="18" charset="0"/>
            </a:endParaRPr>
          </a:p>
          <a:p>
            <a:pPr algn="ctr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«Проблемы и перспективы перехода на профессиональный стандарт </a:t>
            </a:r>
          </a:p>
          <a:p>
            <a:pPr algn="ctr"/>
            <a:r>
              <a:rPr lang="ru-RU" sz="3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«Педагог-психолог </a:t>
            </a:r>
          </a:p>
          <a:p>
            <a:pPr algn="ctr"/>
            <a:r>
              <a:rPr lang="ru-RU" sz="3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(психолог в сфере образования</a:t>
            </a:r>
            <a:r>
              <a:rPr lang="ru-RU" sz="3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)»</a:t>
            </a:r>
          </a:p>
          <a:p>
            <a:pPr algn="ctr"/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Модераторы: Нетребенко Л.В., зав. кафедрой психолого-педагогического проектирования, </a:t>
            </a:r>
            <a:endPara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Фараонова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Н.М., председатель ОМО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педагогов-психологов,</a:t>
            </a:r>
          </a:p>
          <a:p>
            <a:pPr algn="l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 СОГБОУ «Центр диагностики и консультирования»</a:t>
            </a:r>
            <a:endPara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августа 2016 г.</a:t>
            </a:r>
          </a:p>
          <a:p>
            <a:pPr algn="ctr"/>
            <a:endParaRPr lang="ru-RU" sz="1800" b="1" dirty="0">
              <a:solidFill>
                <a:schemeClr val="tx1"/>
              </a:solidFill>
            </a:endParaRPr>
          </a:p>
          <a:p>
            <a:pPr algn="ctr"/>
            <a:endParaRPr lang="ru-RU" sz="1800" b="1" dirty="0" smtClean="0">
              <a:solidFill>
                <a:schemeClr val="tx1"/>
              </a:solidFill>
            </a:endParaRPr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endParaRPr lang="ru-RU" b="1" dirty="0"/>
          </a:p>
        </p:txBody>
      </p:sp>
      <p:pic>
        <p:nvPicPr>
          <p:cNvPr id="1026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106" y="476672"/>
            <a:ext cx="846513" cy="83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://www.sfmgei.ru/images/stories/ikonom/psihologia/image029_1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16" y="476672"/>
            <a:ext cx="574919" cy="5760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382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656</Words>
  <Application>Microsoft Office PowerPoint</Application>
  <PresentationFormat>Экран (4:3)</PresentationFormat>
  <Paragraphs>139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Calibri</vt:lpstr>
      <vt:lpstr>Garamond</vt:lpstr>
      <vt:lpstr>Garamond Premr Pro Smbd</vt:lpstr>
      <vt:lpstr>Symbol</vt:lpstr>
      <vt:lpstr>Times New Roman</vt:lpstr>
      <vt:lpstr>Verdana</vt:lpstr>
      <vt:lpstr>Wingdings 2</vt:lpstr>
      <vt:lpstr>Аспект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Лариса</cp:lastModifiedBy>
  <cp:revision>29</cp:revision>
  <dcterms:created xsi:type="dcterms:W3CDTF">2016-08-12T06:07:28Z</dcterms:created>
  <dcterms:modified xsi:type="dcterms:W3CDTF">2016-08-15T19:24:37Z</dcterms:modified>
</cp:coreProperties>
</file>