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70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196901-8319-4403-BAB9-692ABCF7C830}" type="datetimeFigureOut">
              <a:rPr lang="ru-RU" smtClean="0"/>
              <a:pPr/>
              <a:t>15.08.2016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E1E37C4-6575-4B8D-BAF0-5A75B080B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929618" cy="3071833"/>
          </a:xfrm>
        </p:spPr>
        <p:txBody>
          <a:bodyPr>
            <a:normAutofit/>
          </a:bodyPr>
          <a:lstStyle/>
          <a:p>
            <a:r>
              <a:rPr lang="ru-RU" sz="3200" b="1" dirty="0"/>
              <a:t>Актуальные проблемы ранней комплексной помощи детям с особенностями развития в Смоленской области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43372" y="5000636"/>
            <a:ext cx="4629160" cy="71438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Крылова Елена Викторовна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кпн</a:t>
            </a:r>
            <a:r>
              <a:rPr lang="ru-RU" dirty="0" smtClean="0">
                <a:solidFill>
                  <a:schemeClr val="tx1"/>
                </a:solidFill>
              </a:rPr>
              <a:t>, доцент </a:t>
            </a:r>
            <a:r>
              <a:rPr lang="ru-RU" dirty="0" err="1" smtClean="0">
                <a:solidFill>
                  <a:schemeClr val="tx1"/>
                </a:solidFill>
              </a:rPr>
              <a:t>СмолГУ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Возможные пути решения проблемы оказания ранней комплексной помощи</a:t>
            </a:r>
            <a:br>
              <a:rPr lang="ru-RU" sz="2400" dirty="0" smtClean="0"/>
            </a:br>
            <a:r>
              <a:rPr lang="ru-RU" sz="2400" dirty="0" smtClean="0"/>
              <a:t>детям с ОВЗ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183880" cy="4473704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22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Регулярное проведение семинаров, конференций, круглых столов для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медико-педагогического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сообщества, что позволит нивелировать разногласия между педагогами и врачами в понимании проблем психофизического здоровья детей и  в содружестве определиться с комплексом мер по оказанию им адекватной коррекционной помощи. </a:t>
            </a:r>
          </a:p>
          <a:p>
            <a:pPr lvl="0">
              <a:buNone/>
            </a:pPr>
            <a:r>
              <a:rPr lang="ru-RU" sz="22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Систематическое 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просвещение и  консультирование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семей по вопросам раннего развития детей как с проблемами в развитии, так и с нормативным развитием (СМИ,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ППМСС-центры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 ПМПК, образовательные учреждения).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1142984"/>
            <a:ext cx="8215370" cy="4500594"/>
          </a:xfrm>
        </p:spPr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200" dirty="0" smtClean="0">
                <a:latin typeface="Arial" pitchFamily="34" charset="0"/>
                <a:cs typeface="Arial" pitchFamily="34" charset="0"/>
              </a:rPr>
              <a:t>Таким образом, </a:t>
            </a:r>
            <a:r>
              <a:rPr lang="ru-RU" sz="6200" b="1" dirty="0" smtClean="0">
                <a:latin typeface="Arial" pitchFamily="34" charset="0"/>
                <a:cs typeface="Arial" pitchFamily="34" charset="0"/>
              </a:rPr>
              <a:t>своевременная помощь детям раннего возраста</a:t>
            </a:r>
            <a:r>
              <a:rPr lang="ru-RU" sz="6200" dirty="0" smtClean="0">
                <a:latin typeface="Arial" pitchFamily="34" charset="0"/>
                <a:cs typeface="Arial" pitchFamily="34" charset="0"/>
              </a:rPr>
              <a:t>, обнаруживающим проблемы в развитии,  является актуальным и практически значимым направлением деятельности в нашей стране в целом, и в инфраструктуре нашего города и области в частности.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6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6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200" dirty="0" smtClean="0">
                <a:latin typeface="Arial" pitchFamily="34" charset="0"/>
                <a:cs typeface="Arial" pitchFamily="34" charset="0"/>
              </a:rPr>
              <a:t> В отношении детей раннего возраста крайне важно  оказывать опережающую помощь, осуществляя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6200" b="1" dirty="0" err="1" smtClean="0">
                <a:latin typeface="Arial" pitchFamily="34" charset="0"/>
                <a:cs typeface="Arial" pitchFamily="34" charset="0"/>
              </a:rPr>
              <a:t>медико-психолого-педагогическое</a:t>
            </a:r>
            <a:r>
              <a:rPr lang="ru-RU" sz="6200" b="1" dirty="0" smtClean="0">
                <a:latin typeface="Arial" pitchFamily="34" charset="0"/>
                <a:cs typeface="Arial" pitchFamily="34" charset="0"/>
              </a:rPr>
              <a:t> сопровождение</a:t>
            </a:r>
            <a:r>
              <a:rPr lang="ru-RU" sz="6200" dirty="0" smtClean="0">
                <a:latin typeface="Arial" pitchFamily="34" charset="0"/>
                <a:cs typeface="Arial" pitchFamily="34" charset="0"/>
              </a:rPr>
              <a:t>, ориентированное на </a:t>
            </a:r>
            <a:r>
              <a:rPr lang="ru-RU" sz="6200" b="1" dirty="0" smtClean="0">
                <a:latin typeface="Arial" pitchFamily="34" charset="0"/>
                <a:cs typeface="Arial" pitchFamily="34" charset="0"/>
              </a:rPr>
              <a:t>профилактику</a:t>
            </a:r>
            <a:r>
              <a:rPr lang="ru-RU" sz="6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6200" b="1" dirty="0" smtClean="0">
                <a:latin typeface="Arial" pitchFamily="34" charset="0"/>
                <a:cs typeface="Arial" pitchFamily="34" charset="0"/>
              </a:rPr>
              <a:t>предупреждение</a:t>
            </a:r>
            <a:r>
              <a:rPr lang="ru-RU" sz="6200" dirty="0" smtClean="0">
                <a:latin typeface="Arial" pitchFamily="34" charset="0"/>
                <a:cs typeface="Arial" pitchFamily="34" charset="0"/>
              </a:rPr>
              <a:t> или </a:t>
            </a:r>
            <a:r>
              <a:rPr lang="ru-RU" sz="6200" b="1" dirty="0" smtClean="0">
                <a:latin typeface="Arial" pitchFamily="34" charset="0"/>
                <a:cs typeface="Arial" pitchFamily="34" charset="0"/>
              </a:rPr>
              <a:t>минимизацию </a:t>
            </a:r>
            <a:r>
              <a:rPr lang="ru-RU" sz="6200" dirty="0" smtClean="0">
                <a:latin typeface="Arial" pitchFamily="34" charset="0"/>
                <a:cs typeface="Arial" pitchFamily="34" charset="0"/>
              </a:rPr>
              <a:t>последствий воздействия на организм патогенных факторов.</a:t>
            </a:r>
            <a:endParaRPr lang="ru-RU" sz="6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2920" y="1142984"/>
            <a:ext cx="8183880" cy="4894166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60438" y="785813"/>
            <a:ext cx="7540652" cy="4286261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sz="32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БЛАГОДАРЮ   ЗА   ВНИМАНИЕ</a:t>
            </a:r>
            <a:endParaRPr lang="ru-RU" sz="32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0001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2200" dirty="0" smtClean="0"/>
              <a:t>Указ Президента РФ от 1 июня 2012г. N 761</a:t>
            </a:r>
            <a:br>
              <a:rPr lang="ru-RU" sz="2200" dirty="0" smtClean="0"/>
            </a:br>
            <a:r>
              <a:rPr lang="ru-RU" sz="2200" dirty="0" smtClean="0"/>
              <a:t> "О Национальной стратегии действий в интересах детей на 2012 - 2017 годы" 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58204" cy="442915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«Создание единой </a:t>
            </a:r>
            <a:r>
              <a:rPr lang="ru-RU" sz="7200" b="1" dirty="0" smtClean="0">
                <a:latin typeface="Arial" pitchFamily="34" charset="0"/>
                <a:cs typeface="Arial" pitchFamily="34" charset="0"/>
              </a:rPr>
              <a:t>системы служб ранней помощи 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для детей-инвалидов и детей с ограниченными возможностями здоровья, включающей медицинскую, реабилитационную, коррекционно-педагогическую помощь ребенку, социально-психологическую и консультативную помощь родителям; обеспечение преемственности ранней помощи и помощи в дошкольном возрасте, развития инклюзивного дошкольного образования, организации комплексной подготовки ребенка-инвалида и ребенка с ограниченными возможностями здоровья к обучению в школе».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72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«Внедрение современных методик комплексной реабилитации детей-инвалидов и детей с ограниченными возможностями здоровья, в том числе ранней помощи и помощи детям с тяжелыми и множественными нарушениями».</a:t>
            </a:r>
            <a:br>
              <a:rPr lang="ru-RU" sz="7200" dirty="0" smtClean="0">
                <a:latin typeface="Arial" pitchFamily="34" charset="0"/>
                <a:cs typeface="Arial" pitchFamily="34" charset="0"/>
              </a:rPr>
            </a:br>
            <a:endParaRPr lang="ru-RU" sz="7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8000" dirty="0" smtClean="0">
                <a:latin typeface="Arial" pitchFamily="34" charset="0"/>
                <a:cs typeface="Arial" pitchFamily="34" charset="0"/>
              </a:rPr>
            </a:br>
            <a:endParaRPr lang="ru-RU" sz="8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786842" cy="1285884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Приказ Министерства образования и науки РФ от 13 января 2016 года. № ВК-15/07 “О направлении Методических рекомендаций”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58204" cy="385765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«Для раннего выявления отклонений и комплексного сопровождения с целью коррекции первых признаков отклонений в развитии детей во всех субъектах Российской Федерации должны быть созданы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службы ранней помощи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которые могут функционировать как самостоятельные организации или структурные подразделения на базе дошкольных образовательных организаций, отдельных образовательных организаций, реализующих адаптированные основные общеобразовательные программы, центров психолого-педагогической, медицинской и социальной помощи».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183880" cy="64294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Актуальность проблемы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186766" cy="32181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  С начала 90-х годов отмечается резкое увеличение числа детей, родившихся больными, незрелыми. Эта отрицательная динамика сохраняется.</a:t>
            </a:r>
          </a:p>
          <a:p>
            <a:pPr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В 2004г. –  40% новорожденных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В 2010 г. – 80% новорожденных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В 2015 г. – 85% новорожденных.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02920" y="285728"/>
            <a:ext cx="8183880" cy="71438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Актуальность проблемы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14356"/>
            <a:ext cx="8183880" cy="5429288"/>
          </a:xfrm>
        </p:spPr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dirty="0" smtClean="0">
                <a:latin typeface="Arial" pitchFamily="34" charset="0"/>
                <a:cs typeface="Arial" pitchFamily="34" charset="0"/>
              </a:rPr>
              <a:t>Расширение </a:t>
            </a: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инклюзивных тенденций 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в дошкольном образовании и неготовность детей с ограниченными возможностями здоровья и инвалидностью к интеграции в дошкольные образовательные организации;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dirty="0" smtClean="0">
                <a:latin typeface="Arial" pitchFamily="34" charset="0"/>
                <a:cs typeface="Arial" pitchFamily="34" charset="0"/>
              </a:rPr>
              <a:t>наличие существенных региональных различий в положении детей с ограниченными возможностями здоровья и инвалидностью и их семей и </a:t>
            </a: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отсутствием вариативных моделей организации и функционирования 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ранней помощи, учитывающей разнообразие региональных возможностей;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потребности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 детей раннего возраста с ограниченными возможностями здоровья и инвалидностью </a:t>
            </a: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в комплексном сопровождении 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их развития и </a:t>
            </a: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недостаточной эффективностью использования методик 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раннего выявления и коррекции отклонений в развитии детей;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800" dirty="0" smtClean="0">
                <a:latin typeface="Arial" pitchFamily="34" charset="0"/>
                <a:cs typeface="Arial" pitchFamily="34" charset="0"/>
              </a:rPr>
              <a:t>значительные </a:t>
            </a: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потенциальные возможности 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ранней помощи для всестороннего развития детей раннего возраста с ограниченными возможностями здоровья и инвалидностью и </a:t>
            </a: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отсутствием целостной модели</a:t>
            </a:r>
            <a:r>
              <a:rPr lang="ru-RU" sz="3800" dirty="0" smtClean="0">
                <a:latin typeface="Arial" pitchFamily="34" charset="0"/>
                <a:cs typeface="Arial" pitchFamily="34" charset="0"/>
              </a:rPr>
              <a:t> их комплексного сопровождения.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388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Факторы, препятствующие созданию службы ранней помощи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472518" cy="4143404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Отсутствие понимания  и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согласованного взаимодействия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между коррекционными педагогами и медицинскими работниками.</a:t>
            </a:r>
          </a:p>
          <a:p>
            <a:pPr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К проблемам развития ребенка раннего возраста специалисты  подходят с диаметрально разных сторон, что  не позволяет  своевременно оказать комплексную помощь детям с нарушенным развитием в раннем возрасте.</a:t>
            </a: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107157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Факторы, препятствующие созданию службы ранней помощи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14488"/>
            <a:ext cx="8183880" cy="471490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Позднее обращение родителей за помощью. 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		Родители  не видят проблем, а педагоги, способные эти проблемы обнаружить и разрешить  на ранних этапах развития своевременно не привлекаются для коррекционной помощи.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Факторы, препятствующие созданию службы ранней помощи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183880" cy="41879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Недостаточная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профессиональная подготовка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педагогов для работы с проблемными детьми раннего возраста.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    Работа с такими детьми требует от педагога дополнительных знаний, включающих овладение разнообразными технологиями обучения и воспитания  детей раннего возраста практически  во всех направлениях специальной педагогики и психологии.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Возможные пути решения проблемы оказания ранней комплексной помощи</a:t>
            </a:r>
            <a:br>
              <a:rPr lang="ru-RU" sz="2400" dirty="0" smtClean="0"/>
            </a:br>
            <a:r>
              <a:rPr lang="ru-RU" sz="2400" dirty="0" smtClean="0"/>
              <a:t>детям с ОВЗ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329642" cy="4786346"/>
          </a:xfrm>
        </p:spPr>
        <p:txBody>
          <a:bodyPr>
            <a:normAutofit fontScale="70000" lnSpcReduction="20000"/>
          </a:bodyPr>
          <a:lstStyle/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1</a:t>
            </a:r>
            <a:r>
              <a:rPr lang="ru-RU" dirty="0" smtClean="0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Создание в г. Смоленске и Смоленской области активно действующей системы служб ранней помощи, включающей педагогов, психологов, врачей, способных оказать квалифицированную комплексную помощь детям с нарушениями в развитии с самых первых дней жизни.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2.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Организация психолого-педагогического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просвещения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будущих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родителей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рамках программы подготовки к родам в женских консультациях, где они смогли бы получить полную информацию от специалистов (логопеда и психолога) не только об особенностях раннего развития, но и о первых симптомах его нарушения.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3.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Повышение уровня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квалификации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педагогов, работающих с детьми раннего возраста.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Крылова Е.В.</Template>
  <TotalTime>229</TotalTime>
  <Words>687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Актуальные проблемы ранней комплексной помощи детям с особенностями развития в Смоленской области </vt:lpstr>
      <vt:lpstr>  Указ Президента РФ от 1 июня 2012г. N 761  "О Национальной стратегии действий в интересах детей на 2012 - 2017 годы" </vt:lpstr>
      <vt:lpstr>    Приказ Министерства образования и науки РФ от 13 января 2016 года. № ВК-15/07 “О направлении Методических рекомендаций” </vt:lpstr>
      <vt:lpstr>Актуальность проблемы</vt:lpstr>
      <vt:lpstr>Актуальность проблемы</vt:lpstr>
      <vt:lpstr> Факторы, препятствующие созданию службы ранней помощи</vt:lpstr>
      <vt:lpstr>Факторы, препятствующие созданию службы ранней помощи</vt:lpstr>
      <vt:lpstr>Факторы, препятствующие созданию службы ранней помощи</vt:lpstr>
      <vt:lpstr>     Возможные пути решения проблемы оказания ранней комплексной помощи детям с ОВЗ</vt:lpstr>
      <vt:lpstr>Возможные пути решения проблемы оказания ранней комплексной помощи детям с ОВЗ</vt:lpstr>
      <vt:lpstr> </vt:lpstr>
      <vt:lpstr>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Актуальные проблемы ранней комплексной помощи детям с особенностями развития в Смоленской области </dc:title>
  <dc:creator>User</dc:creator>
  <cp:lastModifiedBy>User</cp:lastModifiedBy>
  <cp:revision>29</cp:revision>
  <dcterms:created xsi:type="dcterms:W3CDTF">2016-08-14T07:53:02Z</dcterms:created>
  <dcterms:modified xsi:type="dcterms:W3CDTF">2016-08-15T07:04:24Z</dcterms:modified>
</cp:coreProperties>
</file>