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0" r:id="rId5"/>
    <p:sldId id="270" r:id="rId6"/>
    <p:sldId id="269" r:id="rId7"/>
    <p:sldId id="272" r:id="rId8"/>
    <p:sldId id="265" r:id="rId9"/>
    <p:sldId id="271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9D4"/>
    <a:srgbClr val="D636B8"/>
    <a:srgbClr val="B10FA5"/>
    <a:srgbClr val="F616EB"/>
    <a:srgbClr val="AC21EB"/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26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5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6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1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6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1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4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2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87EA-9513-4810-8EF3-7B497DCB320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8E86-1A20-46E4-AC08-9FADF423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2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s2.planeta.ru/i/21565/1356769276260_renamed.jp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testoteka.narod.ru/lichn/1/ris/34.gif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человечки\walls.com.ua-60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46" y="0"/>
            <a:ext cx="9242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5598" y="818643"/>
            <a:ext cx="8476038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3648" y="295423"/>
            <a:ext cx="6061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«Школа – гимназия»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2853" y="6331276"/>
            <a:ext cx="76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 2015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598" y="2057369"/>
            <a:ext cx="8476038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проведение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ониторинга УУД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5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4941168"/>
            <a:ext cx="2696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Филатова Татьяна Ивановна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</a:rPr>
              <a:t>едагог-психолог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МБОУ «Школа-гимназия»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г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  <a:r>
              <a:rPr lang="ru-RU" sz="1600" b="1" dirty="0">
                <a:solidFill>
                  <a:srgbClr val="002060"/>
                </a:solidFill>
              </a:rPr>
              <a:t>Ярцево </a:t>
            </a:r>
          </a:p>
        </p:txBody>
      </p:sp>
    </p:spTree>
    <p:extLst>
      <p:ext uri="{BB962C8B-B14F-4D97-AF65-F5344CB8AC3E}">
        <p14:creationId xmlns:p14="http://schemas.microsoft.com/office/powerpoint/2010/main" val="21468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2744338" y="4869160"/>
            <a:ext cx="3382566" cy="72008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Результатов мониторинга УУД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979712" y="2990677"/>
            <a:ext cx="1224136" cy="72008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педагог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836304" y="2990677"/>
            <a:ext cx="1224136" cy="72008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учащийся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511724" y="2990677"/>
            <a:ext cx="1224136" cy="72008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родитель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813611" y="1124744"/>
            <a:ext cx="3382566" cy="72008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Администрация ОУ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16430016">
            <a:off x="-356510" y="2365888"/>
            <a:ext cx="3348143" cy="1715040"/>
          </a:xfrm>
          <a:prstGeom prst="curvedDownArrow">
            <a:avLst>
              <a:gd name="adj1" fmla="val 25000"/>
              <a:gd name="adj2" fmla="val 50000"/>
              <a:gd name="adj3" fmla="val 33626"/>
            </a:avLst>
          </a:prstGeom>
          <a:solidFill>
            <a:srgbClr val="B10FA5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5776702">
            <a:off x="6015779" y="2414613"/>
            <a:ext cx="3312369" cy="1872207"/>
          </a:xfrm>
          <a:prstGeom prst="curvedUpArrow">
            <a:avLst>
              <a:gd name="adj1" fmla="val 25000"/>
              <a:gd name="adj2" fmla="val 40232"/>
              <a:gd name="adj3" fmla="val 24125"/>
            </a:avLst>
          </a:prstGeom>
          <a:solidFill>
            <a:srgbClr val="F616EB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904557" y="3997602"/>
            <a:ext cx="380397" cy="720080"/>
          </a:xfrm>
          <a:prstGeom prst="straightConnector1">
            <a:avLst/>
          </a:prstGeom>
          <a:ln w="28575">
            <a:solidFill>
              <a:srgbClr val="00206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433556" y="3997602"/>
            <a:ext cx="290572" cy="720080"/>
          </a:xfrm>
          <a:prstGeom prst="straightConnector1">
            <a:avLst/>
          </a:prstGeom>
          <a:ln w="28575">
            <a:solidFill>
              <a:srgbClr val="00206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435621" y="3841932"/>
            <a:ext cx="12752" cy="796667"/>
          </a:xfrm>
          <a:prstGeom prst="straightConnector1">
            <a:avLst/>
          </a:prstGeom>
          <a:ln w="28575">
            <a:solidFill>
              <a:srgbClr val="00206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2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D:\Pictures\человечки\Maskottchen_mit_L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6" y="670680"/>
            <a:ext cx="7736408" cy="58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0479" y="2420888"/>
            <a:ext cx="22701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нимание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F:\человечки\105450405_manw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0913"/>
            <a:ext cx="2160240" cy="216024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514841"/>
            <a:ext cx="5631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Большая учебная нагрузка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школьников, педагогов, администрации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9723946">
            <a:off x="5036699" y="2886875"/>
            <a:ext cx="216024" cy="1296144"/>
          </a:xfrm>
          <a:prstGeom prst="down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63563" y="4653136"/>
            <a:ext cx="3814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Сложности в организации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роведения мониторингов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59" y="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89854"/>
            <a:ext cx="280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Этапы организации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187624" y="3723426"/>
            <a:ext cx="2376264" cy="2602338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Написание программы мониторинга УУД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329754" y="1286880"/>
            <a:ext cx="3347530" cy="1684637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Подбор методического инструментария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436096" y="1240307"/>
            <a:ext cx="2376264" cy="257352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Составление бланков для диагностики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586639"/>
            <a:ext cx="2664296" cy="1697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Согласование о времени проведения мониторинга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(завуч по расписанию,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учитель)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F:\человечки\klipart_chelovek_kniga_ogromnyy_chtenie_znanie_19519_128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00" y="4221088"/>
            <a:ext cx="3043225" cy="24345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2977" y="431721"/>
            <a:ext cx="3736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Методический инструментарий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3183" y="1003850"/>
            <a:ext cx="4477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Тест </a:t>
            </a:r>
            <a:r>
              <a:rPr lang="ru-RU" b="1" dirty="0">
                <a:solidFill>
                  <a:srgbClr val="002060"/>
                </a:solidFill>
              </a:rPr>
              <a:t>«Лесенка» </a:t>
            </a:r>
            <a:r>
              <a:rPr lang="ru-RU" b="1" dirty="0" smtClean="0">
                <a:solidFill>
                  <a:srgbClr val="002060"/>
                </a:solidFill>
              </a:rPr>
              <a:t>В.Г.Щур,  С.Якобсон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7002" y="1410481"/>
            <a:ext cx="4045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</a:rPr>
              <a:t>Опросник мотивации </a:t>
            </a:r>
            <a:r>
              <a:rPr lang="ru-RU" b="1" dirty="0">
                <a:solidFill>
                  <a:srgbClr val="002060"/>
                </a:solidFill>
              </a:rPr>
              <a:t>М.Р.Гинзбурга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6836" y="1969263"/>
            <a:ext cx="560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«Что </a:t>
            </a:r>
            <a:r>
              <a:rPr lang="ru-RU" b="1" dirty="0">
                <a:solidFill>
                  <a:srgbClr val="002060"/>
                </a:solidFill>
              </a:rPr>
              <a:t>такое хорошо и что такое плохо» Г.М.Фридман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439985"/>
            <a:ext cx="6704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4. </a:t>
            </a:r>
            <a:r>
              <a:rPr lang="ru-RU" b="1" dirty="0" smtClean="0">
                <a:solidFill>
                  <a:srgbClr val="002060"/>
                </a:solidFill>
              </a:rPr>
              <a:t>«Рисование бабочки» журнал «Муниципальное образование: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инновации и эксперимент» №6/2011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3726" y="308631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5. </a:t>
            </a:r>
            <a:r>
              <a:rPr lang="ru-RU" b="1" dirty="0" smtClean="0">
                <a:solidFill>
                  <a:srgbClr val="002060"/>
                </a:solidFill>
              </a:rPr>
              <a:t>Тест Найди несколько различий» С.Д.Забрамной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59908" y="3610435"/>
            <a:ext cx="4339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6. </a:t>
            </a:r>
            <a:r>
              <a:rPr lang="ru-RU" b="1" dirty="0" smtClean="0">
                <a:solidFill>
                  <a:srgbClr val="002060"/>
                </a:solidFill>
              </a:rPr>
              <a:t>Задание «Рукавичка» Г.А.Цукерман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6266"/>
              </p:ext>
            </p:extLst>
          </p:nvPr>
        </p:nvGraphicFramePr>
        <p:xfrm>
          <a:off x="-19146" y="1124744"/>
          <a:ext cx="9143998" cy="5443706"/>
        </p:xfrm>
        <a:graphic>
          <a:graphicData uri="http://schemas.openxmlformats.org/drawingml/2006/table">
            <a:tbl>
              <a:tblPr/>
              <a:tblGrid>
                <a:gridCol w="611558"/>
                <a:gridCol w="2016224"/>
                <a:gridCol w="2604875"/>
                <a:gridCol w="2160240"/>
                <a:gridCol w="1008112"/>
                <a:gridCol w="742989"/>
              </a:tblGrid>
              <a:tr h="497265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класс</a:t>
                      </a: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УУД</a:t>
                      </a: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цель</a:t>
                      </a: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методика</a:t>
                      </a: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 smtClean="0">
                          <a:effectLst/>
                        </a:rPr>
                        <a:t>ответственный</a:t>
                      </a: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Срок проведе</a:t>
                      </a:r>
                    </a:p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ния</a:t>
                      </a:r>
                      <a:endParaRPr lang="ru-RU" sz="1200" b="1" dirty="0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867">
                <a:tc rowSpan="6"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>1 А</a:t>
                      </a:r>
                    </a:p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>
                          <a:effectLst/>
                        </a:rPr>
                        <a:t>Личностные </a:t>
                      </a:r>
                    </a:p>
                    <a:p>
                      <a:pPr algn="l" rtl="0"/>
                      <a:r>
                        <a:rPr lang="ru-RU" sz="1400" b="1">
                          <a:effectLst/>
                        </a:rPr>
                        <a:t>- самопознание 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ru-RU" sz="1400" b="1" dirty="0">
                        <a:effectLst/>
                      </a:endParaRPr>
                    </a:p>
                    <a:p>
                      <a:pPr rtl="0"/>
                      <a:r>
                        <a:rPr lang="ru-RU" sz="1400" b="1" dirty="0">
                          <a:effectLst/>
                        </a:rPr>
                        <a:t>Самооценка 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smtClean="0">
                          <a:effectLst/>
                        </a:rPr>
                        <a:t>Тест</a:t>
                      </a:r>
                      <a:r>
                        <a:rPr lang="ru-RU" sz="1400" b="1" baseline="0" dirty="0" smtClean="0">
                          <a:effectLst/>
                        </a:rPr>
                        <a:t> «Лесенка» В.Г.Щур,</a:t>
                      </a:r>
                    </a:p>
                    <a:p>
                      <a:pPr rtl="0"/>
                      <a:r>
                        <a:rPr lang="ru-RU" sz="1400" b="1" baseline="0" dirty="0" smtClean="0">
                          <a:effectLst/>
                        </a:rPr>
                        <a:t>С.Якобсон</a:t>
                      </a: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 smtClean="0">
                          <a:effectLst/>
                        </a:rPr>
                        <a:t>психолог</a:t>
                      </a: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200" b="1" dirty="0" smtClean="0">
                          <a:effectLst/>
                        </a:rPr>
                        <a:t>октябрь,</a:t>
                      </a:r>
                    </a:p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май</a:t>
                      </a:r>
                      <a:endParaRPr lang="ru-RU" sz="12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- смыслообразование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</a:rPr>
                        <a:t>Школьная мотивация.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smtClean="0">
                          <a:effectLst/>
                        </a:rPr>
                        <a:t>Опросник мотивации </a:t>
                      </a:r>
                      <a:r>
                        <a:rPr lang="ru-RU" sz="1400" b="1" dirty="0" err="1" smtClean="0">
                          <a:effectLst/>
                        </a:rPr>
                        <a:t>М.Р.Гинзбург</a:t>
                      </a: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учитель</a:t>
                      </a:r>
                    </a:p>
                    <a:p>
                      <a:pPr algn="ctr" rtl="0"/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effectLst/>
                        </a:rPr>
                        <a:t/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 smtClean="0">
                          <a:effectLst/>
                        </a:rPr>
                        <a:t>октябрь,</a:t>
                      </a:r>
                    </a:p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май</a:t>
                      </a:r>
                    </a:p>
                    <a:p>
                      <a:pPr algn="ctr" rtl="0"/>
                      <a:endParaRPr lang="ru-RU" sz="1200" b="1" dirty="0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>
                          <a:effectLst/>
                        </a:rPr>
                        <a:t>- Н-Э ориентация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>
                          <a:effectLst/>
                        </a:rPr>
                        <a:t>Нравственные представления учащихся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«Что такое хорошо и что такое плохо</a:t>
                      </a:r>
                      <a:r>
                        <a:rPr lang="ru-RU" sz="1400" b="1" dirty="0" smtClean="0">
                          <a:effectLst/>
                        </a:rPr>
                        <a:t>»</a:t>
                      </a:r>
                    </a:p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Г.М.Фридман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психолог</a:t>
                      </a:r>
                    </a:p>
                    <a:p>
                      <a:pPr algn="ctr" rtl="0"/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октябрь,</a:t>
                      </a:r>
                    </a:p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май</a:t>
                      </a:r>
                    </a:p>
                    <a:p>
                      <a:pPr algn="ctr" rtl="0"/>
                      <a:r>
                        <a:rPr lang="ru-RU" sz="1200" b="1" dirty="0">
                          <a:effectLst/>
                        </a:rPr>
                        <a:t/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2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Регулятивные 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>- целеполагание 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Умение ориентироваться на плоскости, соблюдать правила выполнения задания.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«Рисунок бабочки»</a:t>
                      </a: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учитель</a:t>
                      </a:r>
                    </a:p>
                    <a:p>
                      <a:pPr algn="ctr" rtl="0"/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октябрь,</a:t>
                      </a:r>
                    </a:p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май</a:t>
                      </a:r>
                    </a:p>
                    <a:p>
                      <a:pPr algn="ctr" rtl="0"/>
                      <a:r>
                        <a:rPr lang="ru-RU" sz="1200" b="1" dirty="0">
                          <a:effectLst/>
                        </a:rPr>
                        <a:t/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2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40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>
                          <a:effectLst/>
                        </a:rPr>
                        <a:t>Познавательные</a:t>
                      </a:r>
                    </a:p>
                    <a:p>
                      <a:pPr algn="l" rtl="0"/>
                      <a:r>
                        <a:rPr lang="ru-RU" sz="1400" b="1">
                          <a:effectLst/>
                        </a:rPr>
                        <a:t>- общешкольные </a:t>
                      </a:r>
                    </a:p>
                    <a:p>
                      <a:pPr algn="l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Уровень развития</a:t>
                      </a:r>
                      <a:r>
                        <a:rPr lang="ru-RU" sz="1400" b="1" baseline="0" dirty="0" smtClean="0">
                          <a:effectLst/>
                        </a:rPr>
                        <a:t> логического мышления (анализа и сравнения)</a:t>
                      </a:r>
                      <a:r>
                        <a:rPr lang="ru-RU" sz="1400" b="1" dirty="0" smtClean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Тест</a:t>
                      </a:r>
                      <a:r>
                        <a:rPr lang="ru-RU" sz="1400" b="1" baseline="0" dirty="0" smtClean="0">
                          <a:effectLst/>
                        </a:rPr>
                        <a:t> «Найди несколько </a:t>
                      </a:r>
                    </a:p>
                    <a:p>
                      <a:pPr algn="l" rtl="0"/>
                      <a:r>
                        <a:rPr lang="ru-RU" sz="1400" b="1" baseline="0" dirty="0" smtClean="0">
                          <a:effectLst/>
                        </a:rPr>
                        <a:t>различий»</a:t>
                      </a:r>
                    </a:p>
                    <a:p>
                      <a:pPr algn="l" rtl="0"/>
                      <a:r>
                        <a:rPr lang="ru-RU" sz="1400" b="1" baseline="0" dirty="0" smtClean="0">
                          <a:effectLst/>
                        </a:rPr>
                        <a:t>С.Д.Забрамная</a:t>
                      </a:r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 smtClean="0">
                          <a:effectLst/>
                        </a:rPr>
                        <a:t>психолог</a:t>
                      </a: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effectLst/>
                        </a:rPr>
                        <a:t/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 smtClean="0">
                          <a:effectLst/>
                        </a:rPr>
                        <a:t>октябрь,</a:t>
                      </a:r>
                    </a:p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май</a:t>
                      </a:r>
                    </a:p>
                    <a:p>
                      <a:pPr algn="ctr" rtl="0"/>
                      <a:endParaRPr lang="ru-RU" sz="12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Коммуникативные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>- сотрудничество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Действия по согласованию усилий в процессе совместной деятельности.</a:t>
                      </a: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 Задание «Рукавичка</a:t>
                      </a:r>
                      <a:r>
                        <a:rPr lang="ru-RU" sz="1400" b="1" dirty="0">
                          <a:effectLst/>
                        </a:rPr>
                        <a:t>»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>Г.А.Цукерман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 smtClean="0">
                          <a:effectLst/>
                        </a:rPr>
                        <a:t>учитель</a:t>
                      </a: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октябрь,</a:t>
                      </a:r>
                    </a:p>
                    <a:p>
                      <a:pPr algn="ctr" rtl="0"/>
                      <a:r>
                        <a:rPr lang="ru-RU" sz="1200" b="1" dirty="0" smtClean="0">
                          <a:effectLst/>
                        </a:rPr>
                        <a:t>май</a:t>
                      </a:r>
                    </a:p>
                    <a:p>
                      <a:pPr algn="ctr" rtl="0"/>
                      <a:r>
                        <a:rPr lang="ru-RU" sz="1200" b="1" dirty="0">
                          <a:effectLst/>
                        </a:rPr>
                        <a:t/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200" b="1" dirty="0">
                        <a:effectLst/>
                      </a:endParaRPr>
                    </a:p>
                  </a:txBody>
                  <a:tcPr marL="20799" marR="20799" marT="20799" marB="207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88537" y="332656"/>
            <a:ext cx="1742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Циклограмма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10" y="0"/>
            <a:ext cx="476781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02" y="270164"/>
            <a:ext cx="9126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Класс  </a:t>
            </a:r>
            <a:r>
              <a:rPr lang="ru-RU" dirty="0" smtClean="0"/>
              <a:t>              </a:t>
            </a:r>
            <a:r>
              <a:rPr lang="ru-RU" dirty="0"/>
              <a:t>Фамилия, имя учащегося </a:t>
            </a:r>
            <a:r>
              <a:rPr lang="ru-RU" dirty="0" smtClean="0"/>
              <a:t>                                                                Дата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56669"/>
              </p:ext>
            </p:extLst>
          </p:nvPr>
        </p:nvGraphicFramePr>
        <p:xfrm>
          <a:off x="17303" y="764700"/>
          <a:ext cx="9126696" cy="5976667"/>
        </p:xfrm>
        <a:graphic>
          <a:graphicData uri="http://schemas.openxmlformats.org/drawingml/2006/table">
            <a:tbl>
              <a:tblPr firstRow="1" firstCol="1" bandRow="1"/>
              <a:tblGrid>
                <a:gridCol w="1602393"/>
                <a:gridCol w="870320"/>
                <a:gridCol w="1076817"/>
                <a:gridCol w="3993442"/>
                <a:gridCol w="572824"/>
                <a:gridCol w="326078"/>
                <a:gridCol w="342411"/>
                <a:gridCol w="342411"/>
              </a:tblGrid>
              <a:tr h="18081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Задание 1  Лесенка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Задание 2  Сравни картинки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Задание 3  Мотивация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03">
                <a:tc rowSpan="1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вопроса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Вариант ответа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0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50931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1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1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Задание 4 Бабочка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Задание 5 Что такое хорошо, что такое плохо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18">
                <a:tc rowSpan="11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вопроса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Вариант ответа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0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8081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Задание 6  Рукавичка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080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398" marR="4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pic>
        <p:nvPicPr>
          <p:cNvPr id="1034" name="Picture 2" descr="Описание: http://refdb.ru/images/1927/3853281/26ee35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80" y="1233108"/>
            <a:ext cx="3827210" cy="49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Графический объект1" descr="http://testoteka.narod.ru/lichn/1/ris/34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" y="1493447"/>
            <a:ext cx="2318150" cy="20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Графический объект2" descr="http://s2.planeta.ru/i/21565/1356769276260_renamed.jpg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34" y="2836472"/>
            <a:ext cx="600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Графический объект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" y="4300898"/>
            <a:ext cx="3486039" cy="15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718910" y="4494262"/>
            <a:ext cx="57150" cy="571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91733" y="83620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(Начало года)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2744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1978"/>
            <a:ext cx="47672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" y="299603"/>
            <a:ext cx="9182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12938"/>
              </p:ext>
            </p:extLst>
          </p:nvPr>
        </p:nvGraphicFramePr>
        <p:xfrm>
          <a:off x="45718" y="692696"/>
          <a:ext cx="4094234" cy="5904644"/>
        </p:xfrm>
        <a:graphic>
          <a:graphicData uri="http://schemas.openxmlformats.org/drawingml/2006/table">
            <a:tbl>
              <a:tblPr/>
              <a:tblGrid>
                <a:gridCol w="511423"/>
                <a:gridCol w="255949"/>
                <a:gridCol w="255949"/>
                <a:gridCol w="255949"/>
                <a:gridCol w="255949"/>
                <a:gridCol w="255949"/>
                <a:gridCol w="255949"/>
                <a:gridCol w="255949"/>
                <a:gridCol w="255949"/>
                <a:gridCol w="255949"/>
                <a:gridCol w="511423"/>
                <a:gridCol w="255949"/>
                <a:gridCol w="255949"/>
                <a:gridCol w="255949"/>
              </a:tblGrid>
              <a:tr h="195479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БЛАНК    УУД   3</a:t>
                      </a:r>
                      <a:r>
                        <a:rPr lang="ru-RU" sz="700" b="1" i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класс</a:t>
                      </a: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479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 1 </a:t>
                      </a:r>
                      <a:r>
                        <a:rPr lang="ru-RU" sz="7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 САМООЦЕНКА</a:t>
                      </a:r>
                      <a:endParaRPr lang="ru-RU" sz="7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 2 </a:t>
                      </a:r>
                      <a:r>
                        <a:rPr lang="ru-RU" sz="7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 Р</a:t>
                      </a:r>
                      <a:r>
                        <a:rPr lang="ru-RU" sz="6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азмышления</a:t>
                      </a:r>
                      <a:endParaRPr lang="ru-RU" sz="7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356">
                <a:tc rowSpan="21"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                                             самый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самый             </a:t>
                      </a:r>
                      <a:r>
                        <a:rPr lang="ru-RU" sz="700" kern="1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самый</a:t>
                      </a: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    хороший             самый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здоровый          умный          характер       счастливый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</a:t>
                      </a:r>
                      <a:r>
                        <a:rPr lang="ru-RU" sz="7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_             </a:t>
                      </a:r>
                      <a:r>
                        <a:rPr lang="ru-RU" sz="700" b="1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  </a:t>
                      </a:r>
                      <a:r>
                        <a:rPr lang="ru-RU" sz="7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_                     _                     _</a:t>
                      </a: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  <a:r>
                        <a:rPr lang="ru-RU" sz="7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cs typeface="Mangal"/>
                        </a:rPr>
                        <a:t/>
                      </a:r>
                      <a:br>
                        <a:rPr lang="ru-RU" sz="700" kern="150" dirty="0">
                          <a:effectLst/>
                          <a:latin typeface="Times New Roman"/>
                          <a:cs typeface="Mangal"/>
                        </a:rPr>
                      </a:b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 </a:t>
                      </a:r>
                      <a:r>
                        <a:rPr lang="ru-RU" sz="10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.               .          </a:t>
                      </a:r>
                      <a:r>
                        <a:rPr lang="ru-RU" sz="1000" b="1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</a:t>
                      </a:r>
                      <a:r>
                        <a:rPr lang="ru-RU" sz="10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.                .</a:t>
                      </a: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  <a:endParaRPr lang="ru-RU" sz="700" kern="150" dirty="0" smtClean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kern="150" dirty="0" smtClean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kern="150" dirty="0" smtClean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kern="150" dirty="0" smtClean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kern="150" dirty="0" smtClean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kern="150" dirty="0" smtClean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kern="150" dirty="0" smtClean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_             </a:t>
                      </a:r>
                      <a:r>
                        <a:rPr lang="ru-RU" sz="700" kern="150" baseline="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</a:t>
                      </a:r>
                      <a:r>
                        <a:rPr lang="ru-RU" sz="7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</a:t>
                      </a: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_                 </a:t>
                      </a:r>
                      <a:r>
                        <a:rPr lang="ru-RU" sz="7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</a:t>
                      </a: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_          </a:t>
                      </a:r>
                      <a:r>
                        <a:rPr lang="ru-RU" sz="7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     </a:t>
                      </a: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</a:t>
                      </a:r>
                      <a:r>
                        <a:rPr lang="ru-RU" sz="7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самый            </a:t>
                      </a:r>
                      <a:r>
                        <a:rPr lang="ru-RU" sz="700" kern="1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самый</a:t>
                      </a: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      </a:t>
                      </a:r>
                      <a:r>
                        <a:rPr lang="ru-RU" sz="7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700" kern="1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самый</a:t>
                      </a: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        </a:t>
                      </a:r>
                      <a:r>
                        <a:rPr lang="ru-RU" sz="700" kern="1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самый</a:t>
                      </a: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больной           глупый             плохой            несчастный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                                            характер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 </a:t>
                      </a:r>
                      <a:r>
                        <a:rPr lang="ru-RU" sz="700" i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Уровень самооценки</a:t>
                      </a: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вопроса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Вариант ответа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2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3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2.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3.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5.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6.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7.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8.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9.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10.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11.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12.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13.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14.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15.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16.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17.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18.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55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19.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 3 </a:t>
                      </a:r>
                      <a:r>
                        <a:rPr lang="ru-RU" sz="7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МОТИВАЦИЯ</a:t>
                      </a:r>
                      <a:endParaRPr lang="ru-RU" sz="7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20.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2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3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5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6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7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8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9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10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+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Итог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i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Уровень</a:t>
                      </a: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479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i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Уровень</a:t>
                      </a:r>
                      <a:endParaRPr lang="ru-RU" sz="7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1128" marR="21128" marT="21128" marB="211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781703" y="1556048"/>
            <a:ext cx="0" cy="3241104"/>
          </a:xfrm>
          <a:prstGeom prst="line">
            <a:avLst/>
          </a:prstGeom>
          <a:noFill/>
          <a:ln w="12700">
            <a:solidFill>
              <a:srgbClr val="808080"/>
            </a:solidFill>
            <a:prstDash val="solid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736526" y="1556048"/>
            <a:ext cx="9525" cy="3241104"/>
          </a:xfrm>
          <a:prstGeom prst="line">
            <a:avLst/>
          </a:prstGeom>
          <a:noFill/>
          <a:ln w="12700">
            <a:solidFill>
              <a:srgbClr val="808080"/>
            </a:solidFill>
            <a:prstDash val="solid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225949" y="1520788"/>
            <a:ext cx="0" cy="3276364"/>
          </a:xfrm>
          <a:prstGeom prst="line">
            <a:avLst/>
          </a:prstGeom>
          <a:noFill/>
          <a:ln w="12700">
            <a:solidFill>
              <a:srgbClr val="808080"/>
            </a:solidFill>
            <a:prstDash val="solid"/>
          </a:ln>
        </p:spPr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249843" y="1556792"/>
            <a:ext cx="2" cy="3240360"/>
          </a:xfrm>
          <a:prstGeom prst="line">
            <a:avLst/>
          </a:prstGeom>
          <a:noFill/>
          <a:ln w="12700">
            <a:solidFill>
              <a:srgbClr val="808080"/>
            </a:solidFill>
            <a:prstDash val="solid"/>
          </a:ln>
        </p:spPr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6489"/>
              </p:ext>
            </p:extLst>
          </p:nvPr>
        </p:nvGraphicFramePr>
        <p:xfrm>
          <a:off x="4211960" y="633193"/>
          <a:ext cx="4734941" cy="6204465"/>
        </p:xfrm>
        <a:graphic>
          <a:graphicData uri="http://schemas.openxmlformats.org/drawingml/2006/table">
            <a:tbl>
              <a:tblPr/>
              <a:tblGrid>
                <a:gridCol w="330962"/>
                <a:gridCol w="330960"/>
                <a:gridCol w="330960"/>
                <a:gridCol w="330960"/>
                <a:gridCol w="330960"/>
                <a:gridCol w="330960"/>
                <a:gridCol w="330960"/>
                <a:gridCol w="330960"/>
                <a:gridCol w="330960"/>
                <a:gridCol w="330960"/>
                <a:gridCol w="330960"/>
                <a:gridCol w="330960"/>
                <a:gridCol w="330960"/>
                <a:gridCol w="330960"/>
                <a:gridCol w="101499"/>
              </a:tblGrid>
              <a:tr h="35503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 4  </a:t>
                      </a:r>
                      <a:r>
                        <a:rPr lang="ru-RU" sz="800" i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ПРОБА НА ВНИМАНИЕ</a:t>
                      </a:r>
                      <a:endParaRPr lang="ru-RU" sz="8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 5 </a:t>
                      </a:r>
                      <a:r>
                        <a:rPr lang="ru-RU" sz="8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ДОРОГА К ДОМУ</a:t>
                      </a:r>
                      <a:endParaRPr lang="ru-RU" sz="8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5342"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Старые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лебеди склонили перед ним гордые шеи. Взрослые и 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дети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толпились на берегу. Внизу над ними расстилалась ледяная пустыня. В 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ответ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я кивал ему рукой. Солнце 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доходило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до верхушек деревьев и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п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ряталось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за ними. Сорняки живучи и плодовиты. Я уже заснул, когда кто-то окликнул меня. На столе лежала карта 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нашего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города. Самолет сюда, чтобы помочь 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людям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. Скоро удалось мне на машине.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Количество ошибок:_________  балл</a:t>
                      </a:r>
                      <a:endParaRPr lang="ru-RU" sz="14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</a:t>
                      </a: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.      .      .      .      .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.      .      .      .      .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.      .      .      .      .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.      .      .      .      .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.      .      .      .      .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</a:t>
                      </a:r>
                      <a:endParaRPr lang="ru-RU" sz="16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.      .      .      .      .</a:t>
                      </a:r>
                      <a:r>
                        <a:rPr lang="ru-RU" sz="16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   </a:t>
                      </a:r>
                    </a:p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Уровень</a:t>
                      </a:r>
                      <a:endParaRPr lang="ru-RU" sz="8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Уровень</a:t>
                      </a:r>
                      <a:endParaRPr lang="ru-RU" sz="8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77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 6 </a:t>
                      </a:r>
                      <a:r>
                        <a:rPr lang="ru-RU" sz="6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МЫШЛЕНИЕ</a:t>
                      </a:r>
                      <a:endParaRPr lang="ru-RU" sz="8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 7 </a:t>
                      </a:r>
                      <a:r>
                        <a:rPr lang="ru-RU" sz="8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КТО ПРАВ ?</a:t>
                      </a:r>
                      <a:endParaRPr lang="ru-RU" sz="8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№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а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б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в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№1</a:t>
                      </a:r>
                    </a:p>
                  </a:txBody>
                  <a:tcPr marL="22174" marR="22174" marT="22174" marB="221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1.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2.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3.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№2</a:t>
                      </a:r>
                    </a:p>
                  </a:txBody>
                  <a:tcPr marL="22174" marR="22174" marT="22174" marB="221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4.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5.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6.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Задание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№3</a:t>
                      </a:r>
                    </a:p>
                  </a:txBody>
                  <a:tcPr marL="22174" marR="22174" marT="22174" marB="221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7.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Итог:</a:t>
                      </a:r>
                      <a:endParaRPr lang="ru-RU" sz="8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 rowSpan="2"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Уровень</a:t>
                      </a:r>
                      <a:endParaRPr lang="ru-RU" sz="8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Уровень</a:t>
                      </a:r>
                      <a:endParaRPr lang="ru-RU" sz="8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6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</a:p>
                  </a:txBody>
                  <a:tcPr marL="22174" marR="22174" marT="22174" marB="22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19998"/>
            <a:ext cx="207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Сводный протокол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474958"/>
              </p:ext>
            </p:extLst>
          </p:nvPr>
        </p:nvGraphicFramePr>
        <p:xfrm>
          <a:off x="107505" y="1988840"/>
          <a:ext cx="8856982" cy="3117194"/>
        </p:xfrm>
        <a:graphic>
          <a:graphicData uri="http://schemas.openxmlformats.org/drawingml/2006/table">
            <a:tbl>
              <a:tblPr/>
              <a:tblGrid>
                <a:gridCol w="554248"/>
                <a:gridCol w="1187674"/>
                <a:gridCol w="712604"/>
                <a:gridCol w="1082388"/>
                <a:gridCol w="940565"/>
                <a:gridCol w="1058136"/>
                <a:gridCol w="1273679"/>
                <a:gridCol w="1273679"/>
                <a:gridCol w="774009"/>
              </a:tblGrid>
              <a:tr h="377059"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№</a:t>
                      </a: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п\п</a:t>
                      </a: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Ф.И.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 rtl="0"/>
                      <a:r>
                        <a:rPr lang="ru-RU" sz="1400" b="1" dirty="0" smtClean="0">
                          <a:effectLst/>
                        </a:rPr>
                        <a:t>учащегося</a:t>
                      </a:r>
                      <a:endParaRPr lang="ru-RU" sz="1400" b="1" dirty="0">
                        <a:effectLst/>
                      </a:endParaRP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воз</a:t>
                      </a:r>
                    </a:p>
                    <a:p>
                      <a:pPr algn="ctr" rtl="0"/>
                      <a:r>
                        <a:rPr lang="ru-RU" sz="1400" b="1" dirty="0" err="1">
                          <a:effectLst/>
                        </a:rPr>
                        <a:t>раст</a:t>
                      </a:r>
                      <a:endParaRPr lang="ru-RU" sz="1400" b="1" dirty="0">
                        <a:effectLst/>
                      </a:endParaRP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Личностные УУД</a:t>
                      </a: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endParaRPr lang="ru-RU" sz="1400" b="1" dirty="0" smtClean="0">
                        <a:effectLst/>
                      </a:endParaRPr>
                    </a:p>
                    <a:p>
                      <a:pPr algn="ctr" rtl="0"/>
                      <a:r>
                        <a:rPr lang="ru-RU" sz="1400" b="1" dirty="0" smtClean="0">
                          <a:effectLst/>
                        </a:rPr>
                        <a:t>Регулятивные </a:t>
                      </a:r>
                      <a:r>
                        <a:rPr lang="ru-RU" sz="1400" b="1" dirty="0">
                          <a:effectLst/>
                        </a:rPr>
                        <a:t>УУД</a:t>
                      </a: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Познавательные УУД</a:t>
                      </a: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endParaRPr lang="ru-RU" sz="1400" b="1" dirty="0" smtClean="0">
                        <a:effectLst/>
                      </a:endParaRPr>
                    </a:p>
                    <a:p>
                      <a:pPr algn="ctr" rtl="0"/>
                      <a:r>
                        <a:rPr lang="ru-RU" sz="1400" b="1" dirty="0" smtClean="0">
                          <a:effectLst/>
                        </a:rPr>
                        <a:t>Коммуникативные </a:t>
                      </a:r>
                      <a:r>
                        <a:rPr lang="ru-RU" sz="1400" b="1" dirty="0">
                          <a:effectLst/>
                        </a:rPr>
                        <a:t>УУД</a:t>
                      </a: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Уровень самооценки</a:t>
                      </a: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Учебная мотивация</a:t>
                      </a: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 smtClean="0">
                          <a:effectLst/>
                        </a:rPr>
                        <a:t>Нравственная</a:t>
                      </a:r>
                      <a:r>
                        <a:rPr lang="ru-RU" sz="1400" b="1" baseline="0" dirty="0" smtClean="0">
                          <a:effectLst/>
                        </a:rPr>
                        <a:t> ориентация</a:t>
                      </a:r>
                      <a:endParaRPr lang="ru-RU" sz="1400" b="1" dirty="0">
                        <a:effectLst/>
                      </a:endParaRP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ru-RU" sz="1400" dirty="0">
                        <a:effectLst/>
                      </a:endParaRP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ru-RU" sz="1400" dirty="0">
                        <a:effectLst/>
                      </a:endParaRP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ru-RU" sz="1400" dirty="0">
                        <a:effectLst/>
                      </a:endParaRPr>
                    </a:p>
                  </a:txBody>
                  <a:tcPr marL="13651" marR="13651" marT="13651" marB="136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66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</a:endParaRPr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66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 smtClean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</a:endParaRPr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66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 smtClean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</a:endParaRPr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66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 smtClean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</a:endParaRPr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66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 smtClean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</a:endParaRPr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66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 smtClean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</a:endParaRPr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651" marR="13651" marT="13651" marB="136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05273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Сводный протокол изучения УУД учащихся.</a:t>
            </a:r>
            <a:endParaRPr lang="ru-RU" dirty="0"/>
          </a:p>
          <a:p>
            <a:r>
              <a:rPr lang="ru-RU" b="1" dirty="0"/>
              <a:t>Класс: 1 «А</a:t>
            </a:r>
            <a:r>
              <a:rPr lang="ru-RU" b="1" dirty="0" smtClean="0"/>
              <a:t>»                                                                               </a:t>
            </a:r>
            <a:r>
              <a:rPr lang="ru-RU" b="1" dirty="0"/>
              <a:t>количество учащихся:</a:t>
            </a:r>
          </a:p>
          <a:p>
            <a:r>
              <a:rPr lang="ru-RU" b="1" dirty="0"/>
              <a:t>Дата: май 2015г. </a:t>
            </a:r>
            <a:r>
              <a:rPr lang="ru-RU" b="1" dirty="0" smtClean="0"/>
              <a:t>                                                                      учитель</a:t>
            </a:r>
            <a:r>
              <a:rPr lang="ru-RU" b="1" dirty="0"/>
              <a:t>: 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04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32936"/>
              </p:ext>
            </p:extLst>
          </p:nvPr>
        </p:nvGraphicFramePr>
        <p:xfrm>
          <a:off x="-20215" y="1052736"/>
          <a:ext cx="9143999" cy="5111743"/>
        </p:xfrm>
        <a:graphic>
          <a:graphicData uri="http://schemas.openxmlformats.org/drawingml/2006/table">
            <a:tbl>
              <a:tblPr/>
              <a:tblGrid>
                <a:gridCol w="755576"/>
                <a:gridCol w="1872208"/>
                <a:gridCol w="2252463"/>
                <a:gridCol w="1775640"/>
                <a:gridCol w="415994"/>
                <a:gridCol w="423842"/>
                <a:gridCol w="439540"/>
                <a:gridCol w="439540"/>
                <a:gridCol w="384598"/>
                <a:gridCol w="384598"/>
              </a:tblGrid>
              <a:tr h="183025"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класс</a:t>
                      </a: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УУД</a:t>
                      </a: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цель</a:t>
                      </a: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методика</a:t>
                      </a: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Начало года</a:t>
                      </a: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Конец года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effectLst/>
                        </a:rPr>
                        <a:t>высокий</a:t>
                      </a: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effectLst/>
                        </a:rPr>
                        <a:t>средний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effectLst/>
                        </a:rPr>
                        <a:t>низкий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effectLst/>
                        </a:rPr>
                        <a:t>высокий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effectLst/>
                        </a:rPr>
                        <a:t>средний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effectLst/>
                        </a:rPr>
                        <a:t>низкий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5">
                <a:tc rowSpan="6"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1 А</a:t>
                      </a: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Личностные 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>- самопознание 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smtClean="0">
                          <a:effectLst/>
                        </a:rPr>
                        <a:t>Самооценка </a:t>
                      </a: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smtClean="0">
                          <a:effectLst/>
                        </a:rPr>
                        <a:t>Тест</a:t>
                      </a:r>
                      <a:r>
                        <a:rPr lang="ru-RU" sz="1400" b="1" baseline="0" dirty="0" smtClean="0">
                          <a:effectLst/>
                        </a:rPr>
                        <a:t> «Лесенка»</a:t>
                      </a:r>
                    </a:p>
                    <a:p>
                      <a:pPr rtl="0"/>
                      <a:r>
                        <a:rPr lang="ru-RU" sz="1400" b="1" baseline="0" dirty="0" smtClean="0">
                          <a:effectLst/>
                        </a:rPr>
                        <a:t>В.Щур, С.Якобсон</a:t>
                      </a: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- смыслообразование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</a:rPr>
                        <a:t>Школьная мотивация.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</a:rPr>
                        <a:t>Опросник </a:t>
                      </a:r>
                      <a:r>
                        <a:rPr lang="ru-RU" sz="1400" b="1" dirty="0" smtClean="0">
                          <a:effectLst/>
                        </a:rPr>
                        <a:t>мотивации</a:t>
                      </a:r>
                    </a:p>
                    <a:p>
                      <a:pPr rtl="0"/>
                      <a:r>
                        <a:rPr lang="ru-RU" sz="1400" b="1" dirty="0" err="1" smtClean="0">
                          <a:effectLst/>
                        </a:rPr>
                        <a:t>М.Р.Гинзбурга</a:t>
                      </a: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- Н-Э ориентация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>
                          <a:effectLst/>
                        </a:rPr>
                        <a:t>Нравственные представления учащихся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«Что такое хорошо и что такое плохо» Г.М.Фридман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3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Регулятивные 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>- целеполагание 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Умение ориентироваться на плоскости, соблюдать правила выполнения задания.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«Рисунок бабочки»</a:t>
                      </a:r>
                      <a:r>
                        <a:rPr lang="ru-RU" sz="1400" b="1" baseline="0" dirty="0" smtClean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3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>
                          <a:effectLst/>
                        </a:rPr>
                        <a:t>Познавательные</a:t>
                      </a:r>
                    </a:p>
                    <a:p>
                      <a:pPr algn="l" rtl="0"/>
                      <a:r>
                        <a:rPr lang="ru-RU" sz="1400" b="1">
                          <a:effectLst/>
                        </a:rPr>
                        <a:t>- общешкольные </a:t>
                      </a:r>
                    </a:p>
                    <a:p>
                      <a:pPr algn="l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Уровень</a:t>
                      </a:r>
                      <a:r>
                        <a:rPr lang="ru-RU" sz="1400" b="1" baseline="0" dirty="0" smtClean="0">
                          <a:effectLst/>
                        </a:rPr>
                        <a:t> развития мыслительных операций: анализа, сравнения</a:t>
                      </a: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Тест «Найди несколько различий»</a:t>
                      </a:r>
                    </a:p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С.Д.Забрамная</a:t>
                      </a:r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/>
                      </a:r>
                      <a:br>
                        <a:rPr lang="ru-RU" sz="1400" b="1">
                          <a:effectLst/>
                        </a:rPr>
                      </a:br>
                      <a:endParaRPr lang="ru-RU" sz="1400" b="1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Коммуникативные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>- сотрудничество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>
                          <a:effectLst/>
                        </a:rPr>
                        <a:t>Действия по согласованию усилий в процессе совместной деятельности.</a:t>
                      </a: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dirty="0" smtClean="0">
                          <a:effectLst/>
                        </a:rPr>
                        <a:t> Задание «Рукавичка</a:t>
                      </a:r>
                      <a:r>
                        <a:rPr lang="ru-RU" sz="1400" b="1" dirty="0">
                          <a:effectLst/>
                        </a:rPr>
                        <a:t>»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>Г.А.Цукерман</a:t>
                      </a:r>
                    </a:p>
                    <a:p>
                      <a:pPr algn="l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endParaRPr lang="ru-RU" sz="1400" b="1" dirty="0">
                        <a:effectLst/>
                      </a:endParaRPr>
                    </a:p>
                  </a:txBody>
                  <a:tcPr marL="18368" marR="18368" marT="18368" marB="1836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2336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5050"/>
                </a:solidFill>
              </a:rPr>
              <a:t>Результаты диагностики уровня сформированности УУД, 1 — 4 классы</a:t>
            </a:r>
          </a:p>
        </p:txBody>
      </p:sp>
    </p:spTree>
    <p:extLst>
      <p:ext uri="{BB962C8B-B14F-4D97-AF65-F5344CB8AC3E}">
        <p14:creationId xmlns:p14="http://schemas.microsoft.com/office/powerpoint/2010/main" val="26191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717</Words>
  <Application>Microsoft Office PowerPoint</Application>
  <PresentationFormat>Экран (4:3)</PresentationFormat>
  <Paragraphs>581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uchitel</dc:creator>
  <cp:lastModifiedBy>Лариса</cp:lastModifiedBy>
  <cp:revision>33</cp:revision>
  <dcterms:created xsi:type="dcterms:W3CDTF">2015-11-05T21:27:33Z</dcterms:created>
  <dcterms:modified xsi:type="dcterms:W3CDTF">2015-12-13T13:08:39Z</dcterms:modified>
</cp:coreProperties>
</file>