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  <p:sldMasterId id="2147483725" r:id="rId6"/>
    <p:sldMasterId id="2147483738" r:id="rId7"/>
    <p:sldMasterId id="2147483751" r:id="rId8"/>
  </p:sldMasterIdLst>
  <p:sldIdLst>
    <p:sldId id="257" r:id="rId9"/>
    <p:sldId id="258" r:id="rId10"/>
    <p:sldId id="259" r:id="rId11"/>
    <p:sldId id="265" r:id="rId12"/>
    <p:sldId id="260" r:id="rId13"/>
    <p:sldId id="261" r:id="rId14"/>
    <p:sldId id="262" r:id="rId15"/>
    <p:sldId id="263" r:id="rId16"/>
    <p:sldId id="26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003413-082A-4A1A-9298-A7DCD7B940BF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6D5C0B-FC15-492C-9262-569EA52528A9}">
      <dgm:prSet phldrT="[Текст]" custT="1"/>
      <dgm:spPr/>
      <dgm:t>
        <a:bodyPr/>
        <a:lstStyle/>
        <a:p>
          <a:pPr algn="ctr"/>
          <a:r>
            <a:rPr lang="ru-RU" sz="2400" b="1" dirty="0" smtClean="0"/>
            <a:t>    </a:t>
          </a:r>
        </a:p>
        <a:p>
          <a:pPr algn="ctr"/>
          <a:r>
            <a:rPr lang="ru-RU" sz="2400" b="1" dirty="0" smtClean="0"/>
            <a:t> </a:t>
          </a:r>
          <a:r>
            <a:rPr lang="ru-RU" sz="2400" b="1" dirty="0" smtClean="0">
              <a:latin typeface="Garamond" panose="02020404030301010803" pitchFamily="18" charset="0"/>
            </a:rPr>
            <a:t>Психолого-                           педагогическое проектирование среды ОО</a:t>
          </a:r>
          <a:endParaRPr lang="ru-RU" sz="2400" b="1" dirty="0">
            <a:latin typeface="Garamond" panose="02020404030301010803" pitchFamily="18" charset="0"/>
          </a:endParaRPr>
        </a:p>
      </dgm:t>
    </dgm:pt>
    <dgm:pt modelId="{0D3EE262-F639-48F9-97F9-0269096F4AAD}" type="parTrans" cxnId="{5D42013A-4AF8-4102-AC9B-7119623DA474}">
      <dgm:prSet/>
      <dgm:spPr/>
      <dgm:t>
        <a:bodyPr/>
        <a:lstStyle/>
        <a:p>
          <a:endParaRPr lang="ru-RU"/>
        </a:p>
      </dgm:t>
    </dgm:pt>
    <dgm:pt modelId="{DC0CDF64-2D89-4BC8-9D69-614A417A650D}" type="sibTrans" cxnId="{5D42013A-4AF8-4102-AC9B-7119623DA474}">
      <dgm:prSet/>
      <dgm:spPr/>
      <dgm:t>
        <a:bodyPr/>
        <a:lstStyle/>
        <a:p>
          <a:endParaRPr lang="ru-RU"/>
        </a:p>
      </dgm:t>
    </dgm:pt>
    <dgm:pt modelId="{9A9EBF97-1649-4D91-960F-791754FD5B8B}">
      <dgm:prSet phldrT="[Текст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ru-RU" sz="2400" dirty="0" smtClean="0">
            <a:latin typeface="Garamond" panose="02020404030301010803" pitchFamily="18" charset="0"/>
          </a:endParaRPr>
        </a:p>
        <a:p>
          <a:pPr>
            <a:lnSpc>
              <a:spcPct val="90000"/>
            </a:lnSpc>
            <a:spcAft>
              <a:spcPct val="35000"/>
            </a:spcAft>
          </a:pPr>
          <a:endParaRPr lang="ru-RU" sz="2400" dirty="0" smtClean="0">
            <a:latin typeface="Garamond" panose="02020404030301010803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latin typeface="Garamond" panose="02020404030301010803" pitchFamily="18" charset="0"/>
            </a:rPr>
            <a:t>Психолого-педагогическое проектирование деятельности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latin typeface="Garamond" panose="02020404030301010803" pitchFamily="18" charset="0"/>
            </a:rPr>
            <a:t>педагогов разных категорий 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ru-RU" sz="2400" dirty="0">
            <a:latin typeface="Garamond" panose="02020404030301010803" pitchFamily="18" charset="0"/>
          </a:endParaRPr>
        </a:p>
      </dgm:t>
    </dgm:pt>
    <dgm:pt modelId="{3ED4F19D-AA4B-49BE-889B-764775327B7A}" type="parTrans" cxnId="{0D3417B5-1CDB-42B0-91E6-65CD3604A8BC}">
      <dgm:prSet/>
      <dgm:spPr/>
      <dgm:t>
        <a:bodyPr/>
        <a:lstStyle/>
        <a:p>
          <a:endParaRPr lang="ru-RU"/>
        </a:p>
      </dgm:t>
    </dgm:pt>
    <dgm:pt modelId="{152D7D8C-F169-49BB-A90F-9330BA4C8D7F}" type="sibTrans" cxnId="{0D3417B5-1CDB-42B0-91E6-65CD3604A8BC}">
      <dgm:prSet/>
      <dgm:spPr/>
      <dgm:t>
        <a:bodyPr/>
        <a:lstStyle/>
        <a:p>
          <a:endParaRPr lang="ru-RU"/>
        </a:p>
      </dgm:t>
    </dgm:pt>
    <dgm:pt modelId="{AC361E06-CAB5-42E4-80E6-99AA7CC25C0E}">
      <dgm:prSet phldrT="[Текст]" phldr="1"/>
      <dgm:spPr/>
      <dgm:t>
        <a:bodyPr/>
        <a:lstStyle/>
        <a:p>
          <a:endParaRPr lang="ru-RU"/>
        </a:p>
      </dgm:t>
    </dgm:pt>
    <dgm:pt modelId="{CA70FB2C-DB9A-40B6-8424-AC0C9DD5536F}" type="parTrans" cxnId="{370C10A6-A876-4D79-B566-F9F4BA2378A8}">
      <dgm:prSet/>
      <dgm:spPr/>
      <dgm:t>
        <a:bodyPr/>
        <a:lstStyle/>
        <a:p>
          <a:endParaRPr lang="ru-RU"/>
        </a:p>
      </dgm:t>
    </dgm:pt>
    <dgm:pt modelId="{D8042595-EA94-48A5-874B-F3D6E9188781}" type="sibTrans" cxnId="{370C10A6-A876-4D79-B566-F9F4BA2378A8}">
      <dgm:prSet/>
      <dgm:spPr/>
      <dgm:t>
        <a:bodyPr/>
        <a:lstStyle/>
        <a:p>
          <a:endParaRPr lang="ru-RU"/>
        </a:p>
      </dgm:t>
    </dgm:pt>
    <dgm:pt modelId="{6992DCB1-6052-4505-9271-876DF93DF80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latin typeface="Garamond" panose="02020404030301010803" pitchFamily="18" charset="0"/>
            </a:rPr>
            <a:t>Психолого-педагогическое проектирование деятельности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latin typeface="Garamond" panose="02020404030301010803" pitchFamily="18" charset="0"/>
            </a:rPr>
            <a:t>педагогов-психологов</a:t>
          </a:r>
        </a:p>
      </dgm:t>
    </dgm:pt>
    <dgm:pt modelId="{BB600D19-B7C3-4889-B7C9-F3B79D3E2F78}" type="parTrans" cxnId="{B0D47D08-61C2-41F6-AEF1-8AEEEB2F1518}">
      <dgm:prSet/>
      <dgm:spPr/>
      <dgm:t>
        <a:bodyPr/>
        <a:lstStyle/>
        <a:p>
          <a:endParaRPr lang="ru-RU"/>
        </a:p>
      </dgm:t>
    </dgm:pt>
    <dgm:pt modelId="{7074A556-34D2-4819-9A50-64197AA13ED4}" type="sibTrans" cxnId="{B0D47D08-61C2-41F6-AEF1-8AEEEB2F1518}">
      <dgm:prSet/>
      <dgm:spPr/>
      <dgm:t>
        <a:bodyPr/>
        <a:lstStyle/>
        <a:p>
          <a:endParaRPr lang="ru-RU"/>
        </a:p>
      </dgm:t>
    </dgm:pt>
    <dgm:pt modelId="{938C4A06-EC65-43C5-8301-360FE01580E8}" type="pres">
      <dgm:prSet presAssocID="{5D003413-082A-4A1A-9298-A7DCD7B940B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14F1B7-4323-4FC5-9676-56312DD190C0}" type="pres">
      <dgm:prSet presAssocID="{686D5C0B-FC15-492C-9262-569EA52528A9}" presName="circle1" presStyleLbl="node1" presStyleIdx="0" presStyleCnt="4"/>
      <dgm:spPr/>
    </dgm:pt>
    <dgm:pt modelId="{C8551951-8941-419A-B34D-7CE1CF89C945}" type="pres">
      <dgm:prSet presAssocID="{686D5C0B-FC15-492C-9262-569EA52528A9}" presName="space" presStyleCnt="0"/>
      <dgm:spPr/>
    </dgm:pt>
    <dgm:pt modelId="{C9298291-09A6-439B-8441-171D3D6B36E8}" type="pres">
      <dgm:prSet presAssocID="{686D5C0B-FC15-492C-9262-569EA52528A9}" presName="rect1" presStyleLbl="alignAcc1" presStyleIdx="0" presStyleCnt="4" custScaleX="100000" custScaleY="100000" custLinFactNeighborX="20703"/>
      <dgm:spPr/>
      <dgm:t>
        <a:bodyPr/>
        <a:lstStyle/>
        <a:p>
          <a:endParaRPr lang="ru-RU"/>
        </a:p>
      </dgm:t>
    </dgm:pt>
    <dgm:pt modelId="{7B8FD33C-7BEC-4003-9BDA-F14DDACDE20E}" type="pres">
      <dgm:prSet presAssocID="{9A9EBF97-1649-4D91-960F-791754FD5B8B}" presName="vertSpace2" presStyleLbl="node1" presStyleIdx="0" presStyleCnt="4"/>
      <dgm:spPr/>
    </dgm:pt>
    <dgm:pt modelId="{01664558-C812-4CC2-9E74-0AC1FE5E99F7}" type="pres">
      <dgm:prSet presAssocID="{9A9EBF97-1649-4D91-960F-791754FD5B8B}" presName="circle2" presStyleLbl="node1" presStyleIdx="1" presStyleCnt="4" custLinFactNeighborX="-1125" custLinFactNeighborY="-2094"/>
      <dgm:spPr/>
    </dgm:pt>
    <dgm:pt modelId="{EA88F289-67F2-4B1A-8D3E-A6F83A76AC7B}" type="pres">
      <dgm:prSet presAssocID="{9A9EBF97-1649-4D91-960F-791754FD5B8B}" presName="rect2" presStyleLbl="alignAcc1" presStyleIdx="1" presStyleCnt="4" custScaleY="80548"/>
      <dgm:spPr/>
      <dgm:t>
        <a:bodyPr/>
        <a:lstStyle/>
        <a:p>
          <a:endParaRPr lang="ru-RU"/>
        </a:p>
      </dgm:t>
    </dgm:pt>
    <dgm:pt modelId="{309BCCBC-3972-4209-B341-72B291FBBE99}" type="pres">
      <dgm:prSet presAssocID="{AC361E06-CAB5-42E4-80E6-99AA7CC25C0E}" presName="vertSpace3" presStyleLbl="node1" presStyleIdx="1" presStyleCnt="4"/>
      <dgm:spPr/>
    </dgm:pt>
    <dgm:pt modelId="{58CC235B-529D-40FF-89EA-F4B1C520BCB9}" type="pres">
      <dgm:prSet presAssocID="{AC361E06-CAB5-42E4-80E6-99AA7CC25C0E}" presName="circle3" presStyleLbl="node1" presStyleIdx="2" presStyleCnt="4" custScaleX="95600"/>
      <dgm:spPr/>
    </dgm:pt>
    <dgm:pt modelId="{328D379D-DF07-4E1A-955F-42DF157C1B21}" type="pres">
      <dgm:prSet presAssocID="{AC361E06-CAB5-42E4-80E6-99AA7CC25C0E}" presName="rect3" presStyleLbl="alignAcc1" presStyleIdx="2" presStyleCnt="4" custScaleY="36636" custLinFactNeighborX="996" custLinFactNeighborY="22362"/>
      <dgm:spPr/>
      <dgm:t>
        <a:bodyPr/>
        <a:lstStyle/>
        <a:p>
          <a:endParaRPr lang="ru-RU"/>
        </a:p>
      </dgm:t>
    </dgm:pt>
    <dgm:pt modelId="{5FEA3736-8CA2-452A-97BC-A223867122E9}" type="pres">
      <dgm:prSet presAssocID="{6992DCB1-6052-4505-9271-876DF93DF807}" presName="vertSpace4" presStyleLbl="node1" presStyleIdx="2" presStyleCnt="4"/>
      <dgm:spPr/>
    </dgm:pt>
    <dgm:pt modelId="{4EA31FC9-C413-47A6-A4DE-27F3A67C8406}" type="pres">
      <dgm:prSet presAssocID="{6992DCB1-6052-4505-9271-876DF93DF807}" presName="circle4" presStyleLbl="node1" presStyleIdx="3" presStyleCnt="4" custScaleX="97285"/>
      <dgm:spPr/>
    </dgm:pt>
    <dgm:pt modelId="{6E3B42DE-D480-4188-B825-BEA5C1B17843}" type="pres">
      <dgm:prSet presAssocID="{6992DCB1-6052-4505-9271-876DF93DF807}" presName="rect4" presStyleLbl="alignAcc1" presStyleIdx="3" presStyleCnt="4" custScaleY="151477" custLinFactNeighborX="2256" custLinFactNeighborY="31484"/>
      <dgm:spPr/>
      <dgm:t>
        <a:bodyPr/>
        <a:lstStyle/>
        <a:p>
          <a:endParaRPr lang="ru-RU"/>
        </a:p>
      </dgm:t>
    </dgm:pt>
    <dgm:pt modelId="{BB79FA2B-6F9D-4B38-878C-A7675DC7137F}" type="pres">
      <dgm:prSet presAssocID="{686D5C0B-FC15-492C-9262-569EA52528A9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86F77-8E9A-4B56-8C1D-46FAB515965C}" type="pres">
      <dgm:prSet presAssocID="{9A9EBF97-1649-4D91-960F-791754FD5B8B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6AB88-1CFC-4503-9D63-81709204AF79}" type="pres">
      <dgm:prSet presAssocID="{AC361E06-CAB5-42E4-80E6-99AA7CC25C0E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B98F23-F531-4CDD-BD8A-2A5CCBBCC91E}" type="pres">
      <dgm:prSet presAssocID="{6992DCB1-6052-4505-9271-876DF93DF807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D47D08-61C2-41F6-AEF1-8AEEEB2F1518}" srcId="{5D003413-082A-4A1A-9298-A7DCD7B940BF}" destId="{6992DCB1-6052-4505-9271-876DF93DF807}" srcOrd="3" destOrd="0" parTransId="{BB600D19-B7C3-4889-B7C9-F3B79D3E2F78}" sibTransId="{7074A556-34D2-4819-9A50-64197AA13ED4}"/>
    <dgm:cxn modelId="{53D7D1C4-6FBC-44B3-9F5B-60CDD050614F}" type="presOf" srcId="{AC361E06-CAB5-42E4-80E6-99AA7CC25C0E}" destId="{328D379D-DF07-4E1A-955F-42DF157C1B21}" srcOrd="0" destOrd="0" presId="urn:microsoft.com/office/officeart/2005/8/layout/target3"/>
    <dgm:cxn modelId="{0D3417B5-1CDB-42B0-91E6-65CD3604A8BC}" srcId="{5D003413-082A-4A1A-9298-A7DCD7B940BF}" destId="{9A9EBF97-1649-4D91-960F-791754FD5B8B}" srcOrd="1" destOrd="0" parTransId="{3ED4F19D-AA4B-49BE-889B-764775327B7A}" sibTransId="{152D7D8C-F169-49BB-A90F-9330BA4C8D7F}"/>
    <dgm:cxn modelId="{370C10A6-A876-4D79-B566-F9F4BA2378A8}" srcId="{5D003413-082A-4A1A-9298-A7DCD7B940BF}" destId="{AC361E06-CAB5-42E4-80E6-99AA7CC25C0E}" srcOrd="2" destOrd="0" parTransId="{CA70FB2C-DB9A-40B6-8424-AC0C9DD5536F}" sibTransId="{D8042595-EA94-48A5-874B-F3D6E9188781}"/>
    <dgm:cxn modelId="{807E2DD0-A6DF-4A56-9BDE-2B6FD3F6379B}" type="presOf" srcId="{AC361E06-CAB5-42E4-80E6-99AA7CC25C0E}" destId="{7D56AB88-1CFC-4503-9D63-81709204AF79}" srcOrd="1" destOrd="0" presId="urn:microsoft.com/office/officeart/2005/8/layout/target3"/>
    <dgm:cxn modelId="{766DA77B-FE4E-4CB4-AC98-2EE9CF472622}" type="presOf" srcId="{9A9EBF97-1649-4D91-960F-791754FD5B8B}" destId="{FD786F77-8E9A-4B56-8C1D-46FAB515965C}" srcOrd="1" destOrd="0" presId="urn:microsoft.com/office/officeart/2005/8/layout/target3"/>
    <dgm:cxn modelId="{066242ED-CCD2-419D-8797-B0E6BF6BDFA2}" type="presOf" srcId="{6992DCB1-6052-4505-9271-876DF93DF807}" destId="{12B98F23-F531-4CDD-BD8A-2A5CCBBCC91E}" srcOrd="1" destOrd="0" presId="urn:microsoft.com/office/officeart/2005/8/layout/target3"/>
    <dgm:cxn modelId="{0495F54F-AB24-429E-8251-96E9AB1C95D5}" type="presOf" srcId="{6992DCB1-6052-4505-9271-876DF93DF807}" destId="{6E3B42DE-D480-4188-B825-BEA5C1B17843}" srcOrd="0" destOrd="0" presId="urn:microsoft.com/office/officeart/2005/8/layout/target3"/>
    <dgm:cxn modelId="{832129D4-3116-4766-9266-D36A6AC47E60}" type="presOf" srcId="{686D5C0B-FC15-492C-9262-569EA52528A9}" destId="{C9298291-09A6-439B-8441-171D3D6B36E8}" srcOrd="0" destOrd="0" presId="urn:microsoft.com/office/officeart/2005/8/layout/target3"/>
    <dgm:cxn modelId="{5D42013A-4AF8-4102-AC9B-7119623DA474}" srcId="{5D003413-082A-4A1A-9298-A7DCD7B940BF}" destId="{686D5C0B-FC15-492C-9262-569EA52528A9}" srcOrd="0" destOrd="0" parTransId="{0D3EE262-F639-48F9-97F9-0269096F4AAD}" sibTransId="{DC0CDF64-2D89-4BC8-9D69-614A417A650D}"/>
    <dgm:cxn modelId="{4E86E9E6-78BF-4B9B-A35F-95734D959B83}" type="presOf" srcId="{5D003413-082A-4A1A-9298-A7DCD7B940BF}" destId="{938C4A06-EC65-43C5-8301-360FE01580E8}" srcOrd="0" destOrd="0" presId="urn:microsoft.com/office/officeart/2005/8/layout/target3"/>
    <dgm:cxn modelId="{99747B94-263D-4489-97BB-C543CD513454}" type="presOf" srcId="{9A9EBF97-1649-4D91-960F-791754FD5B8B}" destId="{EA88F289-67F2-4B1A-8D3E-A6F83A76AC7B}" srcOrd="0" destOrd="0" presId="urn:microsoft.com/office/officeart/2005/8/layout/target3"/>
    <dgm:cxn modelId="{49AEBC2E-83B0-4A2B-8885-5560B60EE418}" type="presOf" srcId="{686D5C0B-FC15-492C-9262-569EA52528A9}" destId="{BB79FA2B-6F9D-4B38-878C-A7675DC7137F}" srcOrd="1" destOrd="0" presId="urn:microsoft.com/office/officeart/2005/8/layout/target3"/>
    <dgm:cxn modelId="{BE398EE2-D34A-4667-87FC-91980BC6E900}" type="presParOf" srcId="{938C4A06-EC65-43C5-8301-360FE01580E8}" destId="{6314F1B7-4323-4FC5-9676-56312DD190C0}" srcOrd="0" destOrd="0" presId="urn:microsoft.com/office/officeart/2005/8/layout/target3"/>
    <dgm:cxn modelId="{05A01B5D-8099-4BC8-8460-1E36FBDC54D3}" type="presParOf" srcId="{938C4A06-EC65-43C5-8301-360FE01580E8}" destId="{C8551951-8941-419A-B34D-7CE1CF89C945}" srcOrd="1" destOrd="0" presId="urn:microsoft.com/office/officeart/2005/8/layout/target3"/>
    <dgm:cxn modelId="{58F8F1A3-B36F-4555-AD98-B90DF4113C2A}" type="presParOf" srcId="{938C4A06-EC65-43C5-8301-360FE01580E8}" destId="{C9298291-09A6-439B-8441-171D3D6B36E8}" srcOrd="2" destOrd="0" presId="urn:microsoft.com/office/officeart/2005/8/layout/target3"/>
    <dgm:cxn modelId="{4A964094-BFDA-4B86-BF22-E4A6A3AC617C}" type="presParOf" srcId="{938C4A06-EC65-43C5-8301-360FE01580E8}" destId="{7B8FD33C-7BEC-4003-9BDA-F14DDACDE20E}" srcOrd="3" destOrd="0" presId="urn:microsoft.com/office/officeart/2005/8/layout/target3"/>
    <dgm:cxn modelId="{71781AB7-88C5-46CD-BE16-F1A11A81505C}" type="presParOf" srcId="{938C4A06-EC65-43C5-8301-360FE01580E8}" destId="{01664558-C812-4CC2-9E74-0AC1FE5E99F7}" srcOrd="4" destOrd="0" presId="urn:microsoft.com/office/officeart/2005/8/layout/target3"/>
    <dgm:cxn modelId="{311BA337-60B9-43C7-94B1-AB6B51781B26}" type="presParOf" srcId="{938C4A06-EC65-43C5-8301-360FE01580E8}" destId="{EA88F289-67F2-4B1A-8D3E-A6F83A76AC7B}" srcOrd="5" destOrd="0" presId="urn:microsoft.com/office/officeart/2005/8/layout/target3"/>
    <dgm:cxn modelId="{9775D9E7-2549-4BEC-95BF-C65808F44131}" type="presParOf" srcId="{938C4A06-EC65-43C5-8301-360FE01580E8}" destId="{309BCCBC-3972-4209-B341-72B291FBBE99}" srcOrd="6" destOrd="0" presId="urn:microsoft.com/office/officeart/2005/8/layout/target3"/>
    <dgm:cxn modelId="{D2C75AC4-F651-4B01-A81F-80507E74732C}" type="presParOf" srcId="{938C4A06-EC65-43C5-8301-360FE01580E8}" destId="{58CC235B-529D-40FF-89EA-F4B1C520BCB9}" srcOrd="7" destOrd="0" presId="urn:microsoft.com/office/officeart/2005/8/layout/target3"/>
    <dgm:cxn modelId="{DB6B355F-AB3C-4750-8B9E-C52691AD831C}" type="presParOf" srcId="{938C4A06-EC65-43C5-8301-360FE01580E8}" destId="{328D379D-DF07-4E1A-955F-42DF157C1B21}" srcOrd="8" destOrd="0" presId="urn:microsoft.com/office/officeart/2005/8/layout/target3"/>
    <dgm:cxn modelId="{78B1EA18-DCB7-4EB1-BBFA-4ED3ECD10D6E}" type="presParOf" srcId="{938C4A06-EC65-43C5-8301-360FE01580E8}" destId="{5FEA3736-8CA2-452A-97BC-A223867122E9}" srcOrd="9" destOrd="0" presId="urn:microsoft.com/office/officeart/2005/8/layout/target3"/>
    <dgm:cxn modelId="{40B54E31-EDF9-44B9-BC2A-8780C5EE18BE}" type="presParOf" srcId="{938C4A06-EC65-43C5-8301-360FE01580E8}" destId="{4EA31FC9-C413-47A6-A4DE-27F3A67C8406}" srcOrd="10" destOrd="0" presId="urn:microsoft.com/office/officeart/2005/8/layout/target3"/>
    <dgm:cxn modelId="{551925FE-1323-44AD-B289-38854659C017}" type="presParOf" srcId="{938C4A06-EC65-43C5-8301-360FE01580E8}" destId="{6E3B42DE-D480-4188-B825-BEA5C1B17843}" srcOrd="11" destOrd="0" presId="urn:microsoft.com/office/officeart/2005/8/layout/target3"/>
    <dgm:cxn modelId="{665205BF-26ED-40C5-8B72-890A3833E886}" type="presParOf" srcId="{938C4A06-EC65-43C5-8301-360FE01580E8}" destId="{BB79FA2B-6F9D-4B38-878C-A7675DC7137F}" srcOrd="12" destOrd="0" presId="urn:microsoft.com/office/officeart/2005/8/layout/target3"/>
    <dgm:cxn modelId="{BA1DD836-D1D5-4A1F-9DF1-904DB0AF7FD9}" type="presParOf" srcId="{938C4A06-EC65-43C5-8301-360FE01580E8}" destId="{FD786F77-8E9A-4B56-8C1D-46FAB515965C}" srcOrd="13" destOrd="0" presId="urn:microsoft.com/office/officeart/2005/8/layout/target3"/>
    <dgm:cxn modelId="{E153559F-508A-418D-ABD7-35D91FC1CB2D}" type="presParOf" srcId="{938C4A06-EC65-43C5-8301-360FE01580E8}" destId="{7D56AB88-1CFC-4503-9D63-81709204AF79}" srcOrd="14" destOrd="0" presId="urn:microsoft.com/office/officeart/2005/8/layout/target3"/>
    <dgm:cxn modelId="{3EDA4952-6B3E-4839-8CBD-D6E0C6FB7604}" type="presParOf" srcId="{938C4A06-EC65-43C5-8301-360FE01580E8}" destId="{12B98F23-F531-4CDD-BD8A-2A5CCBBCC91E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4F1B7-4323-4FC5-9676-56312DD190C0}">
      <dsp:nvSpPr>
        <dsp:cNvPr id="0" name=""/>
        <dsp:cNvSpPr/>
      </dsp:nvSpPr>
      <dsp:spPr>
        <a:xfrm>
          <a:off x="0" y="0"/>
          <a:ext cx="4104455" cy="410445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298291-09A6-439B-8441-171D3D6B36E8}">
      <dsp:nvSpPr>
        <dsp:cNvPr id="0" name=""/>
        <dsp:cNvSpPr/>
      </dsp:nvSpPr>
      <dsp:spPr>
        <a:xfrm>
          <a:off x="2052227" y="0"/>
          <a:ext cx="4788531" cy="41044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  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 </a:t>
          </a:r>
          <a:r>
            <a:rPr lang="ru-RU" sz="2400" b="1" kern="1200" dirty="0" smtClean="0">
              <a:latin typeface="Garamond" panose="02020404030301010803" pitchFamily="18" charset="0"/>
            </a:rPr>
            <a:t>Психолого-                           педагогическое проектирование среды ОО</a:t>
          </a:r>
          <a:endParaRPr lang="ru-RU" sz="2400" b="1" kern="1200" dirty="0">
            <a:latin typeface="Garamond" panose="02020404030301010803" pitchFamily="18" charset="0"/>
          </a:endParaRPr>
        </a:p>
      </dsp:txBody>
      <dsp:txXfrm>
        <a:off x="2052227" y="0"/>
        <a:ext cx="4788531" cy="872196"/>
      </dsp:txXfrm>
    </dsp:sp>
    <dsp:sp modelId="{01664558-C812-4CC2-9E74-0AC1FE5E99F7}">
      <dsp:nvSpPr>
        <dsp:cNvPr id="0" name=""/>
        <dsp:cNvSpPr/>
      </dsp:nvSpPr>
      <dsp:spPr>
        <a:xfrm>
          <a:off x="504655" y="808810"/>
          <a:ext cx="3027035" cy="302703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88F289-67F2-4B1A-8D3E-A6F83A76AC7B}">
      <dsp:nvSpPr>
        <dsp:cNvPr id="0" name=""/>
        <dsp:cNvSpPr/>
      </dsp:nvSpPr>
      <dsp:spPr>
        <a:xfrm>
          <a:off x="2052227" y="1166606"/>
          <a:ext cx="4788531" cy="24382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latin typeface="Garamond" panose="02020404030301010803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latin typeface="Garamond" panose="02020404030301010803" pitchFamily="18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atin typeface="Garamond" panose="02020404030301010803" pitchFamily="18" charset="0"/>
            </a:rPr>
            <a:t>Психолого-педагогическое проектирование деятельности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atin typeface="Garamond" panose="02020404030301010803" pitchFamily="18" charset="0"/>
            </a:rPr>
            <a:t>педагогов разных категорий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latin typeface="Garamond" panose="02020404030301010803" pitchFamily="18" charset="0"/>
          </a:endParaRPr>
        </a:p>
      </dsp:txBody>
      <dsp:txXfrm>
        <a:off x="2052227" y="1166606"/>
        <a:ext cx="4788531" cy="702537"/>
      </dsp:txXfrm>
    </dsp:sp>
    <dsp:sp modelId="{58CC235B-529D-40FF-89EA-F4B1C520BCB9}">
      <dsp:nvSpPr>
        <dsp:cNvPr id="0" name=""/>
        <dsp:cNvSpPr/>
      </dsp:nvSpPr>
      <dsp:spPr>
        <a:xfrm>
          <a:off x="1077419" y="1701502"/>
          <a:ext cx="1863833" cy="194961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D379D-DF07-4E1A-955F-42DF157C1B21}">
      <dsp:nvSpPr>
        <dsp:cNvPr id="0" name=""/>
        <dsp:cNvSpPr/>
      </dsp:nvSpPr>
      <dsp:spPr>
        <a:xfrm>
          <a:off x="2052227" y="2798044"/>
          <a:ext cx="4788531" cy="7142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052227" y="2798044"/>
        <a:ext cx="4788531" cy="319538"/>
      </dsp:txXfrm>
    </dsp:sp>
    <dsp:sp modelId="{4EA31FC9-C413-47A6-A4DE-27F3A67C8406}">
      <dsp:nvSpPr>
        <dsp:cNvPr id="0" name=""/>
        <dsp:cNvSpPr/>
      </dsp:nvSpPr>
      <dsp:spPr>
        <a:xfrm>
          <a:off x="1616129" y="2604750"/>
          <a:ext cx="848516" cy="87219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3B42DE-D480-4188-B825-BEA5C1B17843}">
      <dsp:nvSpPr>
        <dsp:cNvPr id="0" name=""/>
        <dsp:cNvSpPr/>
      </dsp:nvSpPr>
      <dsp:spPr>
        <a:xfrm>
          <a:off x="2052227" y="2666702"/>
          <a:ext cx="4788531" cy="13211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atin typeface="Garamond" panose="02020404030301010803" pitchFamily="18" charset="0"/>
            </a:rPr>
            <a:t>Психолого-педагогическое проектирование деятельности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atin typeface="Garamond" panose="02020404030301010803" pitchFamily="18" charset="0"/>
            </a:rPr>
            <a:t>педагогов-психологов</a:t>
          </a:r>
        </a:p>
      </dsp:txBody>
      <dsp:txXfrm>
        <a:off x="2052227" y="2666702"/>
        <a:ext cx="4788531" cy="1321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39899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21" y="1748053"/>
            <a:ext cx="9786616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6331526" y="277426"/>
            <a:ext cx="4413071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endParaRPr lang="ru-RU" sz="700" b="1" dirty="0" smtClean="0">
              <a:solidFill>
                <a:prstClr val="white"/>
              </a:solidFill>
            </a:endParaRP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РАЗВИТИЯ ОБРАЗОВАНИЯ»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8021" y="2561422"/>
            <a:ext cx="4509648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058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50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225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51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39899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21" y="1748053"/>
            <a:ext cx="9786616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6331526" y="277426"/>
            <a:ext cx="4413071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endParaRPr lang="ru-RU" sz="700" b="1" dirty="0" smtClean="0">
              <a:solidFill>
                <a:prstClr val="white"/>
              </a:solidFill>
            </a:endParaRP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РАЗВИТИЯ ОБРАЗОВАНИЯ»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8021" y="2561422"/>
            <a:ext cx="4509648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158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435" y="836712"/>
            <a:ext cx="10273141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435" y="1700808"/>
            <a:ext cx="10273141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43339" y="55873"/>
            <a:ext cx="1056117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1007435" y="6154808"/>
            <a:ext cx="4669536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1472597" y="55873"/>
            <a:ext cx="576064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4846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909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07435" y="836712"/>
            <a:ext cx="10273141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43339" y="55873"/>
            <a:ext cx="1056117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1007435" y="6154808"/>
            <a:ext cx="4669536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1472597" y="55873"/>
            <a:ext cx="576064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1007435" y="1700808"/>
            <a:ext cx="5088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6192576" y="1700808"/>
            <a:ext cx="5088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892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206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5826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43339" y="55873"/>
            <a:ext cx="1056117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z="800" smtClean="0"/>
              <a:pPr/>
              <a:t>09.11.2015</a:t>
            </a:fld>
            <a:endParaRPr lang="ru-RU" sz="800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1007435" y="6154808"/>
            <a:ext cx="4669536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11472597" y="55873"/>
            <a:ext cx="576064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z="800" smtClean="0"/>
              <a:pPr/>
              <a:t>‹#›</a:t>
            </a:fld>
            <a:endParaRPr lang="ru-RU" sz="800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22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435" y="836712"/>
            <a:ext cx="10273141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435" y="1700808"/>
            <a:ext cx="10273141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43339" y="55873"/>
            <a:ext cx="1056117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1007435" y="6154808"/>
            <a:ext cx="4669536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1472597" y="55873"/>
            <a:ext cx="576064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67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7161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406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1757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6887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521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39899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21" y="1748053"/>
            <a:ext cx="9786616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6331526" y="277426"/>
            <a:ext cx="4413071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endParaRPr lang="ru-RU" sz="700" b="1" dirty="0" smtClean="0">
              <a:solidFill>
                <a:prstClr val="white"/>
              </a:solidFill>
            </a:endParaRP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РАЗВИТИЯ ОБРАЗОВАНИЯ»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8021" y="2561422"/>
            <a:ext cx="4509648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153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435" y="836712"/>
            <a:ext cx="10273141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435" y="1700808"/>
            <a:ext cx="10273141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43339" y="55873"/>
            <a:ext cx="1056117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1007435" y="6154808"/>
            <a:ext cx="4669536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1472597" y="55873"/>
            <a:ext cx="576064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308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2733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07435" y="836712"/>
            <a:ext cx="10273141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43339" y="55873"/>
            <a:ext cx="1056117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1007435" y="6154808"/>
            <a:ext cx="4669536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1472597" y="55873"/>
            <a:ext cx="576064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1007435" y="1700808"/>
            <a:ext cx="5088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6192576" y="1700808"/>
            <a:ext cx="5088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0189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6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5778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5800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43339" y="55873"/>
            <a:ext cx="1056117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z="800" smtClean="0"/>
              <a:pPr/>
              <a:t>09.11.2015</a:t>
            </a:fld>
            <a:endParaRPr lang="ru-RU" sz="800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1007435" y="6154808"/>
            <a:ext cx="4669536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11472597" y="55873"/>
            <a:ext cx="576064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z="800" smtClean="0"/>
              <a:pPr/>
              <a:t>‹#›</a:t>
            </a:fld>
            <a:endParaRPr lang="ru-RU" sz="800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2400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51609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479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9965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3074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024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39899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21" y="1748053"/>
            <a:ext cx="9786616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6331526" y="277426"/>
            <a:ext cx="4413071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endParaRPr lang="ru-RU" sz="700" b="1" dirty="0" smtClean="0">
              <a:solidFill>
                <a:prstClr val="white"/>
              </a:solidFill>
            </a:endParaRP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РАЗВИТИЯ ОБРАЗОВАНИЯ»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8021" y="2561422"/>
            <a:ext cx="4509648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854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435" y="836712"/>
            <a:ext cx="10273141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435" y="1700808"/>
            <a:ext cx="10273141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43339" y="55873"/>
            <a:ext cx="1056117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1007435" y="6154808"/>
            <a:ext cx="4669536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1472597" y="55873"/>
            <a:ext cx="576064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731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51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07435" y="836712"/>
            <a:ext cx="10273141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43339" y="55873"/>
            <a:ext cx="1056117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1007435" y="6154808"/>
            <a:ext cx="4669536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1472597" y="55873"/>
            <a:ext cx="576064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1007435" y="1700808"/>
            <a:ext cx="5088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6192576" y="1700808"/>
            <a:ext cx="5088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122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07435" y="836712"/>
            <a:ext cx="10273141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43339" y="55873"/>
            <a:ext cx="1056117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1007435" y="6154808"/>
            <a:ext cx="4669536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1472597" y="55873"/>
            <a:ext cx="576064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1007435" y="1700808"/>
            <a:ext cx="5088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6192576" y="1700808"/>
            <a:ext cx="5088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266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2330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9615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43339" y="55873"/>
            <a:ext cx="1056117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z="800" smtClean="0"/>
              <a:pPr/>
              <a:t>09.11.2015</a:t>
            </a:fld>
            <a:endParaRPr lang="ru-RU" sz="800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1007435" y="6154808"/>
            <a:ext cx="4669536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11472597" y="55873"/>
            <a:ext cx="576064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z="800" smtClean="0"/>
              <a:pPr/>
              <a:t>‹#›</a:t>
            </a:fld>
            <a:endParaRPr lang="ru-RU" sz="800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5966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76157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972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64887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5871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681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39899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21" y="1748053"/>
            <a:ext cx="9786616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6331526" y="277426"/>
            <a:ext cx="4413071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endParaRPr lang="ru-RU" sz="700" b="1" dirty="0" smtClean="0">
              <a:solidFill>
                <a:prstClr val="white"/>
              </a:solidFill>
            </a:endParaRP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РАЗВИТИЯ ОБРАЗОВАНИЯ»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8021" y="2561422"/>
            <a:ext cx="4509648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6826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9514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435" y="836712"/>
            <a:ext cx="10273141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435" y="1700808"/>
            <a:ext cx="10273141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43339" y="55873"/>
            <a:ext cx="1056117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1007435" y="6154808"/>
            <a:ext cx="4669536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1472597" y="55873"/>
            <a:ext cx="576064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097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77242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07435" y="836712"/>
            <a:ext cx="10273141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43339" y="55873"/>
            <a:ext cx="1056117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1007435" y="6154808"/>
            <a:ext cx="4669536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1472597" y="55873"/>
            <a:ext cx="576064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1007435" y="1700808"/>
            <a:ext cx="5088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6192576" y="1700808"/>
            <a:ext cx="5088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734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3471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5939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43339" y="55873"/>
            <a:ext cx="1056117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z="800" smtClean="0"/>
              <a:pPr/>
              <a:t>09.11.2015</a:t>
            </a:fld>
            <a:endParaRPr lang="ru-RU" sz="800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1007435" y="6154808"/>
            <a:ext cx="4669536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11472597" y="55873"/>
            <a:ext cx="576064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z="800" smtClean="0"/>
              <a:pPr/>
              <a:t>‹#›</a:t>
            </a:fld>
            <a:endParaRPr lang="ru-RU" sz="800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454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60428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72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0085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75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16796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145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39899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21" y="1748053"/>
            <a:ext cx="9786616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6331526" y="277426"/>
            <a:ext cx="4413071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endParaRPr lang="ru-RU" sz="700" b="1" dirty="0" smtClean="0">
              <a:solidFill>
                <a:prstClr val="white"/>
              </a:solidFill>
            </a:endParaRP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РАЗВИТИЯ ОБРАЗОВАНИЯ»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8021" y="2561422"/>
            <a:ext cx="4509648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276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435" y="836712"/>
            <a:ext cx="10273141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435" y="1700808"/>
            <a:ext cx="10273141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43339" y="55873"/>
            <a:ext cx="1056117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1007435" y="6154808"/>
            <a:ext cx="4669536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1472597" y="55873"/>
            <a:ext cx="576064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608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34935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07435" y="836712"/>
            <a:ext cx="10273141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43339" y="55873"/>
            <a:ext cx="1056117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1007435" y="6154808"/>
            <a:ext cx="4669536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1472597" y="55873"/>
            <a:ext cx="576064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1007435" y="1700808"/>
            <a:ext cx="5088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6192576" y="1700808"/>
            <a:ext cx="5088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6116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25998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33073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43339" y="55873"/>
            <a:ext cx="1056117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z="800" smtClean="0"/>
              <a:pPr/>
              <a:t>09.11.2015</a:t>
            </a:fld>
            <a:endParaRPr lang="ru-RU" sz="800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1007435" y="6154808"/>
            <a:ext cx="4669536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11472597" y="55873"/>
            <a:ext cx="576064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z="800" smtClean="0"/>
              <a:pPr/>
              <a:t>‹#›</a:t>
            </a:fld>
            <a:endParaRPr lang="ru-RU" sz="800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207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85737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235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43339" y="55873"/>
            <a:ext cx="1056117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z="800" smtClean="0"/>
              <a:pPr/>
              <a:t>09.11.2015</a:t>
            </a:fld>
            <a:endParaRPr lang="ru-RU" sz="800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1007435" y="6154808"/>
            <a:ext cx="4669536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11472597" y="55873"/>
            <a:ext cx="576064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z="800" smtClean="0"/>
              <a:pPr/>
              <a:t>‹#›</a:t>
            </a:fld>
            <a:endParaRPr lang="ru-RU" sz="800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15813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25154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38312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298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39899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21" y="1748053"/>
            <a:ext cx="9786616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6331526" y="277426"/>
            <a:ext cx="4413071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endParaRPr lang="ru-RU" sz="700" b="1" dirty="0" smtClean="0">
              <a:solidFill>
                <a:prstClr val="white"/>
              </a:solidFill>
            </a:endParaRP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РАЗВИТИЯ ОБРАЗОВАНИЯ»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8021" y="2561422"/>
            <a:ext cx="4509648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5759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435" y="836712"/>
            <a:ext cx="10273141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435" y="1700808"/>
            <a:ext cx="10273141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43339" y="55873"/>
            <a:ext cx="1056117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1007435" y="6154808"/>
            <a:ext cx="4669536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1472597" y="55873"/>
            <a:ext cx="576064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24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0856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07435" y="836712"/>
            <a:ext cx="10273141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43339" y="55873"/>
            <a:ext cx="1056117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1007435" y="6154808"/>
            <a:ext cx="4669536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1472597" y="55873"/>
            <a:ext cx="576064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1007435" y="1700808"/>
            <a:ext cx="5088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6192576" y="1700808"/>
            <a:ext cx="5088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089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81195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3158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43339" y="55873"/>
            <a:ext cx="1056117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z="800" smtClean="0"/>
              <a:pPr/>
              <a:t>09.11.2015</a:t>
            </a:fld>
            <a:endParaRPr lang="ru-RU" sz="800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1007435" y="6154808"/>
            <a:ext cx="4669536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11472597" y="55873"/>
            <a:ext cx="576064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z="800" smtClean="0"/>
              <a:pPr/>
              <a:t>‹#›</a:t>
            </a:fld>
            <a:endParaRPr lang="ru-RU" sz="800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96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1925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7821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2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69060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64620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405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39899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21" y="1748053"/>
            <a:ext cx="9786616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6331526" y="277426"/>
            <a:ext cx="4413071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endParaRPr lang="ru-RU" sz="700" b="1" dirty="0" smtClean="0">
              <a:solidFill>
                <a:prstClr val="white"/>
              </a:solidFill>
            </a:endParaRP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РАЗВИТИЯ ОБРАЗОВАНИЯ»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8021" y="2561422"/>
            <a:ext cx="4509648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7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435" y="836712"/>
            <a:ext cx="10273141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435" y="1700808"/>
            <a:ext cx="10273141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43339" y="55873"/>
            <a:ext cx="1056117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1007435" y="6154808"/>
            <a:ext cx="4669536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1472597" y="55873"/>
            <a:ext cx="576064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733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24468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07435" y="836712"/>
            <a:ext cx="10273141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43339" y="55873"/>
            <a:ext cx="1056117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1007435" y="6154808"/>
            <a:ext cx="4669536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1472597" y="55873"/>
            <a:ext cx="576064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1007435" y="1700808"/>
            <a:ext cx="5088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6192576" y="1700808"/>
            <a:ext cx="5088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1095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25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411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0668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43339" y="55873"/>
            <a:ext cx="1056117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z="800" smtClean="0"/>
              <a:pPr/>
              <a:t>09.11.2015</a:t>
            </a:fld>
            <a:endParaRPr lang="ru-RU" sz="800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1007435" y="6154808"/>
            <a:ext cx="4669536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11472597" y="55873"/>
            <a:ext cx="576064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z="800" smtClean="0"/>
              <a:pPr/>
              <a:t>‹#›</a:t>
            </a:fld>
            <a:endParaRPr lang="ru-RU" sz="800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69051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51198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465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55618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268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780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94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6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7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94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73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64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10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54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0" y="2132856"/>
            <a:ext cx="3672408" cy="4176464"/>
          </a:xfrm>
        </p:spPr>
        <p:txBody>
          <a:bodyPr>
            <a:normAutofit/>
          </a:bodyPr>
          <a:lstStyle/>
          <a:p>
            <a:r>
              <a:rPr lang="ru-RU" dirty="0" smtClean="0"/>
              <a:t>Кафедра психолого-педагогического проектирования</a:t>
            </a:r>
            <a:br>
              <a:rPr lang="ru-RU" dirty="0" smtClean="0"/>
            </a:br>
            <a:endParaRPr lang="ru-RU" sz="1800" b="0" dirty="0"/>
          </a:p>
        </p:txBody>
      </p:sp>
    </p:spTree>
    <p:extLst>
      <p:ext uri="{BB962C8B-B14F-4D97-AF65-F5344CB8AC3E}">
        <p14:creationId xmlns:p14="http://schemas.microsoft.com/office/powerpoint/2010/main" val="152474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2567609" y="1412776"/>
          <a:ext cx="6840759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297629" y="620688"/>
            <a:ext cx="7704856" cy="745152"/>
          </a:xfrm>
        </p:spPr>
        <p:txBody>
          <a:bodyPr/>
          <a:lstStyle/>
          <a:p>
            <a:r>
              <a:rPr lang="ru-RU" dirty="0" smtClean="0"/>
              <a:t>       Направления работы кафедры</a:t>
            </a:r>
            <a:endParaRPr lang="ru-RU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Нетребенко Л.В.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9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        </a:t>
            </a:r>
            <a:br>
              <a:rPr lang="ru-RU" smtClean="0"/>
            </a:br>
            <a:r>
              <a:rPr lang="ru-RU" smtClean="0"/>
              <a:t>      </a:t>
            </a:r>
            <a:br>
              <a:rPr lang="ru-RU" smtClean="0"/>
            </a:b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652608" y="852583"/>
            <a:ext cx="10656917" cy="469033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</a:t>
            </a:r>
            <a:endParaRPr lang="ru-RU" sz="40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Областное 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методическое объединение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педагогов-психологов</a:t>
            </a:r>
            <a:endParaRPr lang="ru-RU" sz="40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Нетребенко Л.В.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9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        </a:t>
            </a:r>
            <a:br>
              <a:rPr lang="ru-RU" smtClean="0"/>
            </a:br>
            <a:r>
              <a:rPr lang="ru-RU" smtClean="0"/>
              <a:t>      </a:t>
            </a:r>
            <a:br>
              <a:rPr lang="ru-RU" smtClean="0"/>
            </a:b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781396" y="1097281"/>
            <a:ext cx="10656917" cy="4690334"/>
          </a:xfrm>
        </p:spPr>
        <p:txBody>
          <a:bodyPr>
            <a:normAutofit fontScale="92500" lnSpcReduction="20000"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Основные задачи методической работы: </a:t>
            </a:r>
          </a:p>
          <a:p>
            <a:r>
              <a:rPr lang="ru-RU" sz="4000" dirty="0">
                <a:solidFill>
                  <a:schemeClr val="tx1"/>
                </a:solidFill>
                <a:latin typeface="Garamond" panose="02020404030301010803" pitchFamily="18" charset="0"/>
              </a:rPr>
              <a:t>- Организация методического сопровождения профессиональной деятельности педагогов-психологов в условиях реализации </a:t>
            </a:r>
            <a:r>
              <a:rPr lang="ru-RU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ФГОС (</a:t>
            </a:r>
            <a:r>
              <a:rPr lang="ru-RU" sz="4000" smtClean="0">
                <a:solidFill>
                  <a:schemeClr val="tx1"/>
                </a:solidFill>
                <a:latin typeface="Garamond" panose="02020404030301010803" pitchFamily="18" charset="0"/>
              </a:rPr>
              <a:t>методическое сопровождение ФГОС)</a:t>
            </a:r>
            <a:endParaRPr lang="ru-RU" sz="40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ru-RU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-обеспечение психолого-педагогической подготовки учителя, овладение им различными методиками диагностики психического развития и </a:t>
            </a:r>
            <a:r>
              <a:rPr lang="ru-RU" sz="40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обученности</a:t>
            </a:r>
            <a:r>
              <a:rPr lang="ru-RU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ребенка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Нетребенко Л.В.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77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5458" y="1006813"/>
            <a:ext cx="7704856" cy="745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</a:t>
            </a:r>
            <a:r>
              <a:rPr lang="ru-RU" dirty="0" smtClean="0">
                <a:solidFill>
                  <a:schemeClr val="tx1"/>
                </a:solidFill>
              </a:rPr>
              <a:t>Психолого-педагогическое       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         сопровождение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7568" y="2551293"/>
            <a:ext cx="7920880" cy="396044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Педагогов        обучающихся                    </a:t>
            </a:r>
          </a:p>
          <a:p>
            <a:pPr marL="68580" indent="0"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           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             администрации           семьи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                   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          (родителей)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5</a:t>
            </a:fld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071664" y="1916832"/>
            <a:ext cx="792088" cy="7920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492044" y="1916832"/>
            <a:ext cx="0" cy="7920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4727848" y="1916832"/>
            <a:ext cx="216026" cy="19442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8040216" y="1916832"/>
            <a:ext cx="576064" cy="19442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50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 и др.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811524" y="752117"/>
            <a:ext cx="8316924" cy="5606127"/>
          </a:xfrm>
        </p:spPr>
        <p:txBody>
          <a:bodyPr>
            <a:noAutofit/>
          </a:bodyPr>
          <a:lstStyle/>
          <a:p>
            <a:pPr marL="68580" indent="0">
              <a:spcBef>
                <a:spcPts val="0"/>
              </a:spcBef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   </a:t>
            </a:r>
            <a:r>
              <a:rPr lang="ru-RU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Условия для реализации системы   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ru-RU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   психологического сопровождения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ru-RU" sz="3600" b="1" i="1" dirty="0">
                <a:solidFill>
                  <a:schemeClr val="tx1"/>
                </a:solidFill>
                <a:latin typeface="Garamond" panose="02020404030301010803" pitchFamily="18" charset="0"/>
              </a:rPr>
              <a:t>1. Региональная нормативная база </a:t>
            </a:r>
          </a:p>
          <a:p>
            <a:pPr>
              <a:spcBef>
                <a:spcPts val="0"/>
              </a:spcBef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Норма нагрузки на одного психолога в городе и сельской местности</a:t>
            </a:r>
          </a:p>
          <a:p>
            <a:pPr>
              <a:spcBef>
                <a:spcPts val="0"/>
              </a:spcBef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Примерное Положение о методическом объединении педагогов-психологов</a:t>
            </a:r>
          </a:p>
          <a:p>
            <a:pPr>
              <a:spcBef>
                <a:spcPts val="0"/>
              </a:spcBef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Примерный перечень диагностических    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методик и др.)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203077" y="368806"/>
            <a:ext cx="4014446" cy="57606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</a:t>
            </a:r>
            <a:br>
              <a:rPr lang="ru-RU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16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027548" y="944870"/>
            <a:ext cx="8316924" cy="518457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   </a:t>
            </a:r>
            <a:r>
              <a:rPr lang="ru-RU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Условия для реализации системы   </a:t>
            </a:r>
          </a:p>
          <a:p>
            <a:pPr marL="6858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   психологического сопровождения</a:t>
            </a:r>
          </a:p>
          <a:p>
            <a:pPr marL="68580" indent="0"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         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2.  </a:t>
            </a: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Наличие региональной  организационно-функциональной модели Психологической службы</a:t>
            </a:r>
          </a:p>
          <a:p>
            <a:pPr marL="68580" indent="0">
              <a:buNone/>
            </a:pPr>
            <a:endParaRPr lang="ru-RU" sz="36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68580" indent="0">
              <a:buNone/>
            </a:pPr>
            <a:endParaRPr lang="ru-RU" sz="3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203077" y="368806"/>
            <a:ext cx="4014446" cy="57606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</a:t>
            </a:r>
            <a:br>
              <a:rPr lang="ru-RU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86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027548" y="944870"/>
            <a:ext cx="8316924" cy="5184576"/>
          </a:xfrm>
        </p:spPr>
        <p:txBody>
          <a:bodyPr>
            <a:noAutofit/>
          </a:bodyPr>
          <a:lstStyle/>
          <a:p>
            <a:pPr marL="68580" indent="0">
              <a:buClr>
                <a:srgbClr val="F2EADB">
                  <a:lumMod val="25000"/>
                </a:srgbClr>
              </a:buClr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b="1" dirty="0">
                <a:solidFill>
                  <a:prstClr val="black"/>
                </a:solidFill>
                <a:latin typeface="Garamond" panose="02020404030301010803" pitchFamily="18" charset="0"/>
              </a:rPr>
              <a:t>Условия для реализации системы   </a:t>
            </a:r>
          </a:p>
          <a:p>
            <a:pPr marL="68580" indent="0">
              <a:buClr>
                <a:srgbClr val="F2EADB">
                  <a:lumMod val="25000"/>
                </a:srgbClr>
              </a:buClr>
              <a:buNone/>
            </a:pPr>
            <a:r>
              <a:rPr lang="ru-RU" sz="3600" b="1" dirty="0">
                <a:solidFill>
                  <a:prstClr val="black"/>
                </a:solidFill>
                <a:latin typeface="Garamond" panose="02020404030301010803" pitchFamily="18" charset="0"/>
              </a:rPr>
              <a:t>   психологического сопровождения</a:t>
            </a:r>
            <a:endParaRPr lang="ru-RU" sz="36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68580" indent="0"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 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3. </a:t>
            </a: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Взаимодействие с педагогическим коллективом и другими службами школы и города в процессе сопровождения:</a:t>
            </a:r>
          </a:p>
          <a:p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на уровне ОО</a:t>
            </a:r>
          </a:p>
          <a:p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на муниципальном уровне (МО и др.)</a:t>
            </a:r>
          </a:p>
          <a:p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на региональном уровне</a:t>
            </a:r>
          </a:p>
          <a:p>
            <a:endParaRPr lang="ru-RU" sz="3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203077" y="368806"/>
            <a:ext cx="4014446" cy="57606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</a:t>
            </a:r>
            <a:br>
              <a:rPr lang="ru-RU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027548" y="944870"/>
            <a:ext cx="8316924" cy="518457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   </a:t>
            </a:r>
            <a:r>
              <a:rPr lang="ru-RU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Условия для реализации системы   </a:t>
            </a:r>
          </a:p>
          <a:p>
            <a:pPr marL="6858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   психологического сопровождения</a:t>
            </a:r>
          </a:p>
          <a:p>
            <a:pPr marL="68580" indent="0"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4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.Кадровые </a:t>
            </a: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- наличие в штате педагога-психолога</a:t>
            </a:r>
          </a:p>
          <a:p>
            <a:pPr marL="68580" indent="0"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5</a:t>
            </a:r>
            <a:r>
              <a:rPr lang="ru-RU" sz="3600" smtClean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Материально-технические условия, соответствующие Сан </a:t>
            </a:r>
            <a:r>
              <a:rPr lang="ru-RU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Пин</a:t>
            </a: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(план мероприятий по укреплению МБ психологического кабинета на 3 года)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203077" y="368806"/>
            <a:ext cx="4014446" cy="57606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</a:t>
            </a:r>
            <a:br>
              <a:rPr lang="ru-RU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33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Другая 10">
      <a:dk1>
        <a:sysClr val="windowText" lastClr="000000"/>
      </a:dk1>
      <a:lt1>
        <a:sysClr val="window" lastClr="FFFFFF"/>
      </a:lt1>
      <a:dk2>
        <a:srgbClr val="534949"/>
      </a:dk2>
      <a:lt2>
        <a:srgbClr val="F2EADB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стин">
  <a:themeElements>
    <a:clrScheme name="Другая 10">
      <a:dk1>
        <a:sysClr val="windowText" lastClr="000000"/>
      </a:dk1>
      <a:lt1>
        <a:sysClr val="window" lastClr="FFFFFF"/>
      </a:lt1>
      <a:dk2>
        <a:srgbClr val="534949"/>
      </a:dk2>
      <a:lt2>
        <a:srgbClr val="F2EADB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Остин">
  <a:themeElements>
    <a:clrScheme name="Другая 10">
      <a:dk1>
        <a:sysClr val="windowText" lastClr="000000"/>
      </a:dk1>
      <a:lt1>
        <a:sysClr val="window" lastClr="FFFFFF"/>
      </a:lt1>
      <a:dk2>
        <a:srgbClr val="534949"/>
      </a:dk2>
      <a:lt2>
        <a:srgbClr val="F2EADB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Остин">
  <a:themeElements>
    <a:clrScheme name="Другая 10">
      <a:dk1>
        <a:sysClr val="windowText" lastClr="000000"/>
      </a:dk1>
      <a:lt1>
        <a:sysClr val="window" lastClr="FFFFFF"/>
      </a:lt1>
      <a:dk2>
        <a:srgbClr val="534949"/>
      </a:dk2>
      <a:lt2>
        <a:srgbClr val="F2EADB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Остин">
  <a:themeElements>
    <a:clrScheme name="Другая 10">
      <a:dk1>
        <a:sysClr val="windowText" lastClr="000000"/>
      </a:dk1>
      <a:lt1>
        <a:sysClr val="window" lastClr="FFFFFF"/>
      </a:lt1>
      <a:dk2>
        <a:srgbClr val="534949"/>
      </a:dk2>
      <a:lt2>
        <a:srgbClr val="F2EADB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Остин">
  <a:themeElements>
    <a:clrScheme name="Другая 10">
      <a:dk1>
        <a:sysClr val="windowText" lastClr="000000"/>
      </a:dk1>
      <a:lt1>
        <a:sysClr val="window" lastClr="FFFFFF"/>
      </a:lt1>
      <a:dk2>
        <a:srgbClr val="534949"/>
      </a:dk2>
      <a:lt2>
        <a:srgbClr val="F2EADB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Остин">
  <a:themeElements>
    <a:clrScheme name="Другая 10">
      <a:dk1>
        <a:sysClr val="windowText" lastClr="000000"/>
      </a:dk1>
      <a:lt1>
        <a:sysClr val="window" lastClr="FFFFFF"/>
      </a:lt1>
      <a:dk2>
        <a:srgbClr val="534949"/>
      </a:dk2>
      <a:lt2>
        <a:srgbClr val="F2EADB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Остин">
  <a:themeElements>
    <a:clrScheme name="Другая 10">
      <a:dk1>
        <a:sysClr val="windowText" lastClr="000000"/>
      </a:dk1>
      <a:lt1>
        <a:sysClr val="window" lastClr="FFFFFF"/>
      </a:lt1>
      <a:dk2>
        <a:srgbClr val="534949"/>
      </a:dk2>
      <a:lt2>
        <a:srgbClr val="F2EADB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264</Words>
  <Application>Microsoft Office PowerPoint</Application>
  <PresentationFormat>Произвольный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Остин</vt:lpstr>
      <vt:lpstr>1_Остин</vt:lpstr>
      <vt:lpstr>2_Остин</vt:lpstr>
      <vt:lpstr>3_Остин</vt:lpstr>
      <vt:lpstr>4_Остин</vt:lpstr>
      <vt:lpstr>5_Остин</vt:lpstr>
      <vt:lpstr>6_Остин</vt:lpstr>
      <vt:lpstr>7_Остин</vt:lpstr>
      <vt:lpstr>Кафедра психолого-педагогического проектирования </vt:lpstr>
      <vt:lpstr>       Направления работы кафедры</vt:lpstr>
      <vt:lpstr>                </vt:lpstr>
      <vt:lpstr>                </vt:lpstr>
      <vt:lpstr>            Психолого-педагогическое                           сопровождение </vt:lpstr>
      <vt:lpstr>                                    </vt:lpstr>
      <vt:lpstr>                                    </vt:lpstr>
      <vt:lpstr>                                    </vt:lpstr>
      <vt:lpstr>                                  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психолого-педагогического проектирования</dc:title>
  <dc:creator>Лариса</dc:creator>
  <cp:lastModifiedBy>КПП-1</cp:lastModifiedBy>
  <cp:revision>7</cp:revision>
  <dcterms:created xsi:type="dcterms:W3CDTF">2015-09-29T19:46:19Z</dcterms:created>
  <dcterms:modified xsi:type="dcterms:W3CDTF">2015-11-09T13:30:18Z</dcterms:modified>
</cp:coreProperties>
</file>