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4" r:id="rId4"/>
    <p:sldId id="259" r:id="rId5"/>
    <p:sldId id="260" r:id="rId6"/>
    <p:sldId id="257" r:id="rId7"/>
    <p:sldId id="267" r:id="rId8"/>
    <p:sldId id="261" r:id="rId9"/>
    <p:sldId id="268" r:id="rId10"/>
    <p:sldId id="269" r:id="rId11"/>
    <p:sldId id="270" r:id="rId12"/>
    <p:sldId id="276" r:id="rId13"/>
    <p:sldId id="271" r:id="rId14"/>
    <p:sldId id="273" r:id="rId15"/>
    <p:sldId id="274" r:id="rId16"/>
    <p:sldId id="279" r:id="rId17"/>
    <p:sldId id="262" r:id="rId18"/>
    <p:sldId id="277" r:id="rId19"/>
    <p:sldId id="281" r:id="rId20"/>
    <p:sldId id="263" r:id="rId21"/>
    <p:sldId id="26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7" autoAdjust="0"/>
  </p:normalViewPr>
  <p:slideViewPr>
    <p:cSldViewPr>
      <p:cViewPr>
        <p:scale>
          <a:sx n="74" d="100"/>
          <a:sy n="74" d="100"/>
        </p:scale>
        <p:origin x="-261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B0E29-18C2-4138-827F-C2E87FAEAD3A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54E5-15FF-4A4D-B5F7-CC3683FE4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5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E76C4-1876-4D47-9ECC-4EE4F9687AD5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Verdana" pitchFamily="34" charset="0"/>
              </a:rPr>
              <a:t>    </a:t>
            </a:r>
            <a:r>
              <a:rPr lang="ru-RU" sz="1400" smtClean="0">
                <a:latin typeface="Times New Roman" pitchFamily="18" charset="0"/>
              </a:rPr>
              <a:t>Новые социальные запросы определяют </a:t>
            </a:r>
            <a:r>
              <a:rPr lang="ru-RU" sz="1400" b="1" smtClean="0">
                <a:latin typeface="Times New Roman" pitchFamily="18" charset="0"/>
              </a:rPr>
              <a:t>цели образования</a:t>
            </a:r>
            <a:r>
              <a:rPr lang="ru-RU" sz="1400" smtClean="0">
                <a:latin typeface="Times New Roman" pitchFamily="18" charset="0"/>
              </a:rPr>
              <a:t> как общекультурное, личностное и познавательное развитие учащихся, обеспечивающие такую ключевую компетенцию образования как </a:t>
            </a:r>
            <a:r>
              <a:rPr lang="ru-RU" sz="1400" b="1" smtClean="0">
                <a:latin typeface="Times New Roman" pitchFamily="18" charset="0"/>
              </a:rPr>
              <a:t>«научить учиться»</a:t>
            </a:r>
            <a:r>
              <a:rPr lang="ru-RU" sz="140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</a:rPr>
              <a:t>    Важнейшей задачей современной системы образования является формирование </a:t>
            </a:r>
            <a:r>
              <a:rPr lang="ru-RU" sz="1400" b="1" smtClean="0">
                <a:latin typeface="Times New Roman" pitchFamily="18" charset="0"/>
              </a:rPr>
              <a:t>совокупности «универсальных учебных действий», обеспечивающих «умение учиться»,</a:t>
            </a:r>
            <a:r>
              <a:rPr lang="ru-RU" sz="1400" smtClean="0">
                <a:latin typeface="Times New Roman" pitchFamily="18" charset="0"/>
              </a:rPr>
              <a:t> </a:t>
            </a:r>
            <a:r>
              <a:rPr lang="ru-RU" sz="1400" b="1" smtClean="0">
                <a:latin typeface="Times New Roman" pitchFamily="18" charset="0"/>
              </a:rPr>
              <a:t>способность личности к саморазвитию и самосовершенствованию</a:t>
            </a:r>
            <a:r>
              <a:rPr lang="ru-RU" sz="1400" smtClean="0">
                <a:latin typeface="Times New Roman" pitchFamily="18" charset="0"/>
              </a:rPr>
              <a:t> </a:t>
            </a:r>
            <a:r>
              <a:rPr lang="ru-RU" sz="1400" b="1" smtClean="0">
                <a:latin typeface="Times New Roman" pitchFamily="18" charset="0"/>
              </a:rPr>
              <a:t>путем сознательного и активного присвоения нового социального опыта</a:t>
            </a:r>
            <a:r>
              <a:rPr lang="ru-RU" sz="1400" smtClean="0">
                <a:latin typeface="Times New Roman" pitchFamily="18" charset="0"/>
              </a:rPr>
              <a:t>, а не только освоение учащимися конкретных предметных знаний и навыков в рамках отдельных дисциплин. При этом знания, умения и навыки формируются, применяются и сохраняются в тесной связи с активными действиями самих учащихся. </a:t>
            </a: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47B5C-E541-4457-829E-5F88E18DC257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400" smtClean="0">
                <a:latin typeface="Times New Roman" pitchFamily="18" charset="0"/>
              </a:rPr>
              <a:t>   УУД - это система действий учащегося, обеспечивающая  культурную идентичность, социальную компетентность, 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</a:rPr>
              <a:t>толерантность, способность к самостоятельному усвоению новых знаний и умений, включая организацию самостоятельной учебной деятельности.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</a:rPr>
              <a:t>   Авторы стандартов второго поколения рассматривают УУД как обеспечение возможностей учащегося самостоятельно действовать при получении образования.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2CB13-BC19-4217-AACD-2F3EBAD58A07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   Качество усвоения знаний определяется </a:t>
            </a:r>
            <a:r>
              <a:rPr lang="ru-RU" b="1" smtClean="0">
                <a:latin typeface="Times New Roman" pitchFamily="18" charset="0"/>
              </a:rPr>
              <a:t>многообразием и характером</a:t>
            </a:r>
            <a:r>
              <a:rPr lang="ru-RU" smtClean="0">
                <a:latin typeface="Times New Roman" pitchFamily="18" charset="0"/>
              </a:rPr>
              <a:t> видов универсальных действий.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   В качестве основных видов универсальных учебных действий разработчики стандарта выделяют личностные, регулятивные, познавательные и коммуникативные УУД.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   Овладение ими происходит в контексте </a:t>
            </a:r>
            <a:r>
              <a:rPr lang="ru-RU" b="1" smtClean="0">
                <a:latin typeface="Times New Roman" pitchFamily="18" charset="0"/>
              </a:rPr>
              <a:t>разных </a:t>
            </a:r>
            <a:r>
              <a:rPr lang="ru-RU" smtClean="0">
                <a:latin typeface="Times New Roman" pitchFamily="18" charset="0"/>
              </a:rPr>
              <a:t>учебных предметов. Каждый учебный предмет раскрывает свои собственные, специфические возможности для формирования УУД, определяемые, в первую очередь, функцией учебного предмета и его предметным содержанием.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3FFFDD-1EAD-4D86-AACC-D9D6C2B2562C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 Личностные УУД позволяют сделать учение осмысленным, обеспечивают ученику значимость решения учебных задач, увязывая их с реальными жизненными целями и ситуациями. Направлены на осознание, исследование и принятие жизненных ценностей и смыслов, позволяют сориентироваться в нравственных нормах, правилах, оценках, выработать свою жизненную позицию в отношении мира, людей, самого себя и своего будущего.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ВНУТРЕННЯЯ ПОЗИЦИЯ В начальной школе формирование личностных универсальных действий должно реализоваться путём  развития у школьника задач самоопределения: «Я знаю...»; «Я умею...»; «Я создаю...»; «Я стремлюсь...». 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   МОТИВАЦИЯ Установление связи между целью учебной деятельности и ее мотивом -  определение того 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«какое значение, смысл имеет для меня учение».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  <a:latin typeface="Times New Roman" pitchFamily="18" charset="0"/>
              </a:rPr>
              <a:t>   НРАВСТВЕННО-ЭТИЧЕСКАЯ ОЦЕНКА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smtClean="0">
                <a:latin typeface="Times New Roman" pitchFamily="18" charset="0"/>
              </a:rPr>
              <a:t>Выделение морально-этического содержания событий и действий.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smtClean="0">
                <a:latin typeface="Times New Roman" pitchFamily="18" charset="0"/>
              </a:rPr>
              <a:t>Построение системы нравственных ценностей как основания морального выбора.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smtClean="0">
                <a:latin typeface="Times New Roman" pitchFamily="18" charset="0"/>
              </a:rPr>
              <a:t>Нравственно-этическое оценивание событий и действий с точки зрения моральных норм.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ru-RU" smtClean="0">
                <a:latin typeface="Times New Roman" pitchFamily="18" charset="0"/>
              </a:rPr>
              <a:t>Ориентировка в моральной дилемме и осуществление личностного морального выбора.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  <a:latin typeface="Times New Roman" pitchFamily="18" charset="0"/>
              </a:rPr>
              <a:t>   Где же идёт развитие личностных УУД? 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  <a:latin typeface="Times New Roman" pitchFamily="18" charset="0"/>
              </a:rPr>
              <a:t>   На основе анализа текста организуется обсуждение нравственного содержания и система поступков героя, что способствует развитию этических чувств, как регуляторов морального поведения.</a:t>
            </a:r>
          </a:p>
          <a:p>
            <a:pPr lvl="1" eaLnBrk="1" hangingPunct="1">
              <a:lnSpc>
                <a:spcPct val="80000"/>
              </a:lnSpc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358A9-D9D1-4488-B45D-820A036A1CD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Регулятивные УУД обеспечивают возможность управления познавательной и учебной деятельностью посредством постановки целей, планирования, контроля, коррекции своих действий и оценки успешности усвоения.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Целеполагание</a:t>
            </a:r>
            <a:r>
              <a:rPr lang="ru-RU" sz="1400" b="1" u="sng" smtClean="0">
                <a:latin typeface="Times New Roman" pitchFamily="18" charset="0"/>
              </a:rPr>
              <a:t> </a:t>
            </a:r>
            <a:r>
              <a:rPr lang="ru-RU" sz="1400" b="1" smtClean="0">
                <a:latin typeface="Times New Roman" pitchFamily="18" charset="0"/>
              </a:rPr>
              <a:t>–</a:t>
            </a:r>
            <a:r>
              <a:rPr lang="ru-RU" sz="1400" smtClean="0">
                <a:latin typeface="Times New Roman" pitchFamily="18" charset="0"/>
              </a:rPr>
              <a:t> постановка учебной задачи на основе соотнесения того, что уже известно и усвоено учащимися, и того, что еще неизвестно.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Планирование</a:t>
            </a:r>
            <a:r>
              <a:rPr lang="ru-RU" sz="1400" b="1" smtClean="0">
                <a:latin typeface="Times New Roman" pitchFamily="18" charset="0"/>
              </a:rPr>
              <a:t> – </a:t>
            </a:r>
            <a:r>
              <a:rPr lang="ru-RU" sz="1400" smtClean="0">
                <a:latin typeface="Times New Roman" pitchFamily="18" charset="0"/>
              </a:rPr>
              <a:t>определение последовательности промежуточных целей с учетом конечного результата, составление плана и последовательности действий </a:t>
            </a:r>
            <a:endParaRPr lang="ru-RU" sz="1400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Прогнозирование</a:t>
            </a:r>
            <a:r>
              <a:rPr lang="ru-RU" sz="1400" u="sng" smtClean="0">
                <a:latin typeface="Times New Roman" pitchFamily="18" charset="0"/>
              </a:rPr>
              <a:t> </a:t>
            </a:r>
            <a:r>
              <a:rPr lang="ru-RU" sz="1400" smtClean="0">
                <a:latin typeface="Times New Roman" pitchFamily="18" charset="0"/>
              </a:rPr>
              <a:t>– предвосхищение результата и уровня усвоения знаний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Контроль</a:t>
            </a:r>
            <a:r>
              <a:rPr lang="ru-RU" sz="1400" smtClean="0">
                <a:latin typeface="Times New Roman" pitchFamily="18" charset="0"/>
              </a:rPr>
              <a:t> – сличение способа действия и его результата с заданным эталоном с целью обнаружения отклонений и отличий от эталона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Коррекция</a:t>
            </a:r>
            <a:r>
              <a:rPr lang="ru-RU" sz="1400" smtClean="0">
                <a:latin typeface="Times New Roman" pitchFamily="18" charset="0"/>
              </a:rPr>
              <a:t> – внесение необходимых дополнений и корректив в план и способ действия в случае расхождения эталона, реального действия и его результата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Оценка</a:t>
            </a:r>
            <a:r>
              <a:rPr lang="ru-RU" sz="1400" smtClean="0">
                <a:latin typeface="Times New Roman" pitchFamily="18" charset="0"/>
              </a:rPr>
              <a:t> – выделение и осознание уч-ся того, что уже усвоено и что еще нужно усвоить, осознание качества и уровня усвоения </a:t>
            </a:r>
            <a:endParaRPr lang="ru-RU" sz="1400" b="1" i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400" b="1" i="1" u="sng" smtClean="0">
                <a:latin typeface="Times New Roman" pitchFamily="18" charset="0"/>
              </a:rPr>
              <a:t>Саморегуляция</a:t>
            </a:r>
            <a:r>
              <a:rPr lang="ru-RU" sz="1400" smtClean="0">
                <a:latin typeface="Times New Roman" pitchFamily="18" charset="0"/>
              </a:rPr>
              <a:t> – способность к мобилизации сил и энергии, к волевому усилию и к преодолению препятствий</a:t>
            </a:r>
            <a:r>
              <a:rPr lang="ru-RU" sz="100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554E5-15FF-4A4D-B5F7-CC3683FE4A7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9C11E-88B0-4ED8-BE12-0E1C780EAE77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400" smtClean="0">
                <a:latin typeface="Times New Roman" pitchFamily="18" charset="0"/>
              </a:rPr>
              <a:t>Познавательные УУД включают действия исследования, поиска и отбора необходимой </a:t>
            </a:r>
            <a:r>
              <a:rPr lang="ru-RU" sz="1400" b="1" smtClean="0">
                <a:latin typeface="Times New Roman" pitchFamily="18" charset="0"/>
              </a:rPr>
              <a:t>информации</a:t>
            </a:r>
            <a:r>
              <a:rPr lang="ru-RU" sz="1400" smtClean="0">
                <a:latin typeface="Times New Roman" pitchFamily="18" charset="0"/>
              </a:rPr>
              <a:t>, ее структурирования; моделирования изучаемого содержания, логические действия и операции, способы решения задач.</a:t>
            </a:r>
            <a:endParaRPr lang="ru-RU" sz="1400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1400" smtClean="0">
                <a:solidFill>
                  <a:srgbClr val="000099"/>
                </a:solidFill>
                <a:latin typeface="Times New Roman" pitchFamily="18" charset="0"/>
              </a:rPr>
              <a:t>Где же идёт развитие познавательных УУД? </a:t>
            </a:r>
          </a:p>
          <a:p>
            <a:pPr eaLnBrk="1" hangingPunct="1"/>
            <a:r>
              <a:rPr lang="ru-RU" sz="1400" smtClean="0">
                <a:latin typeface="Times New Roman" pitchFamily="18" charset="0"/>
              </a:rPr>
              <a:t>Осуществление поиска информации для выполнения учебных заданий.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71812-6B34-4103-A6C7-BB454012E602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400" smtClean="0">
                <a:latin typeface="Times New Roman" pitchFamily="18" charset="0"/>
              </a:rPr>
              <a:t>   Коммуникативные УУД обеспечивают возможности сотрудничества – умение слышать, слушать и понимать партнера, планировать и согласованно выполнять совместную деятельность, распределять роли, взаимно контролировать действия друг друга, уметь договариваться, вести дискуссию, правильно выражать свои мысли в речи, уважать в общении и сотрудничества партнера и самого себя.</a:t>
            </a:r>
            <a:endParaRPr lang="ru-RU" sz="1400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1400" smtClean="0">
                <a:solidFill>
                  <a:srgbClr val="000099"/>
                </a:solidFill>
                <a:latin typeface="Times New Roman" pitchFamily="18" charset="0"/>
              </a:rPr>
              <a:t>  Где же идёт развитие коммуникативных УУД? </a:t>
            </a:r>
          </a:p>
          <a:p>
            <a:pPr eaLnBrk="1" hangingPunct="1"/>
            <a:r>
              <a:rPr lang="ru-RU" sz="1400" smtClean="0">
                <a:solidFill>
                  <a:srgbClr val="000099"/>
                </a:solidFill>
                <a:latin typeface="Times New Roman" pitchFamily="18" charset="0"/>
              </a:rPr>
              <a:t>Умение учитывать разные мнения и стремиться к координации различных позиций в сотрудничестве; формирование собственного мнения и позиции, договариваться, приходить к общему решению в совместной деятельности.</a:t>
            </a:r>
          </a:p>
          <a:p>
            <a:pPr eaLnBrk="1" hangingPunct="1"/>
            <a:endParaRPr lang="ru-RU" sz="1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CD09-448B-407B-80CF-90BB85EDB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_74d99_69ec8fea_XX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1412776"/>
            <a:ext cx="9144000" cy="1828800"/>
          </a:xfrm>
          <a:prstGeom prst="rect">
            <a:avLst/>
          </a:prstGeom>
        </p:spPr>
      </p:pic>
      <p:pic>
        <p:nvPicPr>
          <p:cNvPr id="10" name="Рисунок 9" descr="0_74d99_69ec8fea_XX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-387424"/>
            <a:ext cx="9144000" cy="1828800"/>
          </a:xfrm>
          <a:prstGeom prst="rect">
            <a:avLst/>
          </a:prstGeom>
        </p:spPr>
      </p:pic>
      <p:pic>
        <p:nvPicPr>
          <p:cNvPr id="8" name="Рисунок 7" descr="0_74d99_69ec8fea_XX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3212976"/>
            <a:ext cx="9144000" cy="1828800"/>
          </a:xfrm>
          <a:prstGeom prst="rect">
            <a:avLst/>
          </a:prstGeom>
        </p:spPr>
      </p:pic>
      <p:pic>
        <p:nvPicPr>
          <p:cNvPr id="7" name="Рисунок 6" descr="0_74d99_69ec8fea_XX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029200"/>
            <a:ext cx="9144000" cy="1828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98DC7-4977-4DD1-B472-CBE4F2EF3C11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1C76-5F16-459B-A501-F688BFFC1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gif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44824"/>
            <a:ext cx="7215238" cy="1814524"/>
          </a:xfrm>
        </p:spPr>
        <p:txBody>
          <a:bodyPr>
            <a:normAutofit/>
          </a:bodyPr>
          <a:lstStyle/>
          <a:p>
            <a:r>
              <a:rPr lang="ru-RU" sz="3500" b="1" dirty="0" smtClean="0">
                <a:solidFill>
                  <a:srgbClr val="FF0066"/>
                </a:solidFill>
                <a:latin typeface="Century" pitchFamily="18" charset="0"/>
              </a:rPr>
              <a:t>Деятельность учителя-логопеда в условиях реализации ФГОС начального образования</a:t>
            </a:r>
            <a:endParaRPr lang="ru-RU" sz="3500" b="1" dirty="0">
              <a:solidFill>
                <a:srgbClr val="FF0066"/>
              </a:solidFill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4071942"/>
            <a:ext cx="6500858" cy="17145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B050"/>
                </a:solidFill>
                <a:latin typeface="Century" pitchFamily="18" charset="0"/>
              </a:rPr>
              <a:t>  Учитель-логопед МБОУ  СШ №7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Century" pitchFamily="18" charset="0"/>
              </a:rPr>
              <a:t>Н.В. </a:t>
            </a:r>
            <a:r>
              <a:rPr lang="ru-RU" sz="2800" b="1" dirty="0" err="1" smtClean="0">
                <a:solidFill>
                  <a:srgbClr val="00B050"/>
                </a:solidFill>
                <a:latin typeface="Century" pitchFamily="18" charset="0"/>
              </a:rPr>
              <a:t>Протасенкова</a:t>
            </a:r>
            <a:endParaRPr lang="ru-RU" sz="2800" b="1" dirty="0">
              <a:solidFill>
                <a:srgbClr val="00B05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85852" y="214290"/>
            <a:ext cx="78581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Вопросы детям: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Какой первый звук в слове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СНЕГ?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(С)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А в слове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МОРОЗ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какой звук последний? (З)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В слове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ЗЕБРА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 первый звук? (З')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А в слове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ЧАСИКИ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 назовите третий звук. (С')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Кто из вас догадался, какова тема нашего урока?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Дети формулируют тему логопедического занятия.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571604" y="214290"/>
            <a:ext cx="757239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Логопед: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Ребята,  чему вы должны научиться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entury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 на уроке?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Детям предлагается алгоритм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целеполагания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в картинках.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3" name="Рисунок 2" descr="Безымянны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500306"/>
            <a:ext cx="1428760" cy="135732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728" y="29289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pic>
        <p:nvPicPr>
          <p:cNvPr id="5" name="Рисунок 4" descr="uh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428868"/>
            <a:ext cx="1143008" cy="135732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86116" y="30003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3000372"/>
            <a:ext cx="35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pic>
        <p:nvPicPr>
          <p:cNvPr id="8" name="Рисунок 7" descr="AUICTOKCARUAMTLCAERB1LVCAUCO93LCAYID2YXCAQ1RMIYCAHBXKWQCAX5BRTLCA7AOWHYCAGK7I9TCATPD3WLCA73NWA5CAWESG14CAYYHZB4CA10DNSXCAU2XPN5CA5JE7F0CA93QLJECALX292I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500306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715140" y="321468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pic>
        <p:nvPicPr>
          <p:cNvPr id="10" name="Рисунок 9" descr="ручк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2500306"/>
            <a:ext cx="128588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714480" y="521495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  <p:pic>
        <p:nvPicPr>
          <p:cNvPr id="30" name="Рисунок 29" descr="Рисунок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3108" y="4929198"/>
            <a:ext cx="3919404" cy="694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480" y="0"/>
            <a:ext cx="6438920" cy="1571612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006600"/>
                </a:solidFill>
                <a:latin typeface="Century" pitchFamily="18" charset="0"/>
              </a:rPr>
              <a:t>Цели</a:t>
            </a:r>
            <a:br>
              <a:rPr lang="ru-RU" b="1" dirty="0">
                <a:solidFill>
                  <a:srgbClr val="006600"/>
                </a:solidFill>
                <a:latin typeface="Century" pitchFamily="18" charset="0"/>
              </a:rPr>
            </a:b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Мы должны научиться:</a:t>
            </a:r>
            <a:r>
              <a:rPr lang="ru-RU" sz="2400" i="1" dirty="0">
                <a:solidFill>
                  <a:srgbClr val="0000CC"/>
                </a:solidFill>
                <a:latin typeface="Century" pitchFamily="18" charset="0"/>
              </a:rPr>
              <a:t/>
            </a:r>
            <a:br>
              <a:rPr lang="ru-RU" sz="2400" i="1" dirty="0">
                <a:solidFill>
                  <a:srgbClr val="0000CC"/>
                </a:solidFill>
                <a:latin typeface="Century" pitchFamily="18" charset="0"/>
              </a:rPr>
            </a:br>
            <a:endParaRPr lang="ru-RU" sz="2400" i="1" dirty="0">
              <a:solidFill>
                <a:srgbClr val="0000CC"/>
              </a:solidFill>
              <a:latin typeface="Century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943100" y="2209800"/>
            <a:ext cx="72009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чётко и правильно произносить звуки 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з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]-[с], 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з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’]-[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с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’];  </a:t>
            </a:r>
          </a:p>
          <a:p>
            <a:pPr algn="r"/>
            <a:endParaRPr lang="ru-RU" b="1" i="1" dirty="0">
              <a:solidFill>
                <a:srgbClr val="0000CC"/>
              </a:solidFill>
            </a:endParaRPr>
          </a:p>
          <a:p>
            <a:pPr algn="r"/>
            <a:endParaRPr lang="ru-RU" b="1" i="1" dirty="0">
              <a:solidFill>
                <a:srgbClr val="0000CC"/>
              </a:solidFill>
            </a:endParaRPr>
          </a:p>
          <a:p>
            <a:pPr algn="r"/>
            <a:endParaRPr lang="ru-RU" b="1" i="1" dirty="0">
              <a:solidFill>
                <a:srgbClr val="0000CC"/>
              </a:solidFill>
            </a:endParaRPr>
          </a:p>
          <a:p>
            <a:pPr algn="r"/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слышать и различать звуки 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з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]-[с],  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з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’]-[</a:t>
            </a:r>
            <a:r>
              <a:rPr lang="ru-RU" sz="2400" b="1" i="1" dirty="0" err="1">
                <a:solidFill>
                  <a:srgbClr val="0000CC"/>
                </a:solidFill>
                <a:latin typeface="Century" pitchFamily="18" charset="0"/>
              </a:rPr>
              <a:t>с</a:t>
            </a:r>
            <a:r>
              <a:rPr lang="ru-RU" sz="2400" b="1" i="1" dirty="0" smtClean="0">
                <a:solidFill>
                  <a:srgbClr val="0000CC"/>
                </a:solidFill>
                <a:latin typeface="Century" pitchFamily="18" charset="0"/>
              </a:rPr>
              <a:t>’];</a:t>
            </a:r>
          </a:p>
          <a:p>
            <a:pPr algn="r"/>
            <a:endParaRPr lang="ru-RU" sz="2400" b="1" i="1" dirty="0" smtClean="0">
              <a:solidFill>
                <a:srgbClr val="0000CC"/>
              </a:solidFill>
              <a:latin typeface="Century" pitchFamily="18" charset="0"/>
            </a:endParaRPr>
          </a:p>
          <a:p>
            <a:pPr algn="r"/>
            <a:endParaRPr lang="ru-RU" sz="2400" b="1" i="1" dirty="0" smtClean="0">
              <a:solidFill>
                <a:srgbClr val="0000CC"/>
              </a:solidFill>
              <a:latin typeface="Century" pitchFamily="18" charset="0"/>
            </a:endParaRPr>
          </a:p>
          <a:p>
            <a:pPr algn="r"/>
            <a:endParaRPr lang="ru-RU" sz="2400" b="1" i="1" dirty="0" smtClean="0">
              <a:solidFill>
                <a:srgbClr val="0000CC"/>
              </a:solidFill>
              <a:latin typeface="Century" pitchFamily="18" charset="0"/>
            </a:endParaRPr>
          </a:p>
          <a:p>
            <a:pPr algn="r"/>
            <a:r>
              <a:rPr lang="ru-RU" sz="2400" b="1" i="1" dirty="0" smtClean="0">
                <a:solidFill>
                  <a:srgbClr val="0000CC"/>
                </a:solidFill>
                <a:latin typeface="Century" pitchFamily="18" charset="0"/>
              </a:rPr>
              <a:t>читать 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и </a:t>
            </a:r>
            <a:r>
              <a:rPr lang="ru-RU" sz="2400" b="1" i="1" dirty="0" smtClean="0">
                <a:solidFill>
                  <a:srgbClr val="0000CC"/>
                </a:solidFill>
                <a:latin typeface="Century" pitchFamily="18" charset="0"/>
              </a:rPr>
              <a:t>писать 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слоги, слова с буквами  З, С;</a:t>
            </a:r>
            <a:r>
              <a:rPr lang="ru-RU" sz="2400" dirty="0">
                <a:latin typeface="Century" pitchFamily="18" charset="0"/>
              </a:rPr>
              <a:t> </a:t>
            </a:r>
            <a:endParaRPr lang="ru-RU" sz="2400" b="1" i="1" dirty="0">
              <a:solidFill>
                <a:srgbClr val="0000CC"/>
              </a:solidFill>
              <a:latin typeface="Century" pitchFamily="18" charset="0"/>
            </a:endParaRPr>
          </a:p>
          <a:p>
            <a:pPr algn="r"/>
            <a:r>
              <a:rPr lang="ru-RU" b="1" i="1" dirty="0">
                <a:solidFill>
                  <a:srgbClr val="0000CC"/>
                </a:solidFill>
              </a:rPr>
              <a:t>                         </a:t>
            </a:r>
          </a:p>
          <a:p>
            <a:pPr algn="r"/>
            <a:r>
              <a:rPr lang="ru-RU" b="1" i="1" dirty="0">
                <a:solidFill>
                  <a:srgbClr val="0000CC"/>
                </a:solidFill>
              </a:rPr>
              <a:t>                                   </a:t>
            </a:r>
          </a:p>
          <a:p>
            <a:pPr algn="r"/>
            <a:r>
              <a:rPr lang="ru-RU" sz="2400" b="1" i="1" dirty="0" smtClean="0">
                <a:solidFill>
                  <a:srgbClr val="0000CC"/>
                </a:solidFill>
                <a:latin typeface="Century" pitchFamily="18" charset="0"/>
              </a:rPr>
              <a:t> </a:t>
            </a:r>
            <a:r>
              <a:rPr lang="ru-RU" sz="2400" b="1" i="1" dirty="0">
                <a:solidFill>
                  <a:srgbClr val="0000CC"/>
                </a:solidFill>
                <a:latin typeface="Century" pitchFamily="18" charset="0"/>
              </a:rPr>
              <a:t>грамотно строить предложения.</a:t>
            </a:r>
          </a:p>
          <a:p>
            <a:pPr algn="r"/>
            <a:endParaRPr lang="ru-RU" b="1" i="1" dirty="0">
              <a:solidFill>
                <a:srgbClr val="0000CC"/>
              </a:solidFill>
            </a:endParaRPr>
          </a:p>
          <a:p>
            <a:pPr algn="r"/>
            <a:endParaRPr lang="ru-RU" i="1" dirty="0">
              <a:solidFill>
                <a:srgbClr val="0000CC"/>
              </a:solidFill>
            </a:endParaRPr>
          </a:p>
          <a:p>
            <a:endParaRPr lang="ru-RU" i="1" dirty="0">
              <a:solidFill>
                <a:srgbClr val="0000CC"/>
              </a:solidFill>
            </a:endParaRPr>
          </a:p>
          <a:p>
            <a:endParaRPr lang="ru-RU" i="1" dirty="0">
              <a:solidFill>
                <a:srgbClr val="0000CC"/>
              </a:solidFill>
            </a:endParaRPr>
          </a:p>
          <a:p>
            <a:endParaRPr lang="ru-RU" i="1" dirty="0">
              <a:solidFill>
                <a:srgbClr val="0000CC"/>
              </a:solidFill>
            </a:endParaRPr>
          </a:p>
          <a:p>
            <a:endParaRPr lang="ru-RU" i="1" dirty="0">
              <a:solidFill>
                <a:srgbClr val="0000CC"/>
              </a:solidFill>
            </a:endParaRPr>
          </a:p>
        </p:txBody>
      </p:sp>
      <p:pic>
        <p:nvPicPr>
          <p:cNvPr id="7173" name="Picture 5" descr="u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496"/>
            <a:ext cx="990600" cy="9906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</p:pic>
      <p:pic>
        <p:nvPicPr>
          <p:cNvPr id="7174" name="Picture 6" descr="руч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35769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AUICTOKCARUAMTLCAERB1LVCAUCO93LCAYID2YXCAQ1RMIYCAHBXKWQCAX5BRTLCA7AOWHYCAGK7I9TCATPD3WLCA73NWA5CAWESG14CAYYHZB4CA10DNSXCAU2XPN5CA5JE7F0CA93QLJECALX292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357694"/>
            <a:ext cx="1333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000100" y="5214950"/>
            <a:ext cx="45021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7200">
                <a:cs typeface="Times New Roman" pitchFamily="18" charset="0"/>
              </a:rPr>
              <a:t>                 </a:t>
            </a:r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1472" y="5486400"/>
            <a:ext cx="3857651" cy="800120"/>
            <a:chOff x="336" y="2928"/>
            <a:chExt cx="2439" cy="432"/>
          </a:xfrm>
        </p:grpSpPr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H="1" flipV="1">
              <a:off x="336" y="2928"/>
              <a:ext cx="0" cy="432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H="1" flipV="1">
              <a:off x="336" y="3312"/>
              <a:ext cx="50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V="1">
              <a:off x="1152" y="3312"/>
              <a:ext cx="43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 flipV="1">
              <a:off x="1824" y="3312"/>
              <a:ext cx="50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 rot="21461642" flipV="1">
              <a:off x="2688" y="3264"/>
              <a:ext cx="87" cy="74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7184" name="Picture 16" descr="Безымянный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357298"/>
            <a:ext cx="1304925" cy="776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00166" y="0"/>
            <a:ext cx="742955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Логопед: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А теперь я предлагаю вам составить план ваших действий по изучению нашей темы.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Провести анализ артикуляции звуков.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Дать характеристику звуков.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Соотнести звуки с буквами (графический образ печатных и прописных букв).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Различение звуков в ряду других звуков, в слогах, в словах и предложениях.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Письмо и чтение изучаемых букв, а также слогов, слов, предложений с этими буквами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143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артикуляции звука </a:t>
            </a:r>
            <a:r>
              <a:rPr lang="ru-RU" sz="4000">
                <a:solidFill>
                  <a:srgbClr val="0000CC"/>
                </a:solidFill>
              </a:rPr>
              <a:t/>
            </a:r>
            <a:br>
              <a:rPr lang="ru-RU" sz="4000">
                <a:solidFill>
                  <a:srgbClr val="0000CC"/>
                </a:solidFill>
              </a:rPr>
            </a:br>
            <a:endParaRPr lang="ru-RU" sz="4000">
              <a:solidFill>
                <a:srgbClr val="0000CC"/>
              </a:solidFill>
            </a:endParaRPr>
          </a:p>
        </p:txBody>
      </p:sp>
      <p:pic>
        <p:nvPicPr>
          <p:cNvPr id="16389" name="Picture 6" descr="C:\Documents and Settings\User\Рабочий стол\Прект В мире звуков [ж] - [ш]\Опции\Картинки\артикуляция\Копия сканирование0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066800"/>
            <a:ext cx="1371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C:\Documents and Settings\User\Рабочий стол\Прект В мире звуков [ж] - [ш]\Опции\Картинки\артикуляция\сканирование00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905000"/>
            <a:ext cx="1504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2971800"/>
            <a:ext cx="1714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3733800"/>
            <a:ext cx="14351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1" descr="C:\Documents and Settings\User\Рабочий стол\Прект В мире звуков [ж] - [ш]\Опции\Картинки\артикуляция\сканирование001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5029200"/>
            <a:ext cx="928688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63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63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63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63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9"/>
          <p:cNvSpPr txBox="1">
            <a:spLocks noChangeArrowheads="1"/>
          </p:cNvSpPr>
          <p:nvPr/>
        </p:nvSpPr>
        <p:spPr bwMode="auto">
          <a:xfrm>
            <a:off x="762000" y="1066800"/>
            <a:ext cx="6858000" cy="3935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гласный    или    согласный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глухой         или          звонкий</a:t>
            </a:r>
            <a:endParaRPr lang="ru-RU" sz="28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мягкий        или         твёрдый</a:t>
            </a:r>
            <a:endParaRPr lang="ru-RU" sz="280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8195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676400"/>
            <a:ext cx="13382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1500188"/>
            <a:ext cx="14287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Характеристика звука </a:t>
            </a:r>
          </a:p>
        </p:txBody>
      </p:sp>
      <p:sp>
        <p:nvSpPr>
          <p:cNvPr id="8198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981200" y="5257800"/>
            <a:ext cx="1008063" cy="936625"/>
          </a:xfrm>
          <a:prstGeom prst="rect">
            <a:avLst/>
          </a:prstGeom>
          <a:solidFill>
            <a:srgbClr val="3D8C30"/>
          </a:solidFill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400800" y="5257800"/>
            <a:ext cx="1008063" cy="936625"/>
          </a:xfrm>
          <a:prstGeom prst="rect">
            <a:avLst/>
          </a:prstGeom>
          <a:solidFill>
            <a:srgbClr val="00B8FF"/>
          </a:solidFill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928813" y="3286125"/>
            <a:ext cx="1008062" cy="936625"/>
          </a:xfrm>
          <a:prstGeom prst="triangle">
            <a:avLst>
              <a:gd name="adj" fmla="val 50000"/>
            </a:avLst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cs typeface="Arial" pitchFamily="34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400800" y="3200400"/>
            <a:ext cx="1008063" cy="1125538"/>
            <a:chOff x="3690" y="2025"/>
            <a:chExt cx="635" cy="709"/>
          </a:xfrm>
        </p:grpSpPr>
        <p:sp>
          <p:nvSpPr>
            <p:cNvPr id="8201" name="AutoShape 7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90" y="2025"/>
              <a:ext cx="635" cy="567"/>
            </a:xfrm>
            <a:prstGeom prst="triangle">
              <a:avLst>
                <a:gd name="adj" fmla="val 50000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cs typeface="Arial" pitchFamily="34" charset="0"/>
              </a:endParaRPr>
            </a:p>
          </p:txBody>
        </p:sp>
        <p:cxnSp>
          <p:nvCxnSpPr>
            <p:cNvPr id="13" name="Прямая соединительная линия 12"/>
            <p:cNvCxnSpPr>
              <a:stCxn id="8201" idx="3"/>
            </p:cNvCxnSpPr>
            <p:nvPr/>
          </p:nvCxnSpPr>
          <p:spPr>
            <a:xfrm rot="5400000">
              <a:off x="3941" y="2668"/>
              <a:ext cx="130" cy="3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71736" y="1142984"/>
            <a:ext cx="471490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143240" y="35716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Лесенка успеха</a:t>
            </a:r>
            <a:endParaRPr lang="ru-RU" sz="2800" b="1" dirty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857488" y="0"/>
            <a:ext cx="5616575" cy="1951037"/>
            <a:chOff x="555" y="2823"/>
            <a:chExt cx="973" cy="1065"/>
          </a:xfrm>
        </p:grpSpPr>
        <p:pic>
          <p:nvPicPr>
            <p:cNvPr id="15371" name="Picture 20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2" name="Oval 21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1B6F1B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5373" name="Oval 22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30C230">
                    <a:alpha val="85001"/>
                  </a:srgbClr>
                </a:gs>
                <a:gs pos="100000">
                  <a:srgbClr val="1F7B1F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5374" name="Oval 23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238D23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5375" name="Picture 24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3571868" y="571480"/>
            <a:ext cx="41434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/>
              <a:t>Познавательные УУД</a:t>
            </a:r>
          </a:p>
        </p:txBody>
      </p:sp>
      <p:sp>
        <p:nvSpPr>
          <p:cNvPr id="15365" name="Rectangle 18"/>
          <p:cNvSpPr>
            <a:spLocks noChangeArrowheads="1"/>
          </p:cNvSpPr>
          <p:nvPr/>
        </p:nvSpPr>
        <p:spPr bwMode="auto">
          <a:xfrm>
            <a:off x="2857488" y="2428868"/>
            <a:ext cx="5184775" cy="936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600" b="1" dirty="0" err="1">
                <a:solidFill>
                  <a:srgbClr val="3333FF"/>
                </a:solidFill>
              </a:rPr>
              <a:t>общеучебные</a:t>
            </a:r>
            <a:endParaRPr lang="ru-RU" sz="3600" b="1" dirty="0">
              <a:solidFill>
                <a:srgbClr val="3333FF"/>
              </a:solidFill>
            </a:endParaRPr>
          </a:p>
        </p:txBody>
      </p:sp>
      <p:sp>
        <p:nvSpPr>
          <p:cNvPr id="15366" name="Rectangle 19"/>
          <p:cNvSpPr>
            <a:spLocks noChangeArrowheads="1"/>
          </p:cNvSpPr>
          <p:nvPr/>
        </p:nvSpPr>
        <p:spPr bwMode="auto">
          <a:xfrm>
            <a:off x="2857488" y="3714752"/>
            <a:ext cx="5184775" cy="936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600" b="1" dirty="0">
                <a:solidFill>
                  <a:srgbClr val="3333FF"/>
                </a:solidFill>
              </a:rPr>
              <a:t>логические</a:t>
            </a:r>
          </a:p>
        </p:txBody>
      </p:sp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2786051" y="5000636"/>
            <a:ext cx="5357850" cy="1428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sz="3600" b="1" dirty="0">
                <a:solidFill>
                  <a:srgbClr val="3333FF"/>
                </a:solidFill>
              </a:rPr>
              <a:t>постановка и решение</a:t>
            </a:r>
          </a:p>
          <a:p>
            <a:pPr>
              <a:lnSpc>
                <a:spcPct val="80000"/>
              </a:lnSpc>
            </a:pPr>
            <a:r>
              <a:rPr lang="ru-RU" sz="3600" b="1" dirty="0">
                <a:solidFill>
                  <a:srgbClr val="3333FF"/>
                </a:solidFill>
              </a:rPr>
              <a:t>проблем</a:t>
            </a:r>
          </a:p>
        </p:txBody>
      </p:sp>
      <p:pic>
        <p:nvPicPr>
          <p:cNvPr id="15368" name="Picture 3" descr="C:\Users\Света\Pictures\картинки к презентациям\анимация\стрелки\ar24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643182"/>
            <a:ext cx="5746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3" descr="C:\Users\Света\Pictures\картинки к презентациям\анимация\стрелки\ar24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929066"/>
            <a:ext cx="5746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3" descr="C:\Users\Света\Pictures\картинки к презентациям\анимация\стрелки\ar24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5357826"/>
            <a:ext cx="5746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7356" y="285728"/>
          <a:ext cx="6357982" cy="3925824"/>
        </p:xfrm>
        <a:graphic>
          <a:graphicData uri="http://schemas.openxmlformats.org/drawingml/2006/table">
            <a:tbl>
              <a:tblPr/>
              <a:tblGrid>
                <a:gridCol w="3178991"/>
                <a:gridCol w="3178991"/>
              </a:tblGrid>
              <a:tr h="2071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50"/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Солнце</a:t>
                      </a:r>
                      <a:endParaRPr lang="ru-RU" sz="2800" dirty="0">
                        <a:solidFill>
                          <a:srgbClr val="00B050"/>
                        </a:solidFill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50"/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Морковь</a:t>
                      </a:r>
                      <a:endParaRPr lang="ru-RU" sz="2800" dirty="0">
                        <a:solidFill>
                          <a:srgbClr val="00B050"/>
                        </a:solidFill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50"/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Снег</a:t>
                      </a:r>
                      <a:endParaRPr lang="ru-RU" sz="2800" dirty="0">
                        <a:solidFill>
                          <a:srgbClr val="00B050"/>
                        </a:solidFill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50"/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Снежинки</a:t>
                      </a:r>
                      <a:endParaRPr lang="ru-RU" sz="2800" dirty="0">
                        <a:solidFill>
                          <a:srgbClr val="00B050"/>
                        </a:solidFill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6"/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Мокрый, белый, пушистый, жёлтое, горячее, тёплое, холодный, яркое, круглое, сочная, треугольная, ласковое</a:t>
                      </a:r>
                      <a:r>
                        <a:rPr lang="ru-RU" sz="28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entury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solidFill>
                          <a:schemeClr val="tx2">
                            <a:lumMod val="50000"/>
                          </a:schemeClr>
                        </a:solidFill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5918" y="4572008"/>
            <a:ext cx="70723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Century" pitchFamily="18" charset="0"/>
              </a:rPr>
              <a:t>Задание: </a:t>
            </a:r>
            <a:r>
              <a:rPr lang="ru-RU" sz="2800" i="1" dirty="0" smtClean="0">
                <a:solidFill>
                  <a:srgbClr val="FF0066"/>
                </a:solidFill>
                <a:latin typeface="Century" pitchFamily="18" charset="0"/>
              </a:rPr>
              <a:t>Собери цепочку из каждого слова-предмета и слова-признака.</a:t>
            </a:r>
            <a:endParaRPr lang="ru-RU" sz="2800" dirty="0" smtClean="0">
              <a:solidFill>
                <a:srgbClr val="FF0066"/>
              </a:solidFill>
              <a:latin typeface="Century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 l="36816" t="28515" r="34619" b="30469"/>
          <a:stretch>
            <a:fillRect/>
          </a:stretch>
        </p:blipFill>
        <p:spPr bwMode="auto">
          <a:xfrm>
            <a:off x="2285984" y="560490"/>
            <a:ext cx="5643602" cy="6077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928926" y="0"/>
            <a:ext cx="4876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Century" pitchFamily="18" charset="0"/>
              </a:rPr>
              <a:t>Как петух напугал медвежонка</a:t>
            </a:r>
            <a:endParaRPr lang="ru-RU" sz="2400" dirty="0">
              <a:solidFill>
                <a:srgbClr val="0070C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628775"/>
            <a:ext cx="8286776" cy="4525963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ru-RU" sz="2800" dirty="0" smtClean="0">
                <a:latin typeface="Tahoma" pitchFamily="34" charset="0"/>
              </a:rPr>
              <a:t>    </a:t>
            </a:r>
            <a:r>
              <a:rPr lang="ru-RU" sz="3400" b="1" dirty="0" smtClean="0">
                <a:solidFill>
                  <a:srgbClr val="3333FF"/>
                </a:solidFill>
                <a:latin typeface="Tahoma" pitchFamily="34" charset="0"/>
              </a:rPr>
              <a:t>общекультурное, личностное и познавательное развитие учащихся, обеспечивающие      такую </a:t>
            </a:r>
            <a:r>
              <a:rPr lang="ru-RU" sz="3800" b="1" dirty="0" smtClean="0">
                <a:solidFill>
                  <a:srgbClr val="FF3300"/>
                </a:solidFill>
                <a:latin typeface="Tahoma" pitchFamily="34" charset="0"/>
              </a:rPr>
              <a:t>ключевую</a:t>
            </a:r>
            <a:r>
              <a:rPr lang="ru-RU" sz="3400" b="1" dirty="0" smtClean="0">
                <a:solidFill>
                  <a:srgbClr val="3333FF"/>
                </a:solidFill>
                <a:latin typeface="Tahoma" pitchFamily="34" charset="0"/>
              </a:rPr>
              <a:t> компетенцию образования как </a:t>
            </a:r>
            <a:r>
              <a:rPr lang="ru-RU" sz="3400" b="1" dirty="0" smtClean="0">
                <a:solidFill>
                  <a:srgbClr val="FF3300"/>
                </a:solidFill>
                <a:latin typeface="Tahoma" pitchFamily="34" charset="0"/>
              </a:rPr>
              <a:t>«научить учиться».</a:t>
            </a:r>
            <a:r>
              <a:rPr lang="ru-RU" sz="3400" b="1" dirty="0" smtClean="0">
                <a:solidFill>
                  <a:srgbClr val="3333FF"/>
                </a:solidFill>
              </a:rPr>
              <a:t> </a:t>
            </a:r>
          </a:p>
          <a:p>
            <a:pPr eaLnBrk="1" hangingPunct="1"/>
            <a:endParaRPr lang="ru-RU" sz="3400" b="1" dirty="0" smtClean="0">
              <a:solidFill>
                <a:srgbClr val="3333FF"/>
              </a:solidFill>
            </a:endParaRPr>
          </a:p>
        </p:txBody>
      </p:sp>
      <p:sp>
        <p:nvSpPr>
          <p:cNvPr id="674820" name="AutoShape 4"/>
          <p:cNvSpPr>
            <a:spLocks noChangeArrowheads="1"/>
          </p:cNvSpPr>
          <p:nvPr/>
        </p:nvSpPr>
        <p:spPr bwMode="gray">
          <a:xfrm>
            <a:off x="2214546" y="0"/>
            <a:ext cx="5329238" cy="1008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15138"/>
              </a:gs>
              <a:gs pos="50000">
                <a:srgbClr val="B0AF7A"/>
              </a:gs>
              <a:gs pos="100000">
                <a:srgbClr val="515138"/>
              </a:gs>
            </a:gsLst>
            <a:lin ang="0" scaled="1"/>
          </a:gradFill>
          <a:ln w="38100" algn="ctr">
            <a:solidFill>
              <a:srgbClr val="FF3300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Цель образования</a:t>
            </a:r>
            <a:endParaRPr lang="en-US" sz="3600" b="1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gray">
          <a:xfrm>
            <a:off x="3214678" y="2133600"/>
            <a:ext cx="3857652" cy="3962400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00496" y="3124200"/>
            <a:ext cx="2143140" cy="2133600"/>
            <a:chOff x="2016" y="1920"/>
            <a:chExt cx="1680" cy="1680"/>
          </a:xfrm>
        </p:grpSpPr>
        <p:sp>
          <p:nvSpPr>
            <p:cNvPr id="19512" name="Oval 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00CC99"/>
                </a:gs>
                <a:gs pos="100000">
                  <a:srgbClr val="005D4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513" name="Freeform 6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095 w 1321"/>
                <a:gd name="T1" fmla="*/ 141 h 712"/>
                <a:gd name="T2" fmla="*/ 1109 w 1321"/>
                <a:gd name="T3" fmla="*/ 156 h 712"/>
                <a:gd name="T4" fmla="*/ 1112 w 1321"/>
                <a:gd name="T5" fmla="*/ 170 h 712"/>
                <a:gd name="T6" fmla="*/ 1107 w 1321"/>
                <a:gd name="T7" fmla="*/ 182 h 712"/>
                <a:gd name="T8" fmla="*/ 1093 w 1321"/>
                <a:gd name="T9" fmla="*/ 192 h 712"/>
                <a:gd name="T10" fmla="*/ 1071 w 1321"/>
                <a:gd name="T11" fmla="*/ 204 h 712"/>
                <a:gd name="T12" fmla="*/ 1043 w 1321"/>
                <a:gd name="T13" fmla="*/ 213 h 712"/>
                <a:gd name="T14" fmla="*/ 1007 w 1321"/>
                <a:gd name="T15" fmla="*/ 221 h 712"/>
                <a:gd name="T16" fmla="*/ 966 w 1321"/>
                <a:gd name="T17" fmla="*/ 229 h 712"/>
                <a:gd name="T18" fmla="*/ 919 w 1321"/>
                <a:gd name="T19" fmla="*/ 235 h 712"/>
                <a:gd name="T20" fmla="*/ 868 w 1321"/>
                <a:gd name="T21" fmla="*/ 240 h 712"/>
                <a:gd name="T22" fmla="*/ 814 w 1321"/>
                <a:gd name="T23" fmla="*/ 243 h 712"/>
                <a:gd name="T24" fmla="*/ 754 w 1321"/>
                <a:gd name="T25" fmla="*/ 248 h 712"/>
                <a:gd name="T26" fmla="*/ 694 w 1321"/>
                <a:gd name="T27" fmla="*/ 249 h 712"/>
                <a:gd name="T28" fmla="*/ 670 w 1321"/>
                <a:gd name="T29" fmla="*/ 250 h 712"/>
                <a:gd name="T30" fmla="*/ 401 w 1321"/>
                <a:gd name="T31" fmla="*/ 250 h 712"/>
                <a:gd name="T32" fmla="*/ 397 w 1321"/>
                <a:gd name="T33" fmla="*/ 250 h 712"/>
                <a:gd name="T34" fmla="*/ 344 w 1321"/>
                <a:gd name="T35" fmla="*/ 249 h 712"/>
                <a:gd name="T36" fmla="*/ 293 w 1321"/>
                <a:gd name="T37" fmla="*/ 248 h 712"/>
                <a:gd name="T38" fmla="*/ 245 w 1321"/>
                <a:gd name="T39" fmla="*/ 245 h 712"/>
                <a:gd name="T40" fmla="*/ 199 w 1321"/>
                <a:gd name="T41" fmla="*/ 242 h 712"/>
                <a:gd name="T42" fmla="*/ 158 w 1321"/>
                <a:gd name="T43" fmla="*/ 238 h 712"/>
                <a:gd name="T44" fmla="*/ 120 w 1321"/>
                <a:gd name="T45" fmla="*/ 232 h 712"/>
                <a:gd name="T46" fmla="*/ 84 w 1321"/>
                <a:gd name="T47" fmla="*/ 228 h 712"/>
                <a:gd name="T48" fmla="*/ 58 w 1321"/>
                <a:gd name="T49" fmla="*/ 222 h 712"/>
                <a:gd name="T50" fmla="*/ 30 w 1321"/>
                <a:gd name="T51" fmla="*/ 214 h 712"/>
                <a:gd name="T52" fmla="*/ 18 w 1321"/>
                <a:gd name="T53" fmla="*/ 205 h 712"/>
                <a:gd name="T54" fmla="*/ 6 w 1321"/>
                <a:gd name="T55" fmla="*/ 195 h 712"/>
                <a:gd name="T56" fmla="*/ 0 w 1321"/>
                <a:gd name="T57" fmla="*/ 184 h 712"/>
                <a:gd name="T58" fmla="*/ 0 w 1321"/>
                <a:gd name="T59" fmla="*/ 183 h 712"/>
                <a:gd name="T60" fmla="*/ 4 w 1321"/>
                <a:gd name="T61" fmla="*/ 170 h 712"/>
                <a:gd name="T62" fmla="*/ 16 w 1321"/>
                <a:gd name="T63" fmla="*/ 157 h 712"/>
                <a:gd name="T64" fmla="*/ 42 w 1321"/>
                <a:gd name="T65" fmla="*/ 130 h 712"/>
                <a:gd name="T66" fmla="*/ 77 w 1321"/>
                <a:gd name="T67" fmla="*/ 105 h 712"/>
                <a:gd name="T68" fmla="*/ 124 w 1321"/>
                <a:gd name="T69" fmla="*/ 83 h 712"/>
                <a:gd name="T70" fmla="*/ 172 w 1321"/>
                <a:gd name="T71" fmla="*/ 61 h 712"/>
                <a:gd name="T72" fmla="*/ 227 w 1321"/>
                <a:gd name="T73" fmla="*/ 43 h 712"/>
                <a:gd name="T74" fmla="*/ 287 w 1321"/>
                <a:gd name="T75" fmla="*/ 29 h 712"/>
                <a:gd name="T76" fmla="*/ 349 w 1321"/>
                <a:gd name="T77" fmla="*/ 16 h 712"/>
                <a:gd name="T78" fmla="*/ 419 w 1321"/>
                <a:gd name="T79" fmla="*/ 8 h 712"/>
                <a:gd name="T80" fmla="*/ 489 w 1321"/>
                <a:gd name="T81" fmla="*/ 4 h 712"/>
                <a:gd name="T82" fmla="*/ 562 w 1321"/>
                <a:gd name="T83" fmla="*/ 0 h 712"/>
                <a:gd name="T84" fmla="*/ 562 w 1321"/>
                <a:gd name="T85" fmla="*/ 0 h 712"/>
                <a:gd name="T86" fmla="*/ 639 w 1321"/>
                <a:gd name="T87" fmla="*/ 4 h 712"/>
                <a:gd name="T88" fmla="*/ 713 w 1321"/>
                <a:gd name="T89" fmla="*/ 8 h 712"/>
                <a:gd name="T90" fmla="*/ 785 w 1321"/>
                <a:gd name="T91" fmla="*/ 18 h 712"/>
                <a:gd name="T92" fmla="*/ 851 w 1321"/>
                <a:gd name="T93" fmla="*/ 32 h 712"/>
                <a:gd name="T94" fmla="*/ 911 w 1321"/>
                <a:gd name="T95" fmla="*/ 48 h 712"/>
                <a:gd name="T96" fmla="*/ 967 w 1321"/>
                <a:gd name="T97" fmla="*/ 69 h 712"/>
                <a:gd name="T98" fmla="*/ 1017 w 1321"/>
                <a:gd name="T99" fmla="*/ 90 h 712"/>
                <a:gd name="T100" fmla="*/ 1060 w 1321"/>
                <a:gd name="T101" fmla="*/ 114 h 712"/>
                <a:gd name="T102" fmla="*/ 1095 w 1321"/>
                <a:gd name="T103" fmla="*/ 141 h 712"/>
                <a:gd name="T104" fmla="*/ 1095 w 1321"/>
                <a:gd name="T105" fmla="*/ 141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CC99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2295" name="Text Box 7"/>
          <p:cNvSpPr txBox="1">
            <a:spLocks noChangeArrowheads="1"/>
          </p:cNvSpPr>
          <p:nvPr/>
        </p:nvSpPr>
        <p:spPr bwMode="gray">
          <a:xfrm>
            <a:off x="4500562" y="3860800"/>
            <a:ext cx="12858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УУД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191000" y="1727200"/>
            <a:ext cx="685800" cy="658813"/>
            <a:chOff x="2640" y="1088"/>
            <a:chExt cx="432" cy="415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640" y="1088"/>
              <a:ext cx="432" cy="415"/>
              <a:chOff x="2016" y="1920"/>
              <a:chExt cx="1680" cy="1680"/>
            </a:xfrm>
          </p:grpSpPr>
          <p:sp>
            <p:nvSpPr>
              <p:cNvPr id="19510" name="Oval 1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6C56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9511" name="Freeform 1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095 w 1321"/>
                  <a:gd name="T1" fmla="*/ 141 h 712"/>
                  <a:gd name="T2" fmla="*/ 1109 w 1321"/>
                  <a:gd name="T3" fmla="*/ 156 h 712"/>
                  <a:gd name="T4" fmla="*/ 1112 w 1321"/>
                  <a:gd name="T5" fmla="*/ 170 h 712"/>
                  <a:gd name="T6" fmla="*/ 1107 w 1321"/>
                  <a:gd name="T7" fmla="*/ 182 h 712"/>
                  <a:gd name="T8" fmla="*/ 1093 w 1321"/>
                  <a:gd name="T9" fmla="*/ 192 h 712"/>
                  <a:gd name="T10" fmla="*/ 1071 w 1321"/>
                  <a:gd name="T11" fmla="*/ 204 h 712"/>
                  <a:gd name="T12" fmla="*/ 1043 w 1321"/>
                  <a:gd name="T13" fmla="*/ 213 h 712"/>
                  <a:gd name="T14" fmla="*/ 1007 w 1321"/>
                  <a:gd name="T15" fmla="*/ 221 h 712"/>
                  <a:gd name="T16" fmla="*/ 966 w 1321"/>
                  <a:gd name="T17" fmla="*/ 229 h 712"/>
                  <a:gd name="T18" fmla="*/ 919 w 1321"/>
                  <a:gd name="T19" fmla="*/ 235 h 712"/>
                  <a:gd name="T20" fmla="*/ 868 w 1321"/>
                  <a:gd name="T21" fmla="*/ 240 h 712"/>
                  <a:gd name="T22" fmla="*/ 814 w 1321"/>
                  <a:gd name="T23" fmla="*/ 243 h 712"/>
                  <a:gd name="T24" fmla="*/ 754 w 1321"/>
                  <a:gd name="T25" fmla="*/ 248 h 712"/>
                  <a:gd name="T26" fmla="*/ 694 w 1321"/>
                  <a:gd name="T27" fmla="*/ 249 h 712"/>
                  <a:gd name="T28" fmla="*/ 670 w 1321"/>
                  <a:gd name="T29" fmla="*/ 250 h 712"/>
                  <a:gd name="T30" fmla="*/ 401 w 1321"/>
                  <a:gd name="T31" fmla="*/ 250 h 712"/>
                  <a:gd name="T32" fmla="*/ 397 w 1321"/>
                  <a:gd name="T33" fmla="*/ 250 h 712"/>
                  <a:gd name="T34" fmla="*/ 344 w 1321"/>
                  <a:gd name="T35" fmla="*/ 249 h 712"/>
                  <a:gd name="T36" fmla="*/ 293 w 1321"/>
                  <a:gd name="T37" fmla="*/ 248 h 712"/>
                  <a:gd name="T38" fmla="*/ 245 w 1321"/>
                  <a:gd name="T39" fmla="*/ 245 h 712"/>
                  <a:gd name="T40" fmla="*/ 199 w 1321"/>
                  <a:gd name="T41" fmla="*/ 242 h 712"/>
                  <a:gd name="T42" fmla="*/ 158 w 1321"/>
                  <a:gd name="T43" fmla="*/ 238 h 712"/>
                  <a:gd name="T44" fmla="*/ 120 w 1321"/>
                  <a:gd name="T45" fmla="*/ 232 h 712"/>
                  <a:gd name="T46" fmla="*/ 84 w 1321"/>
                  <a:gd name="T47" fmla="*/ 228 h 712"/>
                  <a:gd name="T48" fmla="*/ 58 w 1321"/>
                  <a:gd name="T49" fmla="*/ 222 h 712"/>
                  <a:gd name="T50" fmla="*/ 30 w 1321"/>
                  <a:gd name="T51" fmla="*/ 214 h 712"/>
                  <a:gd name="T52" fmla="*/ 18 w 1321"/>
                  <a:gd name="T53" fmla="*/ 205 h 712"/>
                  <a:gd name="T54" fmla="*/ 6 w 1321"/>
                  <a:gd name="T55" fmla="*/ 195 h 712"/>
                  <a:gd name="T56" fmla="*/ 0 w 1321"/>
                  <a:gd name="T57" fmla="*/ 184 h 712"/>
                  <a:gd name="T58" fmla="*/ 0 w 1321"/>
                  <a:gd name="T59" fmla="*/ 183 h 712"/>
                  <a:gd name="T60" fmla="*/ 4 w 1321"/>
                  <a:gd name="T61" fmla="*/ 170 h 712"/>
                  <a:gd name="T62" fmla="*/ 16 w 1321"/>
                  <a:gd name="T63" fmla="*/ 157 h 712"/>
                  <a:gd name="T64" fmla="*/ 42 w 1321"/>
                  <a:gd name="T65" fmla="*/ 130 h 712"/>
                  <a:gd name="T66" fmla="*/ 77 w 1321"/>
                  <a:gd name="T67" fmla="*/ 105 h 712"/>
                  <a:gd name="T68" fmla="*/ 124 w 1321"/>
                  <a:gd name="T69" fmla="*/ 83 h 712"/>
                  <a:gd name="T70" fmla="*/ 172 w 1321"/>
                  <a:gd name="T71" fmla="*/ 61 h 712"/>
                  <a:gd name="T72" fmla="*/ 227 w 1321"/>
                  <a:gd name="T73" fmla="*/ 43 h 712"/>
                  <a:gd name="T74" fmla="*/ 287 w 1321"/>
                  <a:gd name="T75" fmla="*/ 29 h 712"/>
                  <a:gd name="T76" fmla="*/ 349 w 1321"/>
                  <a:gd name="T77" fmla="*/ 16 h 712"/>
                  <a:gd name="T78" fmla="*/ 419 w 1321"/>
                  <a:gd name="T79" fmla="*/ 8 h 712"/>
                  <a:gd name="T80" fmla="*/ 489 w 1321"/>
                  <a:gd name="T81" fmla="*/ 4 h 712"/>
                  <a:gd name="T82" fmla="*/ 562 w 1321"/>
                  <a:gd name="T83" fmla="*/ 0 h 712"/>
                  <a:gd name="T84" fmla="*/ 562 w 1321"/>
                  <a:gd name="T85" fmla="*/ 0 h 712"/>
                  <a:gd name="T86" fmla="*/ 639 w 1321"/>
                  <a:gd name="T87" fmla="*/ 4 h 712"/>
                  <a:gd name="T88" fmla="*/ 713 w 1321"/>
                  <a:gd name="T89" fmla="*/ 8 h 712"/>
                  <a:gd name="T90" fmla="*/ 785 w 1321"/>
                  <a:gd name="T91" fmla="*/ 18 h 712"/>
                  <a:gd name="T92" fmla="*/ 851 w 1321"/>
                  <a:gd name="T93" fmla="*/ 32 h 712"/>
                  <a:gd name="T94" fmla="*/ 911 w 1321"/>
                  <a:gd name="T95" fmla="*/ 48 h 712"/>
                  <a:gd name="T96" fmla="*/ 967 w 1321"/>
                  <a:gd name="T97" fmla="*/ 69 h 712"/>
                  <a:gd name="T98" fmla="*/ 1017 w 1321"/>
                  <a:gd name="T99" fmla="*/ 90 h 712"/>
                  <a:gd name="T100" fmla="*/ 1060 w 1321"/>
                  <a:gd name="T101" fmla="*/ 114 h 712"/>
                  <a:gd name="T102" fmla="*/ 1095 w 1321"/>
                  <a:gd name="T103" fmla="*/ 141 h 712"/>
                  <a:gd name="T104" fmla="*/ 1095 w 1321"/>
                  <a:gd name="T105" fmla="*/ 141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CC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00" name="Text Box 12"/>
            <p:cNvSpPr txBox="1">
              <a:spLocks noChangeArrowheads="1"/>
            </p:cNvSpPr>
            <p:nvPr/>
          </p:nvSpPr>
          <p:spPr bwMode="gray">
            <a:xfrm>
              <a:off x="2738" y="1152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5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549650" y="5065713"/>
            <a:ext cx="319088" cy="279400"/>
            <a:chOff x="2236" y="3191"/>
            <a:chExt cx="201" cy="176"/>
          </a:xfrm>
        </p:grpSpPr>
        <p:sp>
          <p:nvSpPr>
            <p:cNvPr id="19506" name="Oval 14"/>
            <p:cNvSpPr>
              <a:spLocks noChangeArrowheads="1"/>
            </p:cNvSpPr>
            <p:nvPr/>
          </p:nvSpPr>
          <p:spPr bwMode="gray">
            <a:xfrm rot="-3372907">
              <a:off x="2239" y="3282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2288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507" name="Oval 15"/>
            <p:cNvSpPr>
              <a:spLocks noChangeArrowheads="1"/>
            </p:cNvSpPr>
            <p:nvPr/>
          </p:nvSpPr>
          <p:spPr bwMode="gray">
            <a:xfrm rot="-3372907">
              <a:off x="2353" y="3188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2288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895600" y="5329238"/>
            <a:ext cx="685800" cy="685800"/>
            <a:chOff x="1824" y="3357"/>
            <a:chExt cx="432" cy="432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2016" y="1920"/>
              <a:chExt cx="1680" cy="1680"/>
            </a:xfrm>
          </p:grpSpPr>
          <p:sp>
            <p:nvSpPr>
              <p:cNvPr id="19504" name="Oval 1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0C3232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9505" name="Freeform 1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095 w 1321"/>
                  <a:gd name="T1" fmla="*/ 141 h 712"/>
                  <a:gd name="T2" fmla="*/ 1109 w 1321"/>
                  <a:gd name="T3" fmla="*/ 156 h 712"/>
                  <a:gd name="T4" fmla="*/ 1112 w 1321"/>
                  <a:gd name="T5" fmla="*/ 170 h 712"/>
                  <a:gd name="T6" fmla="*/ 1107 w 1321"/>
                  <a:gd name="T7" fmla="*/ 182 h 712"/>
                  <a:gd name="T8" fmla="*/ 1093 w 1321"/>
                  <a:gd name="T9" fmla="*/ 192 h 712"/>
                  <a:gd name="T10" fmla="*/ 1071 w 1321"/>
                  <a:gd name="T11" fmla="*/ 204 h 712"/>
                  <a:gd name="T12" fmla="*/ 1043 w 1321"/>
                  <a:gd name="T13" fmla="*/ 213 h 712"/>
                  <a:gd name="T14" fmla="*/ 1007 w 1321"/>
                  <a:gd name="T15" fmla="*/ 221 h 712"/>
                  <a:gd name="T16" fmla="*/ 966 w 1321"/>
                  <a:gd name="T17" fmla="*/ 229 h 712"/>
                  <a:gd name="T18" fmla="*/ 919 w 1321"/>
                  <a:gd name="T19" fmla="*/ 235 h 712"/>
                  <a:gd name="T20" fmla="*/ 868 w 1321"/>
                  <a:gd name="T21" fmla="*/ 240 h 712"/>
                  <a:gd name="T22" fmla="*/ 814 w 1321"/>
                  <a:gd name="T23" fmla="*/ 243 h 712"/>
                  <a:gd name="T24" fmla="*/ 754 w 1321"/>
                  <a:gd name="T25" fmla="*/ 248 h 712"/>
                  <a:gd name="T26" fmla="*/ 694 w 1321"/>
                  <a:gd name="T27" fmla="*/ 249 h 712"/>
                  <a:gd name="T28" fmla="*/ 670 w 1321"/>
                  <a:gd name="T29" fmla="*/ 250 h 712"/>
                  <a:gd name="T30" fmla="*/ 401 w 1321"/>
                  <a:gd name="T31" fmla="*/ 250 h 712"/>
                  <a:gd name="T32" fmla="*/ 397 w 1321"/>
                  <a:gd name="T33" fmla="*/ 250 h 712"/>
                  <a:gd name="T34" fmla="*/ 344 w 1321"/>
                  <a:gd name="T35" fmla="*/ 249 h 712"/>
                  <a:gd name="T36" fmla="*/ 293 w 1321"/>
                  <a:gd name="T37" fmla="*/ 248 h 712"/>
                  <a:gd name="T38" fmla="*/ 245 w 1321"/>
                  <a:gd name="T39" fmla="*/ 245 h 712"/>
                  <a:gd name="T40" fmla="*/ 199 w 1321"/>
                  <a:gd name="T41" fmla="*/ 242 h 712"/>
                  <a:gd name="T42" fmla="*/ 158 w 1321"/>
                  <a:gd name="T43" fmla="*/ 238 h 712"/>
                  <a:gd name="T44" fmla="*/ 120 w 1321"/>
                  <a:gd name="T45" fmla="*/ 232 h 712"/>
                  <a:gd name="T46" fmla="*/ 84 w 1321"/>
                  <a:gd name="T47" fmla="*/ 228 h 712"/>
                  <a:gd name="T48" fmla="*/ 58 w 1321"/>
                  <a:gd name="T49" fmla="*/ 222 h 712"/>
                  <a:gd name="T50" fmla="*/ 30 w 1321"/>
                  <a:gd name="T51" fmla="*/ 214 h 712"/>
                  <a:gd name="T52" fmla="*/ 18 w 1321"/>
                  <a:gd name="T53" fmla="*/ 205 h 712"/>
                  <a:gd name="T54" fmla="*/ 6 w 1321"/>
                  <a:gd name="T55" fmla="*/ 195 h 712"/>
                  <a:gd name="T56" fmla="*/ 0 w 1321"/>
                  <a:gd name="T57" fmla="*/ 184 h 712"/>
                  <a:gd name="T58" fmla="*/ 0 w 1321"/>
                  <a:gd name="T59" fmla="*/ 183 h 712"/>
                  <a:gd name="T60" fmla="*/ 4 w 1321"/>
                  <a:gd name="T61" fmla="*/ 170 h 712"/>
                  <a:gd name="T62" fmla="*/ 16 w 1321"/>
                  <a:gd name="T63" fmla="*/ 157 h 712"/>
                  <a:gd name="T64" fmla="*/ 42 w 1321"/>
                  <a:gd name="T65" fmla="*/ 130 h 712"/>
                  <a:gd name="T66" fmla="*/ 77 w 1321"/>
                  <a:gd name="T67" fmla="*/ 105 h 712"/>
                  <a:gd name="T68" fmla="*/ 124 w 1321"/>
                  <a:gd name="T69" fmla="*/ 83 h 712"/>
                  <a:gd name="T70" fmla="*/ 172 w 1321"/>
                  <a:gd name="T71" fmla="*/ 61 h 712"/>
                  <a:gd name="T72" fmla="*/ 227 w 1321"/>
                  <a:gd name="T73" fmla="*/ 43 h 712"/>
                  <a:gd name="T74" fmla="*/ 287 w 1321"/>
                  <a:gd name="T75" fmla="*/ 29 h 712"/>
                  <a:gd name="T76" fmla="*/ 349 w 1321"/>
                  <a:gd name="T77" fmla="*/ 16 h 712"/>
                  <a:gd name="T78" fmla="*/ 419 w 1321"/>
                  <a:gd name="T79" fmla="*/ 8 h 712"/>
                  <a:gd name="T80" fmla="*/ 489 w 1321"/>
                  <a:gd name="T81" fmla="*/ 4 h 712"/>
                  <a:gd name="T82" fmla="*/ 562 w 1321"/>
                  <a:gd name="T83" fmla="*/ 0 h 712"/>
                  <a:gd name="T84" fmla="*/ 562 w 1321"/>
                  <a:gd name="T85" fmla="*/ 0 h 712"/>
                  <a:gd name="T86" fmla="*/ 639 w 1321"/>
                  <a:gd name="T87" fmla="*/ 4 h 712"/>
                  <a:gd name="T88" fmla="*/ 713 w 1321"/>
                  <a:gd name="T89" fmla="*/ 8 h 712"/>
                  <a:gd name="T90" fmla="*/ 785 w 1321"/>
                  <a:gd name="T91" fmla="*/ 18 h 712"/>
                  <a:gd name="T92" fmla="*/ 851 w 1321"/>
                  <a:gd name="T93" fmla="*/ 32 h 712"/>
                  <a:gd name="T94" fmla="*/ 911 w 1321"/>
                  <a:gd name="T95" fmla="*/ 48 h 712"/>
                  <a:gd name="T96" fmla="*/ 967 w 1321"/>
                  <a:gd name="T97" fmla="*/ 69 h 712"/>
                  <a:gd name="T98" fmla="*/ 1017 w 1321"/>
                  <a:gd name="T99" fmla="*/ 90 h 712"/>
                  <a:gd name="T100" fmla="*/ 1060 w 1321"/>
                  <a:gd name="T101" fmla="*/ 114 h 712"/>
                  <a:gd name="T102" fmla="*/ 1095 w 1321"/>
                  <a:gd name="T103" fmla="*/ 141 h 712"/>
                  <a:gd name="T104" fmla="*/ 1095 w 1321"/>
                  <a:gd name="T105" fmla="*/ 141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08" name="Text Box 20"/>
            <p:cNvSpPr txBox="1">
              <a:spLocks noChangeArrowheads="1"/>
            </p:cNvSpPr>
            <p:nvPr/>
          </p:nvSpPr>
          <p:spPr bwMode="gray">
            <a:xfrm>
              <a:off x="1908" y="3438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2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253163" y="3124200"/>
            <a:ext cx="681037" cy="693738"/>
            <a:chOff x="3938" y="1968"/>
            <a:chExt cx="430" cy="437"/>
          </a:xfrm>
        </p:grpSpPr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19500" name="Oval 2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214467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9501" name="Freeform 2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095 w 1321"/>
                  <a:gd name="T1" fmla="*/ 141 h 712"/>
                  <a:gd name="T2" fmla="*/ 1109 w 1321"/>
                  <a:gd name="T3" fmla="*/ 156 h 712"/>
                  <a:gd name="T4" fmla="*/ 1112 w 1321"/>
                  <a:gd name="T5" fmla="*/ 170 h 712"/>
                  <a:gd name="T6" fmla="*/ 1107 w 1321"/>
                  <a:gd name="T7" fmla="*/ 182 h 712"/>
                  <a:gd name="T8" fmla="*/ 1093 w 1321"/>
                  <a:gd name="T9" fmla="*/ 192 h 712"/>
                  <a:gd name="T10" fmla="*/ 1071 w 1321"/>
                  <a:gd name="T11" fmla="*/ 204 h 712"/>
                  <a:gd name="T12" fmla="*/ 1043 w 1321"/>
                  <a:gd name="T13" fmla="*/ 213 h 712"/>
                  <a:gd name="T14" fmla="*/ 1007 w 1321"/>
                  <a:gd name="T15" fmla="*/ 221 h 712"/>
                  <a:gd name="T16" fmla="*/ 966 w 1321"/>
                  <a:gd name="T17" fmla="*/ 229 h 712"/>
                  <a:gd name="T18" fmla="*/ 919 w 1321"/>
                  <a:gd name="T19" fmla="*/ 235 h 712"/>
                  <a:gd name="T20" fmla="*/ 868 w 1321"/>
                  <a:gd name="T21" fmla="*/ 240 h 712"/>
                  <a:gd name="T22" fmla="*/ 814 w 1321"/>
                  <a:gd name="T23" fmla="*/ 243 h 712"/>
                  <a:gd name="T24" fmla="*/ 754 w 1321"/>
                  <a:gd name="T25" fmla="*/ 248 h 712"/>
                  <a:gd name="T26" fmla="*/ 694 w 1321"/>
                  <a:gd name="T27" fmla="*/ 249 h 712"/>
                  <a:gd name="T28" fmla="*/ 670 w 1321"/>
                  <a:gd name="T29" fmla="*/ 250 h 712"/>
                  <a:gd name="T30" fmla="*/ 401 w 1321"/>
                  <a:gd name="T31" fmla="*/ 250 h 712"/>
                  <a:gd name="T32" fmla="*/ 397 w 1321"/>
                  <a:gd name="T33" fmla="*/ 250 h 712"/>
                  <a:gd name="T34" fmla="*/ 344 w 1321"/>
                  <a:gd name="T35" fmla="*/ 249 h 712"/>
                  <a:gd name="T36" fmla="*/ 293 w 1321"/>
                  <a:gd name="T37" fmla="*/ 248 h 712"/>
                  <a:gd name="T38" fmla="*/ 245 w 1321"/>
                  <a:gd name="T39" fmla="*/ 245 h 712"/>
                  <a:gd name="T40" fmla="*/ 199 w 1321"/>
                  <a:gd name="T41" fmla="*/ 242 h 712"/>
                  <a:gd name="T42" fmla="*/ 158 w 1321"/>
                  <a:gd name="T43" fmla="*/ 238 h 712"/>
                  <a:gd name="T44" fmla="*/ 120 w 1321"/>
                  <a:gd name="T45" fmla="*/ 232 h 712"/>
                  <a:gd name="T46" fmla="*/ 84 w 1321"/>
                  <a:gd name="T47" fmla="*/ 228 h 712"/>
                  <a:gd name="T48" fmla="*/ 58 w 1321"/>
                  <a:gd name="T49" fmla="*/ 222 h 712"/>
                  <a:gd name="T50" fmla="*/ 30 w 1321"/>
                  <a:gd name="T51" fmla="*/ 214 h 712"/>
                  <a:gd name="T52" fmla="*/ 18 w 1321"/>
                  <a:gd name="T53" fmla="*/ 205 h 712"/>
                  <a:gd name="T54" fmla="*/ 6 w 1321"/>
                  <a:gd name="T55" fmla="*/ 195 h 712"/>
                  <a:gd name="T56" fmla="*/ 0 w 1321"/>
                  <a:gd name="T57" fmla="*/ 184 h 712"/>
                  <a:gd name="T58" fmla="*/ 0 w 1321"/>
                  <a:gd name="T59" fmla="*/ 183 h 712"/>
                  <a:gd name="T60" fmla="*/ 4 w 1321"/>
                  <a:gd name="T61" fmla="*/ 170 h 712"/>
                  <a:gd name="T62" fmla="*/ 16 w 1321"/>
                  <a:gd name="T63" fmla="*/ 157 h 712"/>
                  <a:gd name="T64" fmla="*/ 42 w 1321"/>
                  <a:gd name="T65" fmla="*/ 130 h 712"/>
                  <a:gd name="T66" fmla="*/ 77 w 1321"/>
                  <a:gd name="T67" fmla="*/ 105 h 712"/>
                  <a:gd name="T68" fmla="*/ 124 w 1321"/>
                  <a:gd name="T69" fmla="*/ 83 h 712"/>
                  <a:gd name="T70" fmla="*/ 172 w 1321"/>
                  <a:gd name="T71" fmla="*/ 61 h 712"/>
                  <a:gd name="T72" fmla="*/ 227 w 1321"/>
                  <a:gd name="T73" fmla="*/ 43 h 712"/>
                  <a:gd name="T74" fmla="*/ 287 w 1321"/>
                  <a:gd name="T75" fmla="*/ 29 h 712"/>
                  <a:gd name="T76" fmla="*/ 349 w 1321"/>
                  <a:gd name="T77" fmla="*/ 16 h 712"/>
                  <a:gd name="T78" fmla="*/ 419 w 1321"/>
                  <a:gd name="T79" fmla="*/ 8 h 712"/>
                  <a:gd name="T80" fmla="*/ 489 w 1321"/>
                  <a:gd name="T81" fmla="*/ 4 h 712"/>
                  <a:gd name="T82" fmla="*/ 562 w 1321"/>
                  <a:gd name="T83" fmla="*/ 0 h 712"/>
                  <a:gd name="T84" fmla="*/ 562 w 1321"/>
                  <a:gd name="T85" fmla="*/ 0 h 712"/>
                  <a:gd name="T86" fmla="*/ 639 w 1321"/>
                  <a:gd name="T87" fmla="*/ 4 h 712"/>
                  <a:gd name="T88" fmla="*/ 713 w 1321"/>
                  <a:gd name="T89" fmla="*/ 8 h 712"/>
                  <a:gd name="T90" fmla="*/ 785 w 1321"/>
                  <a:gd name="T91" fmla="*/ 18 h 712"/>
                  <a:gd name="T92" fmla="*/ 851 w 1321"/>
                  <a:gd name="T93" fmla="*/ 32 h 712"/>
                  <a:gd name="T94" fmla="*/ 911 w 1321"/>
                  <a:gd name="T95" fmla="*/ 48 h 712"/>
                  <a:gd name="T96" fmla="*/ 967 w 1321"/>
                  <a:gd name="T97" fmla="*/ 69 h 712"/>
                  <a:gd name="T98" fmla="*/ 1017 w 1321"/>
                  <a:gd name="T99" fmla="*/ 90 h 712"/>
                  <a:gd name="T100" fmla="*/ 1060 w 1321"/>
                  <a:gd name="T101" fmla="*/ 114 h 712"/>
                  <a:gd name="T102" fmla="*/ 1095 w 1321"/>
                  <a:gd name="T103" fmla="*/ 141 h 712"/>
                  <a:gd name="T104" fmla="*/ 1095 w 1321"/>
                  <a:gd name="T105" fmla="*/ 141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13" name="Text Box 25"/>
            <p:cNvSpPr txBox="1">
              <a:spLocks noChangeArrowheads="1"/>
            </p:cNvSpPr>
            <p:nvPr/>
          </p:nvSpPr>
          <p:spPr bwMode="gray">
            <a:xfrm>
              <a:off x="4020" y="2028"/>
              <a:ext cx="25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4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5638800" y="5300663"/>
            <a:ext cx="654050" cy="622300"/>
            <a:chOff x="3552" y="3339"/>
            <a:chExt cx="412" cy="392"/>
          </a:xfrm>
        </p:grpSpPr>
        <p:grpSp>
          <p:nvGrpSpPr>
            <p:cNvPr id="11" name="Group 27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19496" name="Oval 2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462E74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1800"/>
              </a:p>
            </p:txBody>
          </p:sp>
          <p:sp>
            <p:nvSpPr>
              <p:cNvPr id="19497" name="Freeform 2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095 w 1321"/>
                  <a:gd name="T1" fmla="*/ 141 h 712"/>
                  <a:gd name="T2" fmla="*/ 1109 w 1321"/>
                  <a:gd name="T3" fmla="*/ 156 h 712"/>
                  <a:gd name="T4" fmla="*/ 1112 w 1321"/>
                  <a:gd name="T5" fmla="*/ 170 h 712"/>
                  <a:gd name="T6" fmla="*/ 1107 w 1321"/>
                  <a:gd name="T7" fmla="*/ 182 h 712"/>
                  <a:gd name="T8" fmla="*/ 1093 w 1321"/>
                  <a:gd name="T9" fmla="*/ 192 h 712"/>
                  <a:gd name="T10" fmla="*/ 1071 w 1321"/>
                  <a:gd name="T11" fmla="*/ 204 h 712"/>
                  <a:gd name="T12" fmla="*/ 1043 w 1321"/>
                  <a:gd name="T13" fmla="*/ 213 h 712"/>
                  <a:gd name="T14" fmla="*/ 1007 w 1321"/>
                  <a:gd name="T15" fmla="*/ 221 h 712"/>
                  <a:gd name="T16" fmla="*/ 966 w 1321"/>
                  <a:gd name="T17" fmla="*/ 229 h 712"/>
                  <a:gd name="T18" fmla="*/ 919 w 1321"/>
                  <a:gd name="T19" fmla="*/ 235 h 712"/>
                  <a:gd name="T20" fmla="*/ 868 w 1321"/>
                  <a:gd name="T21" fmla="*/ 240 h 712"/>
                  <a:gd name="T22" fmla="*/ 814 w 1321"/>
                  <a:gd name="T23" fmla="*/ 243 h 712"/>
                  <a:gd name="T24" fmla="*/ 754 w 1321"/>
                  <a:gd name="T25" fmla="*/ 248 h 712"/>
                  <a:gd name="T26" fmla="*/ 694 w 1321"/>
                  <a:gd name="T27" fmla="*/ 249 h 712"/>
                  <a:gd name="T28" fmla="*/ 670 w 1321"/>
                  <a:gd name="T29" fmla="*/ 250 h 712"/>
                  <a:gd name="T30" fmla="*/ 401 w 1321"/>
                  <a:gd name="T31" fmla="*/ 250 h 712"/>
                  <a:gd name="T32" fmla="*/ 397 w 1321"/>
                  <a:gd name="T33" fmla="*/ 250 h 712"/>
                  <a:gd name="T34" fmla="*/ 344 w 1321"/>
                  <a:gd name="T35" fmla="*/ 249 h 712"/>
                  <a:gd name="T36" fmla="*/ 293 w 1321"/>
                  <a:gd name="T37" fmla="*/ 248 h 712"/>
                  <a:gd name="T38" fmla="*/ 245 w 1321"/>
                  <a:gd name="T39" fmla="*/ 245 h 712"/>
                  <a:gd name="T40" fmla="*/ 199 w 1321"/>
                  <a:gd name="T41" fmla="*/ 242 h 712"/>
                  <a:gd name="T42" fmla="*/ 158 w 1321"/>
                  <a:gd name="T43" fmla="*/ 238 h 712"/>
                  <a:gd name="T44" fmla="*/ 120 w 1321"/>
                  <a:gd name="T45" fmla="*/ 232 h 712"/>
                  <a:gd name="T46" fmla="*/ 84 w 1321"/>
                  <a:gd name="T47" fmla="*/ 228 h 712"/>
                  <a:gd name="T48" fmla="*/ 58 w 1321"/>
                  <a:gd name="T49" fmla="*/ 222 h 712"/>
                  <a:gd name="T50" fmla="*/ 30 w 1321"/>
                  <a:gd name="T51" fmla="*/ 214 h 712"/>
                  <a:gd name="T52" fmla="*/ 18 w 1321"/>
                  <a:gd name="T53" fmla="*/ 205 h 712"/>
                  <a:gd name="T54" fmla="*/ 6 w 1321"/>
                  <a:gd name="T55" fmla="*/ 195 h 712"/>
                  <a:gd name="T56" fmla="*/ 0 w 1321"/>
                  <a:gd name="T57" fmla="*/ 184 h 712"/>
                  <a:gd name="T58" fmla="*/ 0 w 1321"/>
                  <a:gd name="T59" fmla="*/ 183 h 712"/>
                  <a:gd name="T60" fmla="*/ 4 w 1321"/>
                  <a:gd name="T61" fmla="*/ 170 h 712"/>
                  <a:gd name="T62" fmla="*/ 16 w 1321"/>
                  <a:gd name="T63" fmla="*/ 157 h 712"/>
                  <a:gd name="T64" fmla="*/ 42 w 1321"/>
                  <a:gd name="T65" fmla="*/ 130 h 712"/>
                  <a:gd name="T66" fmla="*/ 77 w 1321"/>
                  <a:gd name="T67" fmla="*/ 105 h 712"/>
                  <a:gd name="T68" fmla="*/ 124 w 1321"/>
                  <a:gd name="T69" fmla="*/ 83 h 712"/>
                  <a:gd name="T70" fmla="*/ 172 w 1321"/>
                  <a:gd name="T71" fmla="*/ 61 h 712"/>
                  <a:gd name="T72" fmla="*/ 227 w 1321"/>
                  <a:gd name="T73" fmla="*/ 43 h 712"/>
                  <a:gd name="T74" fmla="*/ 287 w 1321"/>
                  <a:gd name="T75" fmla="*/ 29 h 712"/>
                  <a:gd name="T76" fmla="*/ 349 w 1321"/>
                  <a:gd name="T77" fmla="*/ 16 h 712"/>
                  <a:gd name="T78" fmla="*/ 419 w 1321"/>
                  <a:gd name="T79" fmla="*/ 8 h 712"/>
                  <a:gd name="T80" fmla="*/ 489 w 1321"/>
                  <a:gd name="T81" fmla="*/ 4 h 712"/>
                  <a:gd name="T82" fmla="*/ 562 w 1321"/>
                  <a:gd name="T83" fmla="*/ 0 h 712"/>
                  <a:gd name="T84" fmla="*/ 562 w 1321"/>
                  <a:gd name="T85" fmla="*/ 0 h 712"/>
                  <a:gd name="T86" fmla="*/ 639 w 1321"/>
                  <a:gd name="T87" fmla="*/ 4 h 712"/>
                  <a:gd name="T88" fmla="*/ 713 w 1321"/>
                  <a:gd name="T89" fmla="*/ 8 h 712"/>
                  <a:gd name="T90" fmla="*/ 785 w 1321"/>
                  <a:gd name="T91" fmla="*/ 18 h 712"/>
                  <a:gd name="T92" fmla="*/ 851 w 1321"/>
                  <a:gd name="T93" fmla="*/ 32 h 712"/>
                  <a:gd name="T94" fmla="*/ 911 w 1321"/>
                  <a:gd name="T95" fmla="*/ 48 h 712"/>
                  <a:gd name="T96" fmla="*/ 967 w 1321"/>
                  <a:gd name="T97" fmla="*/ 69 h 712"/>
                  <a:gd name="T98" fmla="*/ 1017 w 1321"/>
                  <a:gd name="T99" fmla="*/ 90 h 712"/>
                  <a:gd name="T100" fmla="*/ 1060 w 1321"/>
                  <a:gd name="T101" fmla="*/ 114 h 712"/>
                  <a:gd name="T102" fmla="*/ 1095 w 1321"/>
                  <a:gd name="T103" fmla="*/ 141 h 712"/>
                  <a:gd name="T104" fmla="*/ 1095 w 1321"/>
                  <a:gd name="T105" fmla="*/ 141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2318" name="Text Box 30"/>
            <p:cNvSpPr txBox="1">
              <a:spLocks noChangeArrowheads="1"/>
            </p:cNvSpPr>
            <p:nvPr/>
          </p:nvSpPr>
          <p:spPr bwMode="gray">
            <a:xfrm>
              <a:off x="3652" y="3360"/>
              <a:ext cx="25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3</a:t>
              </a:r>
              <a:endPara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3143240" y="3500438"/>
            <a:ext cx="428628" cy="571504"/>
            <a:chOff x="1632" y="2016"/>
            <a:chExt cx="288" cy="384"/>
          </a:xfrm>
        </p:grpSpPr>
        <p:sp>
          <p:nvSpPr>
            <p:cNvPr id="19492" name="Oval 33"/>
            <p:cNvSpPr>
              <a:spLocks noChangeArrowheads="1"/>
            </p:cNvSpPr>
            <p:nvPr/>
          </p:nvSpPr>
          <p:spPr bwMode="gray">
            <a:xfrm>
              <a:off x="1632" y="2016"/>
              <a:ext cx="288" cy="384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744600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652323" name="Text Box 35"/>
            <p:cNvSpPr txBox="1">
              <a:spLocks noChangeArrowheads="1"/>
            </p:cNvSpPr>
            <p:nvPr/>
          </p:nvSpPr>
          <p:spPr bwMode="gray">
            <a:xfrm>
              <a:off x="1632" y="2016"/>
              <a:ext cx="144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1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19467" name="Oval 36"/>
          <p:cNvSpPr>
            <a:spLocks noChangeArrowheads="1"/>
          </p:cNvSpPr>
          <p:nvPr/>
        </p:nvSpPr>
        <p:spPr bwMode="gray">
          <a:xfrm rot="-3372907">
            <a:off x="5566569" y="5177631"/>
            <a:ext cx="130175" cy="138113"/>
          </a:xfrm>
          <a:prstGeom prst="ellipse">
            <a:avLst/>
          </a:prstGeom>
          <a:gradFill rotWithShape="1">
            <a:gsLst>
              <a:gs pos="0">
                <a:srgbClr val="9966FF"/>
              </a:gs>
              <a:gs pos="100000">
                <a:srgbClr val="6644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9468" name="Oval 37"/>
          <p:cNvSpPr>
            <a:spLocks noChangeArrowheads="1"/>
          </p:cNvSpPr>
          <p:nvPr/>
        </p:nvSpPr>
        <p:spPr bwMode="gray">
          <a:xfrm rot="-3372907">
            <a:off x="5414169" y="5025231"/>
            <a:ext cx="130175" cy="138113"/>
          </a:xfrm>
          <a:prstGeom prst="ellipse">
            <a:avLst/>
          </a:prstGeom>
          <a:gradFill rotWithShape="1">
            <a:gsLst>
              <a:gs pos="0">
                <a:srgbClr val="9966FF"/>
              </a:gs>
              <a:gs pos="100000">
                <a:srgbClr val="6644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3643306" y="3714752"/>
            <a:ext cx="285752" cy="285752"/>
            <a:chOff x="2016" y="2304"/>
            <a:chExt cx="231" cy="130"/>
          </a:xfrm>
        </p:grpSpPr>
        <p:sp>
          <p:nvSpPr>
            <p:cNvPr id="19488" name="Oval 39"/>
            <p:cNvSpPr>
              <a:spLocks noChangeArrowheads="1"/>
            </p:cNvSpPr>
            <p:nvPr/>
          </p:nvSpPr>
          <p:spPr bwMode="gray">
            <a:xfrm rot="-3372907">
              <a:off x="2019" y="2301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AA66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489" name="Oval 40"/>
            <p:cNvSpPr>
              <a:spLocks noChangeArrowheads="1"/>
            </p:cNvSpPr>
            <p:nvPr/>
          </p:nvSpPr>
          <p:spPr bwMode="gray">
            <a:xfrm rot="-3372907">
              <a:off x="216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AA66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grpSp>
        <p:nvGrpSpPr>
          <p:cNvPr id="15" name="Group 41"/>
          <p:cNvGrpSpPr>
            <a:grpSpLocks/>
          </p:cNvGrpSpPr>
          <p:nvPr/>
        </p:nvGrpSpPr>
        <p:grpSpPr bwMode="auto">
          <a:xfrm>
            <a:off x="4495800" y="2559050"/>
            <a:ext cx="138113" cy="412750"/>
            <a:chOff x="2832" y="1612"/>
            <a:chExt cx="87" cy="260"/>
          </a:xfrm>
        </p:grpSpPr>
        <p:sp>
          <p:nvSpPr>
            <p:cNvPr id="19486" name="Oval 42"/>
            <p:cNvSpPr>
              <a:spLocks noChangeArrowheads="1"/>
            </p:cNvSpPr>
            <p:nvPr/>
          </p:nvSpPr>
          <p:spPr bwMode="gray">
            <a:xfrm rot="-3372907">
              <a:off x="2835" y="1609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AA8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487" name="Oval 43"/>
            <p:cNvSpPr>
              <a:spLocks noChangeArrowheads="1"/>
            </p:cNvSpPr>
            <p:nvPr/>
          </p:nvSpPr>
          <p:spPr bwMode="gray">
            <a:xfrm rot="-3372907">
              <a:off x="2835" y="1787"/>
              <a:ext cx="82" cy="8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AA8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</p:grpSp>
      <p:sp>
        <p:nvSpPr>
          <p:cNvPr id="19471" name="Oval 44"/>
          <p:cNvSpPr>
            <a:spLocks noChangeArrowheads="1"/>
          </p:cNvSpPr>
          <p:nvPr/>
        </p:nvSpPr>
        <p:spPr bwMode="gray">
          <a:xfrm rot="-3372907">
            <a:off x="5966619" y="3606006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66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9472" name="Oval 45"/>
          <p:cNvSpPr>
            <a:spLocks noChangeArrowheads="1"/>
          </p:cNvSpPr>
          <p:nvPr/>
        </p:nvSpPr>
        <p:spPr bwMode="gray">
          <a:xfrm rot="-3372907">
            <a:off x="5718969" y="3729831"/>
            <a:ext cx="130175" cy="138113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100000">
                <a:srgbClr val="0066AA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9473" name="Text Box 46"/>
          <p:cNvSpPr txBox="1">
            <a:spLocks noChangeArrowheads="1"/>
          </p:cNvSpPr>
          <p:nvPr/>
        </p:nvSpPr>
        <p:spPr bwMode="auto">
          <a:xfrm>
            <a:off x="4824413" y="1557338"/>
            <a:ext cx="43195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CC"/>
                </a:solidFill>
              </a:rPr>
              <a:t>умение с достаточной полнотой и точностью выражать свои мысли</a:t>
            </a:r>
            <a:r>
              <a:rPr lang="ru-RU" sz="2400" dirty="0">
                <a:solidFill>
                  <a:srgbClr val="33CCFF"/>
                </a:solidFill>
              </a:rPr>
              <a:t> </a:t>
            </a:r>
            <a:endParaRPr lang="en-US" sz="2400" b="1" dirty="0">
              <a:solidFill>
                <a:srgbClr val="33CCFF"/>
              </a:solidFill>
            </a:endParaRPr>
          </a:p>
        </p:txBody>
      </p:sp>
      <p:sp>
        <p:nvSpPr>
          <p:cNvPr id="19475" name="Text Box 48"/>
          <p:cNvSpPr txBox="1">
            <a:spLocks noChangeArrowheads="1"/>
          </p:cNvSpPr>
          <p:nvPr/>
        </p:nvSpPr>
        <p:spPr bwMode="auto">
          <a:xfrm>
            <a:off x="6804025" y="3068638"/>
            <a:ext cx="190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 dirty="0">
                <a:solidFill>
                  <a:srgbClr val="0000CC"/>
                </a:solidFill>
              </a:rPr>
              <a:t>управление поведением партнёра</a:t>
            </a:r>
            <a:r>
              <a:rPr lang="ru-RU" sz="2400" dirty="0">
                <a:solidFill>
                  <a:srgbClr val="33CCFF"/>
                </a:solidFill>
              </a:rPr>
              <a:t> </a:t>
            </a:r>
            <a:endParaRPr lang="en-US" sz="2400" b="1" dirty="0">
              <a:solidFill>
                <a:srgbClr val="33CCFF"/>
              </a:solidFill>
            </a:endParaRPr>
          </a:p>
        </p:txBody>
      </p:sp>
      <p:sp>
        <p:nvSpPr>
          <p:cNvPr id="19476" name="Text Box 49"/>
          <p:cNvSpPr txBox="1">
            <a:spLocks noChangeArrowheads="1"/>
          </p:cNvSpPr>
          <p:nvPr/>
        </p:nvSpPr>
        <p:spPr bwMode="auto">
          <a:xfrm>
            <a:off x="1142976" y="4857760"/>
            <a:ext cx="17859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CC"/>
                </a:solidFill>
              </a:rPr>
              <a:t>   постановка</a:t>
            </a:r>
          </a:p>
          <a:p>
            <a:r>
              <a:rPr lang="ru-RU" sz="2400" dirty="0" smtClean="0">
                <a:solidFill>
                  <a:srgbClr val="0000CC"/>
                </a:solidFill>
              </a:rPr>
              <a:t>     вопросов</a:t>
            </a:r>
            <a:endParaRPr lang="ru-RU" sz="2400" dirty="0">
              <a:solidFill>
                <a:srgbClr val="0000CC"/>
              </a:solidFill>
            </a:endParaRPr>
          </a:p>
          <a:p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9477" name="Text Box 50"/>
          <p:cNvSpPr txBox="1">
            <a:spLocks noChangeArrowheads="1"/>
          </p:cNvSpPr>
          <p:nvPr/>
        </p:nvSpPr>
        <p:spPr bwMode="auto">
          <a:xfrm>
            <a:off x="6372225" y="5445125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CC"/>
                </a:solidFill>
              </a:rPr>
              <a:t>разрешение конфликтов</a:t>
            </a:r>
            <a:r>
              <a:rPr lang="ru-RU" sz="2400" dirty="0">
                <a:solidFill>
                  <a:srgbClr val="33CCFF"/>
                </a:solidFill>
              </a:rPr>
              <a:t> </a:t>
            </a:r>
            <a:endParaRPr lang="en-US" sz="2400" b="1" dirty="0">
              <a:solidFill>
                <a:srgbClr val="33CCFF"/>
              </a:solidFill>
            </a:endParaRPr>
          </a:p>
        </p:txBody>
      </p: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2000232" y="-214338"/>
            <a:ext cx="6500858" cy="1857388"/>
            <a:chOff x="555" y="2823"/>
            <a:chExt cx="973" cy="1065"/>
          </a:xfrm>
        </p:grpSpPr>
        <p:pic>
          <p:nvPicPr>
            <p:cNvPr id="19481" name="Picture 27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2" name="Oval 28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642E81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483" name="Oval 29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AE50E2">
                    <a:alpha val="85001"/>
                  </a:srgbClr>
                </a:gs>
                <a:gs pos="100000">
                  <a:srgbClr val="6F339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9484" name="Oval 30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7E3AA4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9485" name="Picture 31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79" name="Rectangle 58"/>
          <p:cNvSpPr>
            <a:spLocks noChangeArrowheads="1"/>
          </p:cNvSpPr>
          <p:nvPr/>
        </p:nvSpPr>
        <p:spPr bwMode="auto">
          <a:xfrm>
            <a:off x="3143240" y="214291"/>
            <a:ext cx="48577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/>
              <a:t>Коммуникативные УУД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428728" y="1500174"/>
            <a:ext cx="2286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CC"/>
                </a:solidFill>
              </a:rPr>
              <a:t>планирование</a:t>
            </a:r>
          </a:p>
          <a:p>
            <a:r>
              <a:rPr lang="ru-RU" sz="2400" dirty="0" smtClean="0">
                <a:solidFill>
                  <a:srgbClr val="0000CC"/>
                </a:solidFill>
              </a:rPr>
              <a:t>     учебного сотрудничества с учителем и сверстниками</a:t>
            </a:r>
            <a:endParaRPr lang="ru-RU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-2527"/>
          <a:ext cx="7572396" cy="6860527"/>
        </p:xfrm>
        <a:graphic>
          <a:graphicData uri="http://schemas.openxmlformats.org/drawingml/2006/table">
            <a:tbl>
              <a:tblPr/>
              <a:tblGrid>
                <a:gridCol w="1660613"/>
                <a:gridCol w="2989104"/>
                <a:gridCol w="2922679"/>
              </a:tblGrid>
              <a:tr h="253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Требования к уроку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Традиционный урок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Урок современного типа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Объявление темы урока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сообщает учащимся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Формулируют сами учащиеся 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Сообщение целей и задач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формулирует и сообщает учащимся, чему должны научиться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Формулируют сами учащиеся, определив границы знания и незнания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Планирование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сообщает учащимся, какую работу они должны выполнить, чтобы достичь цели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Планирование учащимися способов достижения намеченной цели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Практическая деятельность учащихся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Осуществление контроля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осуществляет контроль за выполнением учащимися практической работы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Учащиеся осуществляют контроль (применяются формы самоконтроля, взаимоконтроля)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Осуществление коррекции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Учащиеся формулируют затруднения и осуществляют коррекцию самостоятельно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Оценивание учащихся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осуществляет оценивание учащихся за работу на уроке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Учащиеся дают оценку деятельности по её результатам (</a:t>
                      </a:r>
                      <a:r>
                        <a:rPr lang="ru-RU" sz="1400" b="1" dirty="0" err="1">
                          <a:latin typeface="Calibri"/>
                          <a:ea typeface="Calibri"/>
                          <a:cs typeface="Times New Roman"/>
                        </a:rPr>
                        <a:t>самооценивание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 оценивание результатов деятельности товарищей)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Итог урока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Учитель выясняет у учащихся, что они запомнили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Проводится рефлексия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Домашнее задание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Учитель объявляет и комментирует (чаще – задание одно для всех)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72" name="Прямоугольник 3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00140" y="1428736"/>
            <a:ext cx="4642958" cy="5878010"/>
            <a:chOff x="2806" y="1143"/>
            <a:chExt cx="2326" cy="2912"/>
          </a:xfrm>
        </p:grpSpPr>
        <p:sp>
          <p:nvSpPr>
            <p:cNvPr id="705546" name="AutoShape 10"/>
            <p:cNvSpPr>
              <a:spLocks noChangeArrowheads="1"/>
            </p:cNvSpPr>
            <p:nvPr/>
          </p:nvSpPr>
          <p:spPr bwMode="gray">
            <a:xfrm>
              <a:off x="2806" y="1426"/>
              <a:ext cx="2326" cy="1946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latin typeface="Arial" pitchFamily="34" charset="0"/>
              </a:endParaRPr>
            </a:p>
          </p:txBody>
        </p:sp>
        <p:sp>
          <p:nvSpPr>
            <p:cNvPr id="10252" name="Text Box 11"/>
            <p:cNvSpPr txBox="1">
              <a:spLocks noChangeArrowheads="1"/>
            </p:cNvSpPr>
            <p:nvPr/>
          </p:nvSpPr>
          <p:spPr bwMode="gray">
            <a:xfrm>
              <a:off x="2806" y="1143"/>
              <a:ext cx="2326" cy="29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endParaRPr lang="ru-RU" sz="2400" dirty="0" smtClean="0">
                <a:solidFill>
                  <a:srgbClr val="000066"/>
                </a:solidFill>
              </a:endParaRPr>
            </a:p>
            <a:p>
              <a:pPr algn="r"/>
              <a:endParaRPr lang="ru-RU" sz="2400" dirty="0" smtClean="0">
                <a:solidFill>
                  <a:srgbClr val="000066"/>
                </a:solidFill>
              </a:endParaRPr>
            </a:p>
            <a:p>
              <a:pPr algn="r"/>
              <a:r>
                <a:rPr lang="ru-RU" sz="2400" dirty="0" smtClean="0">
                  <a:solidFill>
                    <a:srgbClr val="000066"/>
                  </a:solidFill>
                </a:rPr>
                <a:t>совокупность </a:t>
              </a:r>
              <a:r>
                <a:rPr lang="ru-RU" sz="2400" dirty="0">
                  <a:solidFill>
                    <a:srgbClr val="000066"/>
                  </a:solidFill>
                </a:rPr>
                <a:t>действий </a:t>
              </a:r>
            </a:p>
            <a:p>
              <a:pPr algn="r"/>
              <a:r>
                <a:rPr lang="ru-RU" sz="2400" dirty="0">
                  <a:solidFill>
                    <a:srgbClr val="000066"/>
                  </a:solidFill>
                </a:rPr>
                <a:t>учащегося, обеспечивающих социальную компетентность</a:t>
              </a:r>
              <a:r>
                <a:rPr lang="ru-RU" sz="2400" dirty="0" smtClean="0">
                  <a:solidFill>
                    <a:srgbClr val="000066"/>
                  </a:solidFill>
                </a:rPr>
                <a:t>,</a:t>
              </a:r>
            </a:p>
            <a:p>
              <a:pPr algn="r"/>
              <a:r>
                <a:rPr lang="ru-RU" sz="2400" dirty="0" smtClean="0">
                  <a:solidFill>
                    <a:srgbClr val="000066"/>
                  </a:solidFill>
                </a:rPr>
                <a:t>         способность </a:t>
              </a:r>
              <a:r>
                <a:rPr lang="ru-RU" sz="2400" dirty="0">
                  <a:solidFill>
                    <a:srgbClr val="000066"/>
                  </a:solidFill>
                </a:rPr>
                <a:t>к самостоятельному усвоению новых знаний и умений, включая организацию этого процесса, культурную идентичность и толерантность</a:t>
              </a:r>
              <a:r>
                <a:rPr lang="ru-RU" sz="2400" dirty="0"/>
                <a:t>.</a:t>
              </a:r>
            </a:p>
            <a:p>
              <a:endParaRPr lang="ru-RU" sz="2400" b="1" dirty="0">
                <a:solidFill>
                  <a:srgbClr val="006666"/>
                </a:solidFill>
              </a:endParaRPr>
            </a:p>
            <a:p>
              <a:endParaRPr lang="ru-RU" sz="2400" b="1" dirty="0">
                <a:solidFill>
                  <a:srgbClr val="006666"/>
                </a:solidFill>
              </a:endParaRPr>
            </a:p>
            <a:p>
              <a:endParaRPr lang="ru-RU" sz="2400" b="1" dirty="0">
                <a:solidFill>
                  <a:srgbClr val="000000"/>
                </a:solidFill>
              </a:endParaRPr>
            </a:p>
            <a:p>
              <a:endParaRPr lang="ru-RU" sz="2400" b="1" dirty="0">
                <a:solidFill>
                  <a:srgbClr val="000000"/>
                </a:solidFill>
              </a:endParaRPr>
            </a:p>
            <a:p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2842" y="1497"/>
              <a:ext cx="342" cy="853"/>
              <a:chOff x="2842" y="1497"/>
              <a:chExt cx="342" cy="853"/>
            </a:xfrm>
          </p:grpSpPr>
          <p:sp>
            <p:nvSpPr>
              <p:cNvPr id="705549" name="Freeform 13"/>
              <p:cNvSpPr>
                <a:spLocks/>
              </p:cNvSpPr>
              <p:nvPr/>
            </p:nvSpPr>
            <p:spPr bwMode="gray">
              <a:xfrm>
                <a:off x="2949" y="1497"/>
                <a:ext cx="153" cy="153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Arial" pitchFamily="34" charset="0"/>
                </a:endParaRPr>
              </a:p>
            </p:txBody>
          </p:sp>
          <p:sp>
            <p:nvSpPr>
              <p:cNvPr id="705550" name="Freeform 14"/>
              <p:cNvSpPr>
                <a:spLocks/>
              </p:cNvSpPr>
              <p:nvPr/>
            </p:nvSpPr>
            <p:spPr bwMode="gray">
              <a:xfrm>
                <a:off x="2842" y="1674"/>
                <a:ext cx="342" cy="676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Arial" pitchFamily="34" charset="0"/>
                </a:endParaRPr>
              </a:p>
            </p:txBody>
          </p:sp>
        </p:grpSp>
      </p:grp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50825" y="1929078"/>
            <a:ext cx="4161879" cy="3976423"/>
            <a:chOff x="672" y="1392"/>
            <a:chExt cx="2112" cy="1920"/>
          </a:xfrm>
        </p:grpSpPr>
        <p:sp>
          <p:nvSpPr>
            <p:cNvPr id="705539" name="AutoShape 3"/>
            <p:cNvSpPr>
              <a:spLocks noChangeArrowheads="1"/>
            </p:cNvSpPr>
            <p:nvPr/>
          </p:nvSpPr>
          <p:spPr bwMode="gray">
            <a:xfrm>
              <a:off x="672" y="1392"/>
              <a:ext cx="2112" cy="192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 sz="1800">
                <a:latin typeface="Arial" pitchFamily="34" charset="0"/>
              </a:endParaRP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94" y="1461"/>
              <a:ext cx="313" cy="848"/>
              <a:chOff x="2394" y="1461"/>
              <a:chExt cx="313" cy="848"/>
            </a:xfrm>
          </p:grpSpPr>
          <p:sp>
            <p:nvSpPr>
              <p:cNvPr id="705541" name="Freeform 5"/>
              <p:cNvSpPr>
                <a:spLocks/>
              </p:cNvSpPr>
              <p:nvPr/>
            </p:nvSpPr>
            <p:spPr bwMode="gray">
              <a:xfrm>
                <a:off x="2466" y="1461"/>
                <a:ext cx="151" cy="153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Arial" pitchFamily="34" charset="0"/>
                </a:endParaRPr>
              </a:p>
            </p:txBody>
          </p:sp>
          <p:sp>
            <p:nvSpPr>
              <p:cNvPr id="705542" name="Freeform 6"/>
              <p:cNvSpPr>
                <a:spLocks/>
              </p:cNvSpPr>
              <p:nvPr/>
            </p:nvSpPr>
            <p:spPr bwMode="gray">
              <a:xfrm>
                <a:off x="2394" y="1633"/>
                <a:ext cx="313" cy="676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Arial" pitchFamily="34" charset="0"/>
                </a:endParaRPr>
              </a:p>
            </p:txBody>
          </p:sp>
        </p:grpSp>
      </p:grpSp>
      <p:sp>
        <p:nvSpPr>
          <p:cNvPr id="10244" name="Text Box 8"/>
          <p:cNvSpPr txBox="1">
            <a:spLocks noChangeArrowheads="1"/>
          </p:cNvSpPr>
          <p:nvPr/>
        </p:nvSpPr>
        <p:spPr bwMode="gray">
          <a:xfrm>
            <a:off x="395288" y="1928802"/>
            <a:ext cx="3816350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FF3300"/>
              </a:solidFill>
            </a:endParaRPr>
          </a:p>
          <a:p>
            <a:endParaRPr lang="ru-RU" sz="2400" b="1" dirty="0" smtClean="0">
              <a:solidFill>
                <a:srgbClr val="FF3300"/>
              </a:solidFill>
            </a:endParaRPr>
          </a:p>
          <a:p>
            <a:r>
              <a:rPr lang="ru-RU" sz="2400" b="1" dirty="0" smtClean="0">
                <a:solidFill>
                  <a:srgbClr val="FF3300"/>
                </a:solidFill>
              </a:rPr>
              <a:t>умение </a:t>
            </a:r>
            <a:r>
              <a:rPr lang="ru-RU" sz="2400" b="1" dirty="0">
                <a:solidFill>
                  <a:srgbClr val="FF3300"/>
                </a:solidFill>
              </a:rPr>
              <a:t>учиться</a:t>
            </a:r>
            <a:r>
              <a:rPr lang="ru-RU" sz="2400" b="1" dirty="0">
                <a:solidFill>
                  <a:srgbClr val="000066"/>
                </a:solidFill>
              </a:rPr>
              <a:t>,</a:t>
            </a:r>
            <a:r>
              <a:rPr lang="ru-RU" sz="2400" dirty="0">
                <a:solidFill>
                  <a:srgbClr val="000066"/>
                </a:solidFill>
              </a:rPr>
              <a:t> т.·е. способность субъекта к саморазвитию и самосовершенствованию путём сознательного и активного присвоения нового социального опыта.</a:t>
            </a:r>
            <a:endParaRPr lang="ru-RU" sz="24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66"/>
              </a:solidFill>
            </a:endParaRPr>
          </a:p>
          <a:p>
            <a:endParaRPr lang="ru-RU" sz="2400" b="1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74820" name="AutoShape 4"/>
          <p:cNvSpPr>
            <a:spLocks noChangeArrowheads="1"/>
          </p:cNvSpPr>
          <p:nvPr/>
        </p:nvSpPr>
        <p:spPr bwMode="gray">
          <a:xfrm>
            <a:off x="2428860" y="285728"/>
            <a:ext cx="5329238" cy="1008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15138"/>
              </a:gs>
              <a:gs pos="50000">
                <a:srgbClr val="B0AF7A"/>
              </a:gs>
              <a:gs pos="100000">
                <a:srgbClr val="515138"/>
              </a:gs>
            </a:gsLst>
            <a:lin ang="0" scaled="1"/>
          </a:gradFill>
          <a:ln w="38100" algn="ctr">
            <a:solidFill>
              <a:srgbClr val="FF3300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Понятие УУД</a:t>
            </a:r>
            <a:endParaRPr lang="en-US" sz="3600" b="1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/>
          <p:cNvSpPr>
            <a:spLocks noChangeArrowheads="1"/>
          </p:cNvSpPr>
          <p:nvPr/>
        </p:nvSpPr>
        <p:spPr bwMode="gray">
          <a:xfrm>
            <a:off x="1547813" y="1773238"/>
            <a:ext cx="5759450" cy="1655762"/>
          </a:xfrm>
          <a:prstGeom prst="upArrow">
            <a:avLst>
              <a:gd name="adj1" fmla="val 56944"/>
              <a:gd name="adj2" fmla="val 50782"/>
            </a:avLst>
          </a:prstGeom>
          <a:gradFill rotWithShape="1">
            <a:gsLst>
              <a:gs pos="0">
                <a:srgbClr val="0099CC"/>
              </a:gs>
              <a:gs pos="100000">
                <a:srgbClr val="00475E"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674820" name="AutoShape 4"/>
          <p:cNvSpPr>
            <a:spLocks noChangeArrowheads="1"/>
          </p:cNvSpPr>
          <p:nvPr/>
        </p:nvSpPr>
        <p:spPr bwMode="gray">
          <a:xfrm>
            <a:off x="1928794" y="188913"/>
            <a:ext cx="6715172" cy="116838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515138"/>
              </a:gs>
              <a:gs pos="50000">
                <a:srgbClr val="B0AF7A"/>
              </a:gs>
              <a:gs pos="100000">
                <a:srgbClr val="515138"/>
              </a:gs>
            </a:gsLst>
            <a:lin ang="0" scaled="1"/>
          </a:gradFill>
          <a:ln w="38100" algn="ctr">
            <a:solidFill>
              <a:srgbClr val="FF3300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4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Виды УУД</a:t>
            </a:r>
            <a:endParaRPr lang="en-US" sz="4400" b="1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0825" y="3068638"/>
            <a:ext cx="2592388" cy="1735137"/>
            <a:chOff x="555" y="2823"/>
            <a:chExt cx="973" cy="1065"/>
          </a:xfrm>
        </p:grpSpPr>
        <p:pic>
          <p:nvPicPr>
            <p:cNvPr id="12316" name="Picture 6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7" name="Oval 7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258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18" name="Oval 8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F9900">
                    <a:alpha val="85001"/>
                  </a:srgbClr>
                </a:gs>
                <a:gs pos="100000">
                  <a:srgbClr val="A261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19" name="Oval 9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B96F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2320" name="Picture 10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74827" name="Text Box 11"/>
          <p:cNvSpPr txBox="1">
            <a:spLocks noChangeArrowheads="1"/>
          </p:cNvSpPr>
          <p:nvPr/>
        </p:nvSpPr>
        <p:spPr bwMode="auto">
          <a:xfrm>
            <a:off x="473324" y="3576315"/>
            <a:ext cx="2016224" cy="5040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latin typeface="Verdana" pitchFamily="34" charset="0"/>
              </a:rPr>
              <a:t>Личностный</a:t>
            </a:r>
            <a:endParaRPr lang="en-US" sz="1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03350" y="4508500"/>
            <a:ext cx="2663825" cy="1873250"/>
            <a:chOff x="555" y="2823"/>
            <a:chExt cx="973" cy="1065"/>
          </a:xfrm>
        </p:grpSpPr>
        <p:pic>
          <p:nvPicPr>
            <p:cNvPr id="12311" name="Picture 13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2" name="Oval 14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8986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13" name="Oval 15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0EA00">
                    <a:alpha val="85001"/>
                  </a:srgbClr>
                </a:gs>
                <a:gs pos="100000">
                  <a:srgbClr val="9895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14" name="Oval 16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AEAA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2315" name="Picture 17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74834" name="Text Box 18"/>
          <p:cNvSpPr txBox="1">
            <a:spLocks noChangeArrowheads="1"/>
          </p:cNvSpPr>
          <p:nvPr/>
        </p:nvSpPr>
        <p:spPr bwMode="auto">
          <a:xfrm>
            <a:off x="1619672" y="5157192"/>
            <a:ext cx="2304256" cy="6480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rgbClr val="000000"/>
                </a:solidFill>
                <a:latin typeface="Verdana" pitchFamily="34" charset="0"/>
              </a:rPr>
              <a:t>Регулятивный</a:t>
            </a:r>
            <a:endParaRPr lang="en-U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211638" y="4508500"/>
            <a:ext cx="2808287" cy="1951038"/>
            <a:chOff x="555" y="2823"/>
            <a:chExt cx="973" cy="1065"/>
          </a:xfrm>
        </p:grpSpPr>
        <p:pic>
          <p:nvPicPr>
            <p:cNvPr id="12306" name="Picture 20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7" name="Oval 21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1B6F1B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08" name="Oval 22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30C230">
                    <a:alpha val="85001"/>
                  </a:srgbClr>
                </a:gs>
                <a:gs pos="100000">
                  <a:srgbClr val="1F7B1F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09" name="Oval 23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30C230"/>
                </a:gs>
                <a:gs pos="100000">
                  <a:srgbClr val="238D23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2310" name="Picture 24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74841" name="Text Box 25"/>
          <p:cNvSpPr txBox="1">
            <a:spLocks noChangeArrowheads="1"/>
          </p:cNvSpPr>
          <p:nvPr/>
        </p:nvSpPr>
        <p:spPr bwMode="auto">
          <a:xfrm>
            <a:off x="4355976" y="5157192"/>
            <a:ext cx="2525050" cy="792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ru-RU" sz="1800" b="1" dirty="0">
                <a:latin typeface="Verdana" pitchFamily="34" charset="0"/>
              </a:rPr>
              <a:t>Познавательный</a:t>
            </a:r>
            <a:r>
              <a:rPr lang="ru-RU" sz="1800" b="1" dirty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156325" y="3213100"/>
            <a:ext cx="2663825" cy="1835150"/>
            <a:chOff x="555" y="2823"/>
            <a:chExt cx="973" cy="1065"/>
          </a:xfrm>
        </p:grpSpPr>
        <p:pic>
          <p:nvPicPr>
            <p:cNvPr id="12301" name="Picture 27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2" name="Oval 28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642E81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03" name="Oval 29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AE50E2">
                    <a:alpha val="85001"/>
                  </a:srgbClr>
                </a:gs>
                <a:gs pos="100000">
                  <a:srgbClr val="6F339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2304" name="Oval 30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AE50E2"/>
                </a:gs>
                <a:gs pos="100000">
                  <a:srgbClr val="7E3AA4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2305" name="Picture 31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74848" name="Text Box 32"/>
          <p:cNvSpPr txBox="1">
            <a:spLocks noChangeArrowheads="1"/>
          </p:cNvSpPr>
          <p:nvPr/>
        </p:nvSpPr>
        <p:spPr bwMode="auto">
          <a:xfrm>
            <a:off x="6228184" y="3789040"/>
            <a:ext cx="2520280" cy="7200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latin typeface="Verdana" pitchFamily="34" charset="0"/>
              </a:rPr>
              <a:t>Коммуникативный </a:t>
            </a:r>
            <a:endParaRPr lang="en-US" sz="18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2636838"/>
            <a:ext cx="6889770" cy="3506806"/>
          </a:xfrm>
        </p:spPr>
        <p:txBody>
          <a:bodyPr/>
          <a:lstStyle/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внутренняя позиция;</a:t>
            </a:r>
          </a:p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мотивация;</a:t>
            </a:r>
          </a:p>
          <a:p>
            <a:pPr marL="446088" indent="-446088" eaLnBrk="1" hangingPunct="1"/>
            <a:r>
              <a:rPr lang="ru-RU" sz="4400" b="1" dirty="0" smtClean="0">
                <a:solidFill>
                  <a:srgbClr val="3333FF"/>
                </a:solidFill>
              </a:rPr>
              <a:t>нравственно-этическая оценка.</a:t>
            </a:r>
            <a:r>
              <a:rPr lang="ru-RU" sz="4400" dirty="0" smtClean="0"/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14546" y="0"/>
            <a:ext cx="5473700" cy="2519363"/>
            <a:chOff x="555" y="2823"/>
            <a:chExt cx="973" cy="1065"/>
          </a:xfrm>
        </p:grpSpPr>
        <p:pic>
          <p:nvPicPr>
            <p:cNvPr id="13318" name="Picture 6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9" name="Oval 7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258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3320" name="Oval 8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F9900">
                    <a:alpha val="85001"/>
                  </a:srgbClr>
                </a:gs>
                <a:gs pos="100000">
                  <a:srgbClr val="A261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3321" name="Oval 9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B96F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3322" name="Picture 10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7" name="Rectangle 44"/>
          <p:cNvSpPr>
            <a:spLocks noChangeArrowheads="1"/>
          </p:cNvSpPr>
          <p:nvPr/>
        </p:nvSpPr>
        <p:spPr bwMode="auto">
          <a:xfrm>
            <a:off x="2857488" y="857233"/>
            <a:ext cx="4500594" cy="64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 smtClean="0"/>
              <a:t>  Личностные  </a:t>
            </a:r>
            <a:r>
              <a:rPr lang="ru-RU" sz="3600" b="1" dirty="0"/>
              <a:t>УУД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1" y="357166"/>
            <a:ext cx="721523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entury" pitchFamily="18" charset="0"/>
              </a:rPr>
              <a:t>                       </a:t>
            </a:r>
            <a:r>
              <a:rPr lang="ru-RU" sz="2800" b="1" dirty="0" smtClean="0">
                <a:latin typeface="Century" pitchFamily="18" charset="0"/>
              </a:rPr>
              <a:t>Сила не право</a:t>
            </a:r>
            <a:endParaRPr lang="ru-RU" sz="2800" dirty="0" smtClean="0">
              <a:latin typeface="Century" pitchFamily="18" charset="0"/>
            </a:endParaRPr>
          </a:p>
          <a:p>
            <a:r>
              <a:rPr lang="ru-RU" sz="2800" dirty="0" smtClean="0">
                <a:latin typeface="Century" pitchFamily="18" charset="0"/>
              </a:rPr>
              <a:t>	Прибежал Миша в сад, выхватил у своей маленькой сестры Тани куклу и поскакал с куклой по саду верхом на палочке. Таня стояла и плакала.</a:t>
            </a:r>
          </a:p>
          <a:p>
            <a:r>
              <a:rPr lang="ru-RU" sz="2800" dirty="0" smtClean="0">
                <a:latin typeface="Century" pitchFamily="18" charset="0"/>
              </a:rPr>
              <a:t>	Выбежал из дому старший брат Серёжа. Серёже показалось весело возить куклу по саду, и он отнял у Миши куклу и </a:t>
            </a:r>
            <a:r>
              <a:rPr lang="ru-RU" sz="2800" dirty="0" err="1" smtClean="0">
                <a:latin typeface="Century" pitchFamily="18" charset="0"/>
              </a:rPr>
              <a:t>лошадь.Миша</a:t>
            </a:r>
            <a:r>
              <a:rPr lang="ru-RU" sz="2800" dirty="0" smtClean="0">
                <a:latin typeface="Century" pitchFamily="18" charset="0"/>
              </a:rPr>
              <a:t> побежал жаловаться отцу; а отец сидел у окна и всё видел.</a:t>
            </a:r>
          </a:p>
          <a:p>
            <a:r>
              <a:rPr lang="ru-RU" sz="2800" dirty="0" smtClean="0">
                <a:latin typeface="Century" pitchFamily="18" charset="0"/>
              </a:rPr>
              <a:t>                         </a:t>
            </a:r>
          </a:p>
          <a:p>
            <a:r>
              <a:rPr lang="ru-RU" sz="2800" dirty="0" smtClean="0">
                <a:latin typeface="Century" pitchFamily="18" charset="0"/>
              </a:rPr>
              <a:t>                                            (К. Ушинский)</a:t>
            </a:r>
          </a:p>
          <a:p>
            <a:endParaRPr lang="ru-RU" sz="24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5" y="0"/>
            <a:ext cx="664373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              </a:t>
            </a:r>
            <a:r>
              <a:rPr lang="ru-RU" sz="2800" u="sng" dirty="0" smtClean="0">
                <a:latin typeface="Century" pitchFamily="18" charset="0"/>
              </a:rPr>
              <a:t>Вопросы детям:</a:t>
            </a:r>
            <a:endParaRPr lang="ru-RU" sz="2800" dirty="0" smtClean="0">
              <a:latin typeface="Century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1.Почему плакала Таня?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2.Что сделал старший брат Серёжа? Дайте  оценку поступку Серёжи. А как бы вы поступили на месте Серёжи?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3.Как вы думаете, что мог сказать Мише отец?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4.Почему неправы оба мальчика?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entury" pitchFamily="18" charset="0"/>
              </a:rPr>
              <a:t>5.Объясните заголовок рассказа.</a:t>
            </a:r>
            <a:endParaRPr lang="ru-RU" sz="28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1670" y="1928801"/>
            <a:ext cx="6615130" cy="442915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ru-RU" sz="3600" b="1" dirty="0" err="1" smtClean="0">
                <a:solidFill>
                  <a:srgbClr val="3333FF"/>
                </a:solidFill>
              </a:rPr>
              <a:t>целеполагание</a:t>
            </a:r>
            <a:r>
              <a:rPr lang="ru-RU" sz="3600" b="1" dirty="0" smtClean="0">
                <a:solidFill>
                  <a:srgbClr val="3333FF"/>
                </a:solidFill>
              </a:rPr>
              <a:t>; 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планирование; </a:t>
            </a:r>
            <a:endParaRPr lang="ru-RU" sz="3600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прогнозирование;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контроль;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коррекция;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оценка;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dirty="0" smtClean="0">
                <a:solidFill>
                  <a:srgbClr val="3333FF"/>
                </a:solidFill>
              </a:rPr>
              <a:t>волевая </a:t>
            </a:r>
            <a:r>
              <a:rPr lang="ru-RU" sz="3600" b="1" dirty="0" err="1" smtClean="0">
                <a:solidFill>
                  <a:srgbClr val="3333FF"/>
                </a:solidFill>
              </a:rPr>
              <a:t>саморегуляция</a:t>
            </a:r>
            <a:r>
              <a:rPr lang="ru-RU" sz="3600" b="1" dirty="0" smtClean="0">
                <a:solidFill>
                  <a:srgbClr val="3333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3333FF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14546" y="-214338"/>
            <a:ext cx="6572296" cy="1928826"/>
            <a:chOff x="555" y="2823"/>
            <a:chExt cx="973" cy="1065"/>
          </a:xfrm>
        </p:grpSpPr>
        <p:pic>
          <p:nvPicPr>
            <p:cNvPr id="14342" name="Picture 13" descr="Picture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6" y="3718"/>
              <a:ext cx="81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Oval 14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898600"/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44" name="Oval 15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F0EA00">
                    <a:alpha val="85001"/>
                  </a:srgbClr>
                </a:gs>
                <a:gs pos="100000">
                  <a:srgbClr val="9895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sp>
          <p:nvSpPr>
            <p:cNvPr id="14345" name="Oval 16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F0EA00"/>
                </a:gs>
                <a:gs pos="100000">
                  <a:srgbClr val="AEAA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/>
            </a:p>
          </p:txBody>
        </p:sp>
        <p:pic>
          <p:nvPicPr>
            <p:cNvPr id="14346" name="Picture 17" descr="Pictur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3286116" y="357166"/>
            <a:ext cx="4929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/>
              <a:t>Регулятивные УУД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0"/>
            <a:ext cx="764383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Логопед: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Calibri" pitchFamily="34" charset="0"/>
                <a:cs typeface="Times New Roman" pitchFamily="18" charset="0"/>
              </a:rPr>
              <a:t> Тему нашего логопедического занятия вы определите сами, если отгадаете загадки и ответите на вопросы.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400" i="1" dirty="0" smtClean="0"/>
              <a:t>Зимой лежал,                               Кто без брёвен</a:t>
            </a:r>
            <a:endParaRPr lang="ru-RU" sz="2400" dirty="0" smtClean="0"/>
          </a:p>
          <a:p>
            <a:r>
              <a:rPr lang="ru-RU" sz="2400" i="1" dirty="0" smtClean="0"/>
              <a:t>Весной в речку убежал.             Зимой мосты строит?</a:t>
            </a:r>
            <a:endParaRPr lang="ru-RU" sz="2400" dirty="0" smtClean="0"/>
          </a:p>
          <a:p>
            <a:r>
              <a:rPr lang="ru-RU" sz="2400" i="1" dirty="0" smtClean="0"/>
              <a:t>         (Снег)                                                              (Мороз)</a:t>
            </a:r>
          </a:p>
          <a:p>
            <a:endParaRPr lang="ru-RU" sz="2400" dirty="0" smtClean="0"/>
          </a:p>
          <a:p>
            <a:r>
              <a:rPr lang="ru-RU" sz="2400" i="1" dirty="0" smtClean="0"/>
              <a:t>Разрисованы лошадки,              Часовщик, прищурив глаз,</a:t>
            </a:r>
          </a:p>
          <a:p>
            <a:r>
              <a:rPr lang="ru-RU" sz="2400" i="1" dirty="0" smtClean="0"/>
              <a:t> Словно школьные тетрадки. чинит ... (часики) для нас.</a:t>
            </a:r>
          </a:p>
          <a:p>
            <a:r>
              <a:rPr lang="ru-RU" sz="2400" i="1" dirty="0" smtClean="0"/>
              <a:t>                         (Зебра)</a:t>
            </a:r>
            <a:endParaRPr lang="ru-RU" sz="2400" dirty="0" smtClean="0"/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Century" pitchFamily="18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1440</Words>
  <Application>Microsoft Office PowerPoint</Application>
  <PresentationFormat>Экран (4:3)</PresentationFormat>
  <Paragraphs>207</Paragraphs>
  <Slides>21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Деятельность учителя-логопеда в условиях реализации ФГОС начального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Цели Мы должны научиться: </vt:lpstr>
      <vt:lpstr>Презентация PowerPoint</vt:lpstr>
      <vt:lpstr>Анализ артикуляции звука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oxana</dc:creator>
  <cp:lastModifiedBy>Алёнка</cp:lastModifiedBy>
  <cp:revision>34</cp:revision>
  <dcterms:created xsi:type="dcterms:W3CDTF">2012-02-13T15:21:59Z</dcterms:created>
  <dcterms:modified xsi:type="dcterms:W3CDTF">2016-02-15T11:47:30Z</dcterms:modified>
</cp:coreProperties>
</file>