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4" r:id="rId3"/>
    <p:sldId id="285" r:id="rId4"/>
    <p:sldId id="275" r:id="rId5"/>
    <p:sldId id="279" r:id="rId6"/>
    <p:sldId id="257" r:id="rId7"/>
    <p:sldId id="282" r:id="rId8"/>
    <p:sldId id="286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>
      <p:cViewPr varScale="1">
        <p:scale>
          <a:sx n="82" d="100"/>
          <a:sy n="82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chemeClr val="tx1"/>
                </a:solidFill>
              </a:rPr>
              <a:t>Готовность к выполнению трудовых функций</a:t>
            </a:r>
          </a:p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chemeClr val="tx1"/>
                </a:solidFill>
              </a:rPr>
              <a:t>(в %)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094816272965881E-2"/>
          <c:y val="0.1324167588825837"/>
          <c:w val="0.92490518372703412"/>
          <c:h val="0.81217772122743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[Мониторинг.xlsx]Лист1!$E$11</c:f>
              <c:strCache>
                <c:ptCount val="1"/>
                <c:pt idx="0">
                  <c:v>не готовы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[Мониторинг.xlsx]Лист1!$D$12:$D$17</c:f>
              <c:strCache>
                <c:ptCount val="6"/>
                <c:pt idx="0">
                  <c:v>ТФ6</c:v>
                </c:pt>
                <c:pt idx="1">
                  <c:v>ТФ5</c:v>
                </c:pt>
                <c:pt idx="2">
                  <c:v>ТФ4</c:v>
                </c:pt>
                <c:pt idx="3">
                  <c:v>ТФ3</c:v>
                </c:pt>
                <c:pt idx="4">
                  <c:v>ТФ2</c:v>
                </c:pt>
                <c:pt idx="5">
                  <c:v>ТФ1</c:v>
                </c:pt>
              </c:strCache>
            </c:strRef>
          </c:cat>
          <c:val>
            <c:numRef>
              <c:f>[Мониторинг.xlsx]Лист1!$E$12:$E$17</c:f>
              <c:numCache>
                <c:formatCode>General</c:formatCode>
                <c:ptCount val="6"/>
                <c:pt idx="0">
                  <c:v>8.8000000000000007</c:v>
                </c:pt>
                <c:pt idx="1">
                  <c:v>1.9</c:v>
                </c:pt>
                <c:pt idx="2">
                  <c:v>1.8</c:v>
                </c:pt>
                <c:pt idx="3">
                  <c:v>3.2</c:v>
                </c:pt>
                <c:pt idx="4">
                  <c:v>1.5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[Мониторинг.xlsx]Лист1!$F$11</c:f>
              <c:strCache>
                <c:ptCount val="1"/>
                <c:pt idx="0">
                  <c:v>недостаточно готовы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[Мониторинг.xlsx]Лист1!$D$12:$D$17</c:f>
              <c:strCache>
                <c:ptCount val="6"/>
                <c:pt idx="0">
                  <c:v>ТФ6</c:v>
                </c:pt>
                <c:pt idx="1">
                  <c:v>ТФ5</c:v>
                </c:pt>
                <c:pt idx="2">
                  <c:v>ТФ4</c:v>
                </c:pt>
                <c:pt idx="3">
                  <c:v>ТФ3</c:v>
                </c:pt>
                <c:pt idx="4">
                  <c:v>ТФ2</c:v>
                </c:pt>
                <c:pt idx="5">
                  <c:v>ТФ1</c:v>
                </c:pt>
              </c:strCache>
            </c:strRef>
          </c:cat>
          <c:val>
            <c:numRef>
              <c:f>[Мониторинг.xlsx]Лист1!$F$12:$F$17</c:f>
              <c:numCache>
                <c:formatCode>General</c:formatCode>
                <c:ptCount val="6"/>
                <c:pt idx="0">
                  <c:v>54.4</c:v>
                </c:pt>
                <c:pt idx="1">
                  <c:v>22.6</c:v>
                </c:pt>
                <c:pt idx="2">
                  <c:v>24.3</c:v>
                </c:pt>
                <c:pt idx="3">
                  <c:v>30.4</c:v>
                </c:pt>
                <c:pt idx="4">
                  <c:v>42.5</c:v>
                </c:pt>
                <c:pt idx="5">
                  <c:v>38.200000000000003</c:v>
                </c:pt>
              </c:numCache>
            </c:numRef>
          </c:val>
        </c:ser>
        <c:ser>
          <c:idx val="2"/>
          <c:order val="2"/>
          <c:tx>
            <c:strRef>
              <c:f>[Мониторинг.xlsx]Лист1!$G$11</c:f>
              <c:strCache>
                <c:ptCount val="1"/>
                <c:pt idx="0">
                  <c:v>готовы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[Мониторинг.xlsx]Лист1!$D$12:$D$17</c:f>
              <c:strCache>
                <c:ptCount val="6"/>
                <c:pt idx="0">
                  <c:v>ТФ6</c:v>
                </c:pt>
                <c:pt idx="1">
                  <c:v>ТФ5</c:v>
                </c:pt>
                <c:pt idx="2">
                  <c:v>ТФ4</c:v>
                </c:pt>
                <c:pt idx="3">
                  <c:v>ТФ3</c:v>
                </c:pt>
                <c:pt idx="4">
                  <c:v>ТФ2</c:v>
                </c:pt>
                <c:pt idx="5">
                  <c:v>ТФ1</c:v>
                </c:pt>
              </c:strCache>
            </c:strRef>
          </c:cat>
          <c:val>
            <c:numRef>
              <c:f>[Мониторинг.xlsx]Лист1!$G$12:$G$17</c:f>
              <c:numCache>
                <c:formatCode>General</c:formatCode>
                <c:ptCount val="6"/>
                <c:pt idx="0">
                  <c:v>36.799999999999997</c:v>
                </c:pt>
                <c:pt idx="1">
                  <c:v>75.5</c:v>
                </c:pt>
                <c:pt idx="2">
                  <c:v>73.8</c:v>
                </c:pt>
                <c:pt idx="3">
                  <c:v>66.400000000000006</c:v>
                </c:pt>
                <c:pt idx="4">
                  <c:v>56</c:v>
                </c:pt>
                <c:pt idx="5">
                  <c:v>57.8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2187112"/>
        <c:axId val="125727184"/>
      </c:barChart>
      <c:catAx>
        <c:axId val="172187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727184"/>
        <c:crosses val="autoZero"/>
        <c:auto val="1"/>
        <c:lblAlgn val="ctr"/>
        <c:lblOffset val="100"/>
        <c:noMultiLvlLbl val="0"/>
      </c:catAx>
      <c:valAx>
        <c:axId val="12572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2187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готовность педагогов-психологов </a:t>
            </a:r>
          </a:p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выполнению трудовых функций(в %)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527307260757304"/>
          <c:y val="0.11842592592592592"/>
          <c:w val="0.77472692739242699"/>
          <c:h val="0.861203703703703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2400" dirty="0" smtClean="0"/>
                      <a:t>3,5</a:t>
                    </a:r>
                    <a:endParaRPr lang="en-US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2400" dirty="0" smtClean="0"/>
                      <a:t>35,4</a:t>
                    </a:r>
                    <a:endParaRPr lang="en-US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dirty="0" smtClean="0"/>
                      <a:t>61</a:t>
                    </a:r>
                    <a:endParaRPr lang="en-US" sz="2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84667541557307E-2"/>
                      <c:h val="6.024074074074074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'[Мониторинг.xlsx]Обобщенная ТФ'!$D$32:$F$32</c:f>
              <c:strCache>
                <c:ptCount val="3"/>
                <c:pt idx="0">
                  <c:v>не готовы</c:v>
                </c:pt>
                <c:pt idx="1">
                  <c:v>недостаточно готовы</c:v>
                </c:pt>
                <c:pt idx="2">
                  <c:v>готовы</c:v>
                </c:pt>
              </c:strCache>
            </c:strRef>
          </c:cat>
          <c:val>
            <c:numRef>
              <c:f>'[Мониторинг.xlsx]Обобщенная ТФ'!$D$33:$F$33</c:f>
              <c:numCache>
                <c:formatCode>General</c:formatCode>
                <c:ptCount val="3"/>
                <c:pt idx="0">
                  <c:v>8.7999999999999989</c:v>
                </c:pt>
                <c:pt idx="1">
                  <c:v>54.400000000000006</c:v>
                </c:pt>
                <c:pt idx="2">
                  <c:v>36.799999999999997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1970064"/>
        <c:axId val="171970448"/>
      </c:barChart>
      <c:catAx>
        <c:axId val="171970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1970448"/>
        <c:crosses val="autoZero"/>
        <c:auto val="1"/>
        <c:lblAlgn val="ctr"/>
        <c:lblOffset val="100"/>
        <c:noMultiLvlLbl val="0"/>
      </c:catAx>
      <c:valAx>
        <c:axId val="171970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197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52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36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5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8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26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8" y="434166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0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126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86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28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2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4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42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2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027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26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8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6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4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9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12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56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6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6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4164-199D-4061-A3D3-6A244B84FFAB}" type="datetimeFigureOut">
              <a:rPr lang="ru-RU" smtClean="0"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8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19.09.2016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9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6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 fontScale="77500" lnSpcReduction="20000"/>
          </a:bodyPr>
          <a:lstStyle/>
          <a:p>
            <a:pPr lvl="0" algn="ctr">
              <a:buClr>
                <a:srgbClr val="53548A"/>
              </a:buClr>
            </a:pPr>
            <a:endParaRPr lang="ru-RU" sz="32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32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Горячая линия</a:t>
            </a:r>
          </a:p>
          <a:p>
            <a:pPr lvl="0" algn="ctr">
              <a:buClr>
                <a:srgbClr val="53548A"/>
              </a:buClr>
            </a:pPr>
            <a:endParaRPr lang="ru-RU" sz="32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32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42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42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42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42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42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  <a:r>
              <a:rPr lang="ru-RU" sz="42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  <a:endParaRPr lang="ru-RU" sz="42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32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  <a:p>
            <a:pPr algn="ctr"/>
            <a:endParaRPr lang="ru-RU" sz="32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endParaRPr lang="ru-RU" sz="32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</a:t>
            </a:r>
          </a:p>
          <a:p>
            <a:r>
              <a:rPr lang="ru-RU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з</a:t>
            </a:r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ав. кафедрой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проектирования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ГАУ ДПО СОИРО</a:t>
            </a:r>
            <a:endParaRPr lang="ru-RU" sz="2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70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 lnSpcReduction="10000"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Куратор –кафедра психолого-педагогического проектирования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ГАУ ДПО СОИРО </a:t>
            </a:r>
            <a:endParaRPr lang="en-US" sz="32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</a:t>
            </a:r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Л.В., доцент, </a:t>
            </a:r>
          </a:p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зав. кафедрой психолого-педагогического проектирования ГАУ ДПО СОИРО)</a:t>
            </a:r>
          </a:p>
          <a:p>
            <a:pPr algn="l"/>
            <a:endParaRPr lang="ru-RU" sz="2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Тел. 38-95-51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Адрес электронной почты:</a:t>
            </a:r>
            <a:endParaRPr lang="en-US" sz="36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psi-iro@yandex.ru</a:t>
            </a:r>
            <a:endParaRPr lang="ru-RU" sz="3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45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 fontScale="77500" lnSpcReduction="20000"/>
          </a:bodyPr>
          <a:lstStyle/>
          <a:p>
            <a:pPr lvl="0" algn="ctr">
              <a:buClr>
                <a:srgbClr val="53548A"/>
              </a:buClr>
            </a:pPr>
            <a:r>
              <a:rPr lang="ru-RU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lvl="0" algn="ctr">
              <a:buClr>
                <a:srgbClr val="53548A"/>
              </a:buClr>
            </a:pPr>
            <a:r>
              <a:rPr lang="ru-RU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 педагогов-психологов 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Готовность педагогов-психологов 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Смоленской области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к переходу на новый профессиональный стандарт 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«Педагог-психолог 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(психолог в сфере образования)»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(по итогам мониторинга)</a:t>
            </a:r>
          </a:p>
          <a:p>
            <a:pPr algn="ctr"/>
            <a:endParaRPr lang="ru-RU" sz="32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endParaRPr lang="ru-RU" sz="32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</a:t>
            </a:r>
          </a:p>
          <a:p>
            <a:r>
              <a:rPr lang="ru-RU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з</a:t>
            </a:r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ав. кафедрой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проектирования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ГАУ ДПО СОИРО</a:t>
            </a:r>
            <a:endParaRPr lang="ru-RU" sz="2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0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844" y="254477"/>
            <a:ext cx="449219" cy="4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42" y="308400"/>
            <a:ext cx="392667" cy="3982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60607" y="298756"/>
            <a:ext cx="5695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Трудовые функции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543353"/>
              </p:ext>
            </p:extLst>
          </p:nvPr>
        </p:nvGraphicFramePr>
        <p:xfrm>
          <a:off x="185042" y="698866"/>
          <a:ext cx="8468516" cy="60501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1322"/>
                <a:gridCol w="744783"/>
                <a:gridCol w="6992976"/>
                <a:gridCol w="203002"/>
                <a:gridCol w="169356"/>
                <a:gridCol w="167077"/>
              </a:tblGrid>
              <a:tr h="91885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Психолого-педагогическое и методическое сопровождение реализации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основных и дополнительных образовательных программ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Психологическая экспертиза (оценка) комфортности и безопасности образовательной среды 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Психологическое консультирование субъектов образовательного процесса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Коррекционно-развивающая работа с детьми и обучающимися, в том числе работа по восстановлению и реабилитации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Психологическая диагностика детей и обучающихся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5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психолого-педагогической помощи лицам с ограниченными возможностями здоровья, испытывающим трудности в освоении основных общеобразовательных программ, развитии и социальной адаптации, в том числе несовершеннолетним обучающимся, признанным в случаях и в порядке, которые предусмотрены уголовно-процессуальным законодательством, подозреваемыми, обвиняемыми или подсудимыми по уголовному делу либо являющимися потерпевшими или свидетелями преступления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271"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5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702826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1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754753"/>
              </p:ext>
            </p:extLst>
          </p:nvPr>
        </p:nvGraphicFramePr>
        <p:xfrm>
          <a:off x="0" y="0"/>
          <a:ext cx="946854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59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 lnSpcReduction="10000"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Куратор –кафедра психолого-педагогического проектирования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ГАУ ДПО СОИРО </a:t>
            </a:r>
            <a:endParaRPr lang="en-US" sz="32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</a:t>
            </a:r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Л.В., доцент, </a:t>
            </a:r>
          </a:p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зав. кафедрой психолого-педагогического проектирования ГАУ ДПО СОИРО)</a:t>
            </a:r>
          </a:p>
          <a:p>
            <a:pPr algn="l"/>
            <a:endParaRPr lang="ru-RU" sz="2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r>
              <a:rPr lang="ru-RU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Тел. 38-95-51</a:t>
            </a:r>
          </a:p>
          <a:p>
            <a:pPr algn="l"/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Адрес электронной почты:</a:t>
            </a:r>
            <a:endParaRPr lang="en-US" sz="36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psi-iro@yandex.ru</a:t>
            </a:r>
            <a:endParaRPr lang="ru-RU" sz="3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29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 педагогов-психологов </a:t>
            </a:r>
            <a:endParaRPr lang="ru-RU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Спасибо, за внимание!</a:t>
            </a:r>
          </a:p>
          <a:p>
            <a:pPr algn="ctr"/>
            <a:endParaRPr lang="ru-RU" sz="3200" b="1" dirty="0" smtClean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284</Words>
  <Application>Microsoft Office PowerPoint</Application>
  <PresentationFormat>Экран (4:3)</PresentationFormat>
  <Paragraphs>113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Garamond</vt:lpstr>
      <vt:lpstr>Times New Roman</vt:lpstr>
      <vt:lpstr>Verdana</vt:lpstr>
      <vt:lpstr>Wingdings 2</vt:lpstr>
      <vt:lpstr>Тема Office</vt:lpstr>
      <vt:lpstr>Аспект</vt:lpstr>
      <vt:lpstr>   </vt:lpstr>
      <vt:lpstr>   </vt:lpstr>
      <vt:lpstr>   </vt:lpstr>
      <vt:lpstr>   </vt:lpstr>
      <vt:lpstr>Презентация PowerPoint</vt:lpstr>
      <vt:lpstr>Презентация PowerPoint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Лариса</cp:lastModifiedBy>
  <cp:revision>50</cp:revision>
  <dcterms:created xsi:type="dcterms:W3CDTF">2016-08-12T06:07:28Z</dcterms:created>
  <dcterms:modified xsi:type="dcterms:W3CDTF">2016-09-19T20:55:48Z</dcterms:modified>
</cp:coreProperties>
</file>