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21"/>
  </p:notesMasterIdLst>
  <p:sldIdLst>
    <p:sldId id="256" r:id="rId2"/>
    <p:sldId id="257" r:id="rId3"/>
    <p:sldId id="276" r:id="rId4"/>
    <p:sldId id="277" r:id="rId5"/>
    <p:sldId id="278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73" r:id="rId19"/>
    <p:sldId id="27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0000"/>
    <a:srgbClr val="000099"/>
    <a:srgbClr val="F5F5F5"/>
    <a:srgbClr val="FFE7E7"/>
    <a:srgbClr val="FFCDCD"/>
    <a:srgbClr val="CCECFF"/>
    <a:srgbClr val="B3C5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0" autoAdjust="0"/>
  </p:normalViewPr>
  <p:slideViewPr>
    <p:cSldViewPr>
      <p:cViewPr>
        <p:scale>
          <a:sx n="74" d="100"/>
          <a:sy n="74" d="100"/>
        </p:scale>
        <p:origin x="-1032" y="-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C99FA-C3C8-478C-8927-9B5CD04B4362}" type="datetimeFigureOut">
              <a:rPr lang="ru-RU" smtClean="0"/>
              <a:pPr/>
              <a:t>18.08.2016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C1857-D501-4B93-92BD-5BD0EDDD6C0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108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40492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30" name="Picture 6" descr="C:\Users\Владелец\Desktop\Птица_целая.pn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66" y="1748053"/>
            <a:ext cx="7339962" cy="450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>
              <a:alpha val="69804"/>
            </a:srgb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rgbClr val="0070C0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Подзаголовок 2"/>
          <p:cNvSpPr txBox="1">
            <a:spLocks/>
          </p:cNvSpPr>
          <p:nvPr userDrawn="1"/>
        </p:nvSpPr>
        <p:spPr>
          <a:xfrm>
            <a:off x="4748644" y="277426"/>
            <a:ext cx="3309803" cy="16394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государственное автономное учреждение дополнительного профессионального образования</a:t>
            </a:r>
          </a:p>
          <a:p>
            <a:pPr algn="ctr">
              <a:spcBef>
                <a:spcPts val="0"/>
              </a:spcBef>
            </a:pPr>
            <a:endParaRPr lang="ru-RU" sz="700" b="1" dirty="0" smtClean="0">
              <a:solidFill>
                <a:schemeClr val="bg1"/>
              </a:solidFill>
              <a:latin typeface="+mn-lt"/>
            </a:endParaRP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«СМОЛЕНСКИЙ ОБЛАСТНОЙ ИНСТИТУТ</a:t>
            </a: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РАЗВИТИЯ ОБРАЗОВАНИЯ»</a:t>
            </a:r>
            <a:endParaRPr lang="ru-RU" sz="1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2561421"/>
            <a:ext cx="3382236" cy="3079357"/>
          </a:xfrm>
        </p:spPr>
        <p:txBody>
          <a:bodyPr anchor="ctr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3D6E-4792-4484-9298-B540E8BA777D}" type="datetime1">
              <a:rPr lang="ru-RU" smtClean="0"/>
              <a:pPr/>
              <a:t>18.08.2016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5B6B-8392-4812-A06C-6EF65A3CA4E4}" type="datetime1">
              <a:rPr lang="ru-RU" smtClean="0"/>
              <a:pPr/>
              <a:t>18.08.2016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FC0E-22A1-41A6-A5B0-655AD4698E4F}" type="datetime1">
              <a:rPr lang="ru-RU" smtClean="0"/>
              <a:pPr/>
              <a:t>18.08.2016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55576" y="836712"/>
            <a:ext cx="7704856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rgbClr val="000099"/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704856" cy="3960440"/>
          </a:xfrm>
        </p:spPr>
        <p:txBody>
          <a:bodyPr>
            <a:normAutofit/>
          </a:bodyPr>
          <a:lstStyle>
            <a:lvl1pPr>
              <a:buClr>
                <a:srgbClr val="000099"/>
              </a:buClr>
              <a:defRPr sz="2000"/>
            </a:lvl1pPr>
            <a:lvl2pPr>
              <a:buClr>
                <a:srgbClr val="000099"/>
              </a:buClr>
              <a:defRPr sz="2000"/>
            </a:lvl2pPr>
            <a:lvl3pPr>
              <a:buClr>
                <a:srgbClr val="000099"/>
              </a:buClr>
              <a:defRPr sz="1800"/>
            </a:lvl3pPr>
            <a:lvl4pPr>
              <a:buClr>
                <a:srgbClr val="000099"/>
              </a:buClr>
              <a:defRPr sz="1600"/>
            </a:lvl4pPr>
            <a:lvl5pPr>
              <a:buClr>
                <a:srgbClr val="000099"/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Прямая соединительная линия 11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>
          <a:xfrm>
            <a:off x="107504" y="55873"/>
            <a:ext cx="792088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pPr/>
              <a:t>18.08.2016</a:t>
            </a:fld>
            <a:endParaRPr lang="ru-RU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755576" y="6154807"/>
            <a:ext cx="3502152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604448" y="55873"/>
            <a:ext cx="432048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9A7E-9C7F-4FDE-B704-761A4A0475D1}" type="datetime1">
              <a:rPr lang="ru-RU" smtClean="0"/>
              <a:pPr/>
              <a:t>18.08.2016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755576" y="836712"/>
            <a:ext cx="7704856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rgbClr val="000099"/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12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Дата 12"/>
          <p:cNvSpPr>
            <a:spLocks noGrp="1"/>
          </p:cNvSpPr>
          <p:nvPr>
            <p:ph type="dt" sz="half" idx="10"/>
          </p:nvPr>
        </p:nvSpPr>
        <p:spPr>
          <a:xfrm>
            <a:off x="107504" y="55873"/>
            <a:ext cx="792088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pPr/>
              <a:t>18.08.2016</a:t>
            </a:fld>
            <a:endParaRPr lang="ru-RU" dirty="0"/>
          </a:p>
        </p:txBody>
      </p:sp>
      <p:sp>
        <p:nvSpPr>
          <p:cNvPr id="16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755576" y="6154807"/>
            <a:ext cx="3502152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1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604448" y="55873"/>
            <a:ext cx="432048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3816000" cy="3960440"/>
          </a:xfrm>
        </p:spPr>
        <p:txBody>
          <a:bodyPr>
            <a:normAutofit/>
          </a:bodyPr>
          <a:lstStyle>
            <a:lvl1pPr>
              <a:buClr>
                <a:srgbClr val="000099"/>
              </a:buClr>
              <a:defRPr sz="2000"/>
            </a:lvl1pPr>
            <a:lvl2pPr>
              <a:buClr>
                <a:srgbClr val="000099"/>
              </a:buClr>
              <a:defRPr sz="2000"/>
            </a:lvl2pPr>
            <a:lvl3pPr>
              <a:buClr>
                <a:srgbClr val="000099"/>
              </a:buClr>
              <a:defRPr sz="1800"/>
            </a:lvl3pPr>
            <a:lvl4pPr>
              <a:buClr>
                <a:srgbClr val="000099"/>
              </a:buClr>
              <a:defRPr sz="1600"/>
            </a:lvl4pPr>
            <a:lvl5pPr>
              <a:buClr>
                <a:srgbClr val="000099"/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3"/>
          </p:nvPr>
        </p:nvSpPr>
        <p:spPr>
          <a:xfrm>
            <a:off x="4644432" y="1700808"/>
            <a:ext cx="3816000" cy="3960440"/>
          </a:xfrm>
        </p:spPr>
        <p:txBody>
          <a:bodyPr>
            <a:normAutofit/>
          </a:bodyPr>
          <a:lstStyle>
            <a:lvl1pPr>
              <a:buClr>
                <a:srgbClr val="000099"/>
              </a:buClr>
              <a:defRPr sz="2000"/>
            </a:lvl1pPr>
            <a:lvl2pPr>
              <a:buClr>
                <a:srgbClr val="000099"/>
              </a:buClr>
              <a:defRPr sz="2000"/>
            </a:lvl2pPr>
            <a:lvl3pPr>
              <a:buClr>
                <a:srgbClr val="000099"/>
              </a:buClr>
              <a:defRPr sz="1800"/>
            </a:lvl3pPr>
            <a:lvl4pPr>
              <a:buClr>
                <a:srgbClr val="000099"/>
              </a:buClr>
              <a:defRPr sz="1600"/>
            </a:lvl4pPr>
            <a:lvl5pPr>
              <a:buClr>
                <a:srgbClr val="000099"/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32DED-0D7F-4950-A056-7F2CBE278128}" type="datetime1">
              <a:rPr lang="ru-RU" smtClean="0"/>
              <a:pPr/>
              <a:t>18.08.2016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E0802-6340-4BCA-80A6-FF165FDF11E5}" type="datetime1">
              <a:rPr lang="ru-RU" smtClean="0"/>
              <a:pPr/>
              <a:t>18.08.2016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12"/>
          <p:cNvSpPr txBox="1">
            <a:spLocks/>
          </p:cNvSpPr>
          <p:nvPr userDrawn="1"/>
        </p:nvSpPr>
        <p:spPr>
          <a:xfrm>
            <a:off x="107504" y="55873"/>
            <a:ext cx="792088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AFFC5FA-CA71-4565-B01C-34C4B64B1EAF}" type="datetime1">
              <a:rPr lang="ru-RU" smtClean="0"/>
              <a:pPr/>
              <a:t>18.08.2016</a:t>
            </a:fld>
            <a:endParaRPr lang="ru-RU" dirty="0"/>
          </a:p>
        </p:txBody>
      </p:sp>
      <p:sp>
        <p:nvSpPr>
          <p:cNvPr id="6" name="Нижний колонтитул 13"/>
          <p:cNvSpPr txBox="1">
            <a:spLocks/>
          </p:cNvSpPr>
          <p:nvPr userDrawn="1"/>
        </p:nvSpPr>
        <p:spPr>
          <a:xfrm>
            <a:off x="755576" y="6154807"/>
            <a:ext cx="3502152" cy="2265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7" name="Номер слайда 14"/>
          <p:cNvSpPr txBox="1">
            <a:spLocks/>
          </p:cNvSpPr>
          <p:nvPr userDrawn="1"/>
        </p:nvSpPr>
        <p:spPr>
          <a:xfrm>
            <a:off x="8604448" y="55873"/>
            <a:ext cx="432048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1780-857F-4F5F-B809-C53DD044E6F1}" type="datetime1">
              <a:rPr lang="ru-RU" smtClean="0"/>
              <a:pPr/>
              <a:t>18.08.2016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68BD-9E0D-4FD9-8997-B98E80DC57A8}" type="datetime1">
              <a:rPr lang="ru-RU" smtClean="0"/>
              <a:pPr/>
              <a:t>18.08.2016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C65DA96-61DC-4DE7-AD08-0769B5D88E87}" type="datetime1">
              <a:rPr lang="ru-RU" smtClean="0"/>
              <a:pPr/>
              <a:t>18.08.2016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686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po-smolensk.ru/orksje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dmin-smolensk.ru/our_region/enciklopediya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2285992"/>
            <a:ext cx="3382236" cy="3786213"/>
          </a:xfrm>
        </p:spPr>
        <p:txBody>
          <a:bodyPr>
            <a:noAutofit/>
          </a:bodyPr>
          <a:lstStyle/>
          <a:p>
            <a:r>
              <a:rPr lang="ru-RU" sz="2000" dirty="0" smtClean="0"/>
              <a:t>Актуальные  вопросы преподавания предметной области ОДНКНР</a:t>
            </a:r>
            <a:br>
              <a:rPr lang="ru-RU" sz="2000" dirty="0" smtClean="0"/>
            </a:br>
            <a:r>
              <a:rPr lang="ru-RU" sz="2000" dirty="0" smtClean="0"/>
              <a:t>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1600" dirty="0" smtClean="0"/>
              <a:t>Макаренкова Т.Ю., доцент кафедры воспитания детей и молодёжи</a:t>
            </a:r>
            <a:br>
              <a:rPr lang="ru-RU" sz="1600" dirty="0" smtClean="0"/>
            </a:br>
            <a:r>
              <a:rPr lang="ru-RU" sz="1600" dirty="0" smtClean="0"/>
              <a:t> ГАУ ДПО СОИРО, к.п.н.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6619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7704856" cy="1092090"/>
          </a:xfrm>
        </p:spPr>
        <p:txBody>
          <a:bodyPr>
            <a:noAutofit/>
          </a:bodyPr>
          <a:lstStyle/>
          <a:p>
            <a:r>
              <a:rPr lang="ru-RU" sz="2400" i="1" dirty="0" smtClean="0"/>
              <a:t>Методы и приёмы </a:t>
            </a:r>
            <a:r>
              <a:rPr lang="ru-RU" sz="2400" dirty="0" smtClean="0"/>
              <a:t>обучения должны быть </a:t>
            </a:r>
            <a:r>
              <a:rPr lang="ru-RU" sz="2400" i="1" dirty="0" smtClean="0"/>
              <a:t>направлены на формирование ценностно-смысловых компетенций </a:t>
            </a:r>
            <a:r>
              <a:rPr lang="ru-RU" sz="2400" dirty="0" smtClean="0"/>
              <a:t>обучающегося: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2214554"/>
            <a:ext cx="7704856" cy="3446694"/>
          </a:xfrm>
        </p:spPr>
        <p:txBody>
          <a:bodyPr/>
          <a:lstStyle/>
          <a:p>
            <a:r>
              <a:rPr lang="ru-RU" dirty="0" smtClean="0"/>
              <a:t>формирование нравственных ценностных ориентиров,</a:t>
            </a:r>
          </a:p>
          <a:p>
            <a:r>
              <a:rPr lang="ru-RU" dirty="0" smtClean="0"/>
              <a:t> способности видеть и понимать окружающий мир, </a:t>
            </a:r>
          </a:p>
          <a:p>
            <a:r>
              <a:rPr lang="ru-RU" dirty="0" smtClean="0"/>
              <a:t>способности осознавать свою роль и предназначение с духовно-нравственной позиции, на основании которых выбирать целевые и смысловые установки для своих действий и поступков, </a:t>
            </a:r>
          </a:p>
          <a:p>
            <a:r>
              <a:rPr lang="ru-RU" dirty="0" smtClean="0"/>
              <a:t>умение принимать ответственное решение.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18.08.2016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10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7704856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071546"/>
            <a:ext cx="7704856" cy="4589702"/>
          </a:xfrm>
        </p:spPr>
        <p:txBody>
          <a:bodyPr>
            <a:normAutofit fontScale="85000" lnSpcReduction="20000"/>
          </a:bodyPr>
          <a:lstStyle/>
          <a:p>
            <a:r>
              <a:rPr lang="ru-RU" sz="2200" i="1" u="sng" dirty="0" smtClean="0"/>
              <a:t> </a:t>
            </a:r>
            <a:r>
              <a:rPr lang="ru-RU" sz="2100" i="1" u="sng" dirty="0" smtClean="0"/>
              <a:t>При формировании ценностных ориентиров </a:t>
            </a:r>
            <a:r>
              <a:rPr lang="ru-RU" sz="2100" dirty="0" smtClean="0"/>
              <a:t>на уроках и во внеурочной деятельности важным представляется </a:t>
            </a:r>
            <a:r>
              <a:rPr lang="ru-RU" sz="2100" i="1" dirty="0" smtClean="0"/>
              <a:t>пробуждать совесть</a:t>
            </a:r>
            <a:r>
              <a:rPr lang="ru-RU" sz="2100" dirty="0" smtClean="0"/>
              <a:t> обучающихся, напоминая смысл конкретной ценности, предоставляя ситуацию выбора. С этой позиции можно рекомендовать игровые методики доктора педагогических наук Н.Е. </a:t>
            </a:r>
            <a:r>
              <a:rPr lang="ru-RU" sz="2100" dirty="0" err="1" smtClean="0"/>
              <a:t>Щурковой</a:t>
            </a:r>
            <a:r>
              <a:rPr lang="ru-RU" sz="2100" dirty="0" smtClean="0"/>
              <a:t>.</a:t>
            </a:r>
          </a:p>
          <a:p>
            <a:r>
              <a:rPr lang="ru-RU" sz="2200" i="1" u="sng" dirty="0" smtClean="0"/>
              <a:t>Формированию умения критического осмысления информации</a:t>
            </a:r>
            <a:r>
              <a:rPr lang="ru-RU" sz="2200" dirty="0" smtClean="0"/>
              <a:t> способствуют диалоговые формы: этический диалог (методика доктора педагогических наук А.И. </a:t>
            </a:r>
            <a:r>
              <a:rPr lang="ru-RU" sz="2200" dirty="0" err="1" smtClean="0"/>
              <a:t>Шемшуриной</a:t>
            </a:r>
            <a:r>
              <a:rPr lang="ru-RU" sz="2200" dirty="0" smtClean="0"/>
              <a:t>), дискуссии, гостиные мудрости. </a:t>
            </a:r>
          </a:p>
          <a:p>
            <a:r>
              <a:rPr lang="ru-RU" sz="2200" i="1" u="sng" dirty="0" smtClean="0"/>
              <a:t>Способность ориентироваться в окружающем мире с расстановкой ценностных приоритетов, умение принимать ответственное решение </a:t>
            </a:r>
            <a:r>
              <a:rPr lang="ru-RU" sz="2200" dirty="0" smtClean="0"/>
              <a:t>развивает  проектная и исследовательская  деятельность, а также процесс совместной работы в рамках технологии развития критического мышление, участия в олимпиадах духовно-нравственной направленности, в социальных и культурных практиках, волонтёрском движении.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18.08.2016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11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Ценностно-смысловые компетенции при обучении отражаются в следующих методических приёмах: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100" dirty="0" smtClean="0"/>
              <a:t>работа с персоналиями, </a:t>
            </a:r>
          </a:p>
          <a:p>
            <a:r>
              <a:rPr lang="ru-RU" sz="2100" dirty="0" smtClean="0"/>
              <a:t>смысловое чтение текста с поиском ценностных ориентиров, </a:t>
            </a:r>
          </a:p>
          <a:p>
            <a:r>
              <a:rPr lang="ru-RU" sz="2100" dirty="0" smtClean="0"/>
              <a:t>задания на понимание смысла текста и   умения прогнозировать развитие его сюжета, что может стать отражением ценностных ориентиров самих обучающихся,</a:t>
            </a:r>
          </a:p>
          <a:p>
            <a:r>
              <a:rPr lang="ru-RU" sz="2100" dirty="0" smtClean="0"/>
              <a:t> умение задавать вопросы и делать выводы, опираясь на смысл прочитанного или услышанного текста, видеосюжета, </a:t>
            </a:r>
          </a:p>
          <a:p>
            <a:r>
              <a:rPr lang="ru-RU" sz="2100" dirty="0" smtClean="0"/>
              <a:t>сочинение обучающемся собственного текста, эссе на основе заданного или выработанного с педагогом плана, этической проблемы и т.п. 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18.08.2016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12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/>
              <a:t>Принцип </a:t>
            </a:r>
            <a:r>
              <a:rPr lang="ru-RU" sz="2000" dirty="0" err="1" smtClean="0"/>
              <a:t>со-бытийности</a:t>
            </a:r>
            <a:r>
              <a:rPr lang="ru-RU" sz="2000" dirty="0" smtClean="0"/>
              <a:t> (доктор психологических наук В.И </a:t>
            </a:r>
            <a:r>
              <a:rPr lang="ru-RU" sz="2000" dirty="0" err="1" smtClean="0"/>
              <a:t>Слободчиков</a:t>
            </a:r>
            <a:r>
              <a:rPr lang="ru-RU" sz="2000" dirty="0" smtClean="0"/>
              <a:t>) как </a:t>
            </a:r>
            <a:r>
              <a:rPr lang="ru-RU" sz="2000" dirty="0" err="1" smtClean="0"/>
              <a:t>со-бытия</a:t>
            </a:r>
            <a:r>
              <a:rPr lang="ru-RU" sz="2000" dirty="0" smtClean="0"/>
              <a:t> ориентирует учителя ОДНКНР на: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активное применение технологии сотрудничества, сотворчества, привлечение к совместной деятельности родителей;</a:t>
            </a:r>
          </a:p>
          <a:p>
            <a:r>
              <a:rPr lang="ru-RU" dirty="0" smtClean="0"/>
              <a:t>особенное  внимание в формировании духовно-нравственной основы личности  к рефлексии как способности акцентирования деятельности и личностного приращения обучающегося. </a:t>
            </a:r>
          </a:p>
          <a:p>
            <a:pPr>
              <a:buNone/>
            </a:pPr>
            <a:r>
              <a:rPr lang="ru-RU" dirty="0" smtClean="0"/>
              <a:t>     В этом случае результат рефлексирования выступает как характеристика уровня </a:t>
            </a:r>
            <a:r>
              <a:rPr lang="ru-RU" dirty="0" err="1" smtClean="0"/>
              <a:t>субъектности</a:t>
            </a:r>
            <a:r>
              <a:rPr lang="ru-RU" dirty="0" smtClean="0"/>
              <a:t> личности, степени нравственного и духовного развития. </a:t>
            </a:r>
          </a:p>
          <a:p>
            <a:pPr>
              <a:buNone/>
            </a:pPr>
            <a:r>
              <a:rPr lang="ru-RU" dirty="0" smtClean="0"/>
              <a:t>      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18.08.2016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13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7704856" cy="734900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>При выборе методов и приёмов, рефлексивных моментов необходимо помнить о возрастных доминантах  и ведущего вида деятельности в подростковом возрасте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785926"/>
            <a:ext cx="7704856" cy="387532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С позиции психологии развития у подростка </a:t>
            </a:r>
          </a:p>
          <a:p>
            <a:r>
              <a:rPr lang="ru-RU" dirty="0" smtClean="0"/>
              <a:t> сверстник выступает как объект и субъект отношений, взрослый – как старший соратник,</a:t>
            </a:r>
          </a:p>
          <a:p>
            <a:r>
              <a:rPr lang="ru-RU" dirty="0" smtClean="0"/>
              <a:t> ведущей деятельностью является общение, </a:t>
            </a:r>
          </a:p>
          <a:p>
            <a:r>
              <a:rPr lang="ru-RU" dirty="0" smtClean="0"/>
              <a:t>проблема поиска подростка  - самоопределение себя в системе отношений, профессиональный выбор, автономность.</a:t>
            </a:r>
          </a:p>
          <a:p>
            <a:r>
              <a:rPr lang="ru-RU" dirty="0" smtClean="0"/>
              <a:t>психологические новообразования : чувство взрослости, рефлексия, формирование системы ценностей, логического интеллекта, дедуктивного мышления, самостоятельность </a:t>
            </a:r>
          </a:p>
          <a:p>
            <a:r>
              <a:rPr lang="ru-RU" dirty="0" smtClean="0"/>
              <a:t>и как результат развития:  формирование системы «я» развитие самосознания, развитие мировоззрения и философского мышления, формирование системы теоретических знаний. 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18.08.2016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14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dirty="0" smtClean="0"/>
              <a:t>Схема восхождения школьника в социально-личностном осмыслении ценностного содержания жизни через возрастные доминантные ценности и направленность (Н.Е. </a:t>
            </a:r>
            <a:r>
              <a:rPr lang="ru-RU" sz="2000" dirty="0" err="1" smtClean="0"/>
              <a:t>Щуркова</a:t>
            </a:r>
            <a:r>
              <a:rPr lang="ru-RU" sz="2000" dirty="0" smtClean="0"/>
              <a:t>):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	                                      _11 </a:t>
            </a:r>
            <a:r>
              <a:rPr lang="ru-RU" dirty="0" err="1" smtClean="0"/>
              <a:t>кл</a:t>
            </a:r>
            <a:r>
              <a:rPr lang="ru-RU" dirty="0" smtClean="0"/>
              <a:t>. _ моё «Я» в этой жизни </a:t>
            </a:r>
          </a:p>
          <a:p>
            <a:r>
              <a:rPr lang="ru-RU" dirty="0" smtClean="0"/>
              <a:t>	                              </a:t>
            </a:r>
            <a:r>
              <a:rPr lang="ru-RU" b="1" dirty="0" smtClean="0">
                <a:solidFill>
                  <a:srgbClr val="00B050"/>
                </a:solidFill>
              </a:rPr>
              <a:t>_9-10 </a:t>
            </a:r>
            <a:r>
              <a:rPr lang="ru-RU" b="1" dirty="0" err="1" smtClean="0">
                <a:solidFill>
                  <a:srgbClr val="00B050"/>
                </a:solidFill>
              </a:rPr>
              <a:t>кл._</a:t>
            </a:r>
            <a:r>
              <a:rPr lang="ru-RU" b="1" dirty="0" smtClean="0">
                <a:solidFill>
                  <a:srgbClr val="00B050"/>
                </a:solidFill>
              </a:rPr>
              <a:t> жизнь</a:t>
            </a:r>
          </a:p>
          <a:p>
            <a:r>
              <a:rPr lang="ru-RU" dirty="0" smtClean="0"/>
              <a:t>	                     </a:t>
            </a:r>
            <a:r>
              <a:rPr lang="ru-RU" b="1" dirty="0" smtClean="0">
                <a:solidFill>
                  <a:srgbClr val="AC0000"/>
                </a:solidFill>
              </a:rPr>
              <a:t>_7-8 </a:t>
            </a:r>
            <a:r>
              <a:rPr lang="ru-RU" b="1" dirty="0" err="1" smtClean="0">
                <a:solidFill>
                  <a:srgbClr val="AC0000"/>
                </a:solidFill>
              </a:rPr>
              <a:t>кл._</a:t>
            </a:r>
            <a:r>
              <a:rPr lang="ru-RU" b="1" dirty="0" smtClean="0">
                <a:solidFill>
                  <a:srgbClr val="AC0000"/>
                </a:solidFill>
              </a:rPr>
              <a:t> общество </a:t>
            </a:r>
            <a:r>
              <a:rPr lang="ru-RU" dirty="0" smtClean="0"/>
              <a:t>	</a:t>
            </a:r>
          </a:p>
          <a:p>
            <a:r>
              <a:rPr lang="ru-RU" dirty="0" smtClean="0"/>
              <a:t>	</a:t>
            </a:r>
            <a:r>
              <a:rPr lang="ru-RU" b="1" dirty="0" smtClean="0">
                <a:solidFill>
                  <a:srgbClr val="7030A0"/>
                </a:solidFill>
              </a:rPr>
              <a:t>              _5-6 </a:t>
            </a:r>
            <a:r>
              <a:rPr lang="ru-RU" b="1" dirty="0" err="1" smtClean="0">
                <a:solidFill>
                  <a:srgbClr val="7030A0"/>
                </a:solidFill>
              </a:rPr>
              <a:t>кл._</a:t>
            </a:r>
            <a:r>
              <a:rPr lang="ru-RU" b="1" dirty="0" smtClean="0">
                <a:solidFill>
                  <a:srgbClr val="7030A0"/>
                </a:solidFill>
              </a:rPr>
              <a:t> человек </a:t>
            </a:r>
            <a:r>
              <a:rPr lang="ru-RU" dirty="0" smtClean="0"/>
              <a:t>	</a:t>
            </a:r>
          </a:p>
          <a:p>
            <a:r>
              <a:rPr lang="ru-RU" dirty="0" smtClean="0"/>
              <a:t>	     _2-4 </a:t>
            </a:r>
            <a:r>
              <a:rPr lang="ru-RU" dirty="0" err="1" smtClean="0"/>
              <a:t>кл._</a:t>
            </a:r>
            <a:r>
              <a:rPr lang="ru-RU" dirty="0" smtClean="0"/>
              <a:t>  социальные нормы 	</a:t>
            </a:r>
          </a:p>
          <a:p>
            <a:r>
              <a:rPr lang="ru-RU" dirty="0" smtClean="0"/>
              <a:t>_1 </a:t>
            </a:r>
            <a:r>
              <a:rPr lang="ru-RU" dirty="0" err="1" smtClean="0"/>
              <a:t>кл._</a:t>
            </a:r>
            <a:r>
              <a:rPr lang="ru-RU" dirty="0" smtClean="0"/>
              <a:t> природа</a:t>
            </a:r>
          </a:p>
          <a:p>
            <a:endParaRPr lang="ru-RU" dirty="0" smtClean="0"/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18.08.2016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15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7704856" cy="9195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142984"/>
            <a:ext cx="7704856" cy="451826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Для младшего подросткового периода итоговым воспитательным результатом должна стать привычная ценностная ориентация на Человека и готовность содействовать благу Человека. (5-6 класс)</a:t>
            </a:r>
          </a:p>
          <a:p>
            <a:r>
              <a:rPr lang="ru-RU" dirty="0" smtClean="0"/>
              <a:t>Старшему подростковому периоду, учитывая притязание на взрослость и поиск своей социальной роли в группе, социально значимой становится ценность «Общество». Итоговый  личностный результат – признание законов общества, умение сотрудничать в группе, сопереживание и посильное содействие интересам общества. (7-8 класс)</a:t>
            </a:r>
          </a:p>
          <a:p>
            <a:r>
              <a:rPr lang="ru-RU" dirty="0" smtClean="0"/>
              <a:t>При учете становления мировоззрения девятиклассника, эта идея воплощается в категории «Жизнь». Итоговым новообразованием  девятиклассника является Образ жизни как философическое представление и идеальная модель достойной человека жизни. (9 класс)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18.08.2016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16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/>
              <a:t>Таким образом, ключевыми аспектами в реализации предметной области ОДНКНР являются: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соблюдение и руководство нормативно-правовой базой при реализации предметной области ОДНКНР,</a:t>
            </a:r>
          </a:p>
          <a:p>
            <a:r>
              <a:rPr lang="ru-RU" dirty="0" smtClean="0"/>
              <a:t>реализация преемственности в изучении предметных областей ОРКСЭ и ОДНКНР, </a:t>
            </a:r>
          </a:p>
          <a:p>
            <a:r>
              <a:rPr lang="ru-RU" dirty="0" smtClean="0"/>
              <a:t>учёт региональных, национальных и этнокультурных особенностей Смоленской области.</a:t>
            </a:r>
          </a:p>
          <a:p>
            <a:pPr marL="68580" indent="0">
              <a:buNone/>
            </a:pPr>
            <a:endParaRPr lang="ru-RU" dirty="0" smtClean="0"/>
          </a:p>
          <a:p>
            <a:pPr marL="68580" indent="0">
              <a:buNone/>
            </a:pPr>
            <a:r>
              <a:rPr lang="ru-RU" dirty="0" smtClean="0"/>
              <a:t>Программы  предметной области ОДНКНР должны быть сконцентрированы: на  базовых национальных ценностях, социально-культурологических нормах  жизни современного человека.</a:t>
            </a:r>
          </a:p>
          <a:p>
            <a:pPr marL="68580" indent="0">
              <a:buNone/>
            </a:pPr>
            <a:r>
              <a:rPr lang="ru-RU" dirty="0" smtClean="0"/>
              <a:t>Программы должны быть практик ориентированы, выстроены линейно-концентрическим способом, учитывать  социально-психологические особенности  обучающихся, обеспечить участие родителей (законных представителей).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18.08.2016</a:t>
            </a:fld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17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7704856" cy="720080"/>
          </a:xfrm>
        </p:spPr>
        <p:txBody>
          <a:bodyPr>
            <a:noAutofit/>
          </a:bodyPr>
          <a:lstStyle/>
          <a:p>
            <a:r>
              <a:rPr lang="ru-RU" sz="1800" dirty="0" smtClean="0"/>
              <a:t> Вопрос: Какие курсовые мероприятия СОИРО запланированы для учителей, реализующих предметную область ОДНКНР в 2017 году?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772816"/>
            <a:ext cx="8062046" cy="31683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b="1" dirty="0" smtClean="0"/>
              <a:t>Ответ:</a:t>
            </a:r>
            <a:endParaRPr lang="ru-RU" sz="1600" dirty="0" smtClean="0"/>
          </a:p>
          <a:p>
            <a:r>
              <a:rPr lang="ru-RU" sz="1600" dirty="0" smtClean="0"/>
              <a:t> </a:t>
            </a:r>
            <a:r>
              <a:rPr lang="ru-RU" sz="1400" dirty="0" smtClean="0"/>
              <a:t>КПП по профессиональной образовательной программе «</a:t>
            </a:r>
            <a:r>
              <a:rPr lang="ru-RU" sz="1400" dirty="0" err="1" smtClean="0"/>
              <a:t>Культурология</a:t>
            </a:r>
            <a:r>
              <a:rPr lang="ru-RU" sz="1400" dirty="0" smtClean="0"/>
              <a:t>. Православная культура»</a:t>
            </a:r>
          </a:p>
          <a:p>
            <a:pPr>
              <a:buNone/>
            </a:pPr>
            <a:endParaRPr lang="ru-RU" sz="1400" dirty="0" smtClean="0"/>
          </a:p>
          <a:p>
            <a:r>
              <a:rPr lang="ru-RU" sz="1400" dirty="0" smtClean="0"/>
              <a:t>Семинары  - практикумы  «Актуальные аспекты преподавания предметов образовательной области «Основы духовно-нравственная культура народов России»»</a:t>
            </a:r>
          </a:p>
          <a:p>
            <a:pPr>
              <a:buNone/>
            </a:pPr>
            <a:endParaRPr lang="ru-RU" sz="1400" dirty="0" smtClean="0"/>
          </a:p>
          <a:p>
            <a:r>
              <a:rPr lang="ru-RU" sz="1400" dirty="0" smtClean="0"/>
              <a:t>Сайт ГАУ ДПО СОИРО, страничка ОРКСЭ и ОДНКНР </a:t>
            </a:r>
            <a:r>
              <a:rPr lang="ru-RU" sz="1400" u="sng" dirty="0" smtClean="0">
                <a:hlinkClick r:id="rId2"/>
              </a:rPr>
              <a:t>http://www.dpo-smolensk.ru/orksje/</a:t>
            </a:r>
            <a:r>
              <a:rPr lang="ru-RU" sz="1400" u="sng" dirty="0" smtClean="0"/>
              <a:t>, </a:t>
            </a:r>
            <a:r>
              <a:rPr lang="ru-RU" sz="1400" dirty="0" smtClean="0"/>
              <a:t>где  размещены материалы в помощь педагогам, осуществляющим процесс реализации предметной области ОДНКНР : нормативно-правовая база, методические рекомендации и ведущий опыт педагогов по реализации предметной области ОДНКНР</a:t>
            </a:r>
          </a:p>
          <a:p>
            <a:pPr>
              <a:buNone/>
            </a:pPr>
            <a:endParaRPr lang="ru-RU" sz="1400" dirty="0" smtClean="0"/>
          </a:p>
          <a:p>
            <a:r>
              <a:rPr lang="ru-RU" sz="1400" dirty="0" smtClean="0"/>
              <a:t>Областное методическое объединение преподавателей ОРКСЭ, ОДНКНР, ИПКЗС, работа которого осуществляется в формах онлайн-общения</a:t>
            </a: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 </a:t>
            </a:r>
          </a:p>
          <a:p>
            <a:endParaRPr lang="ru-RU" sz="18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18.08.2016</a:t>
            </a:fld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18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800" b="1" dirty="0" smtClean="0"/>
              <a:t>Благодарю за внимание</a:t>
            </a:r>
          </a:p>
          <a:p>
            <a:pPr algn="ctr">
              <a:buNone/>
            </a:pPr>
            <a:endParaRPr lang="ru-RU" sz="2800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18.08.2016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19</a:t>
            </a:fld>
            <a:endParaRPr lang="ru-RU" dirty="0"/>
          </a:p>
        </p:txBody>
      </p:sp>
      <p:pic>
        <p:nvPicPr>
          <p:cNvPr id="7" name="Рисунок 6" descr="http://www.b-port.com/mediafiles/items/2014/02/123206/bb4dfc25c837d9a5a2a3e46c080bb71a_XL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0888" y="2708920"/>
            <a:ext cx="3354720" cy="23762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i="1" dirty="0" smtClean="0"/>
              <a:t> </a:t>
            </a:r>
            <a:r>
              <a:rPr lang="ru-RU" sz="2800" dirty="0" smtClean="0"/>
              <a:t>Предметная область </a:t>
            </a:r>
            <a:br>
              <a:rPr lang="ru-RU" sz="2800" dirty="0" smtClean="0"/>
            </a:br>
            <a:r>
              <a:rPr lang="ru-RU" sz="2800" dirty="0" smtClean="0"/>
              <a:t>«Основы духовно-нравственной культуры народов России»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755576" y="2214554"/>
            <a:ext cx="7704856" cy="3446694"/>
          </a:xfrm>
        </p:spPr>
        <p:txBody>
          <a:bodyPr/>
          <a:lstStyle/>
          <a:p>
            <a:r>
              <a:rPr lang="ru-RU" sz="2400" b="1" dirty="0" smtClean="0"/>
              <a:t>является логическим продолжением предметной области «Основы религиозных культур и светской этики» </a:t>
            </a:r>
          </a:p>
          <a:p>
            <a:r>
              <a:rPr lang="ru-RU" sz="2400" b="1" dirty="0" smtClean="0"/>
              <a:t>дополняет обществоведческие аспекты традиционных предметов</a:t>
            </a:r>
          </a:p>
          <a:p>
            <a:r>
              <a:rPr lang="ru-RU" sz="2400" b="1" dirty="0" smtClean="0"/>
              <a:t> учитывает национальные, региональные и этнокультурные особенности  Смоленской области </a:t>
            </a:r>
          </a:p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D4FC-6FA7-4B1C-88BC-3F214A6F1837}" type="datetime1">
              <a:rPr lang="ru-RU" smtClean="0"/>
              <a:pPr/>
              <a:t>18.08.2016</a:t>
            </a:fld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401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7704856" cy="1092090"/>
          </a:xfrm>
        </p:spPr>
        <p:txBody>
          <a:bodyPr>
            <a:normAutofit fontScale="90000"/>
          </a:bodyPr>
          <a:lstStyle/>
          <a:p>
            <a:pPr lvl="0"/>
            <a:r>
              <a:rPr lang="ru-RU" sz="1800" dirty="0" smtClean="0"/>
              <a:t>ВОПРОС: В рекомендациях по изучению ОДНКНР отмечено, что необходимо учитывать региональные, национальные и этнокультурные особенности народов Российской Федерации. Каким образом это может быть реализовано в нашем регионе?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785926"/>
            <a:ext cx="7704856" cy="387532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b="1" dirty="0" smtClean="0"/>
              <a:t>Ответ: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Курсы, обеспечивающие этнокультурные потребности и интересы обучающихся в примерном учебном плане для общеобразовательных организаций Смоленской области представлены следующими предметами: </a:t>
            </a:r>
          </a:p>
          <a:p>
            <a:pPr>
              <a:buNone/>
            </a:pPr>
            <a:endParaRPr lang="ru-RU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История Смоленщины (6-9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</a:rPr>
              <a:t>кл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.) – 0,5 час/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</a:rPr>
              <a:t>нед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ru-RU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История православной культуры земли Смоленской ( 7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</a:rPr>
              <a:t>кл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 – при 5-дневной неделе, 8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</a:rPr>
              <a:t>кл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. – при 6 дневной недели) – 1 час/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</a:rPr>
              <a:t>нед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ru-RU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Литература Смоленщины (9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</a:rPr>
              <a:t>кл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) – 1 час/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</a:rPr>
              <a:t>нед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ru-RU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Программа курса «География Смоленщины» интегрирована в основной курс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</a:rPr>
              <a:t>георграфии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 (8-9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</a:rPr>
              <a:t>кл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  0,5 час/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</a:rPr>
              <a:t>нед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.)» </a:t>
            </a:r>
          </a:p>
          <a:p>
            <a:endParaRPr lang="ru-RU" dirty="0" smtClean="0"/>
          </a:p>
          <a:p>
            <a:pPr>
              <a:buNone/>
            </a:pPr>
            <a:r>
              <a:rPr lang="ru-RU" b="1" dirty="0" smtClean="0"/>
              <a:t>(Письмо департамента См.обл. по образованию и науке от 20.05.2016 № 3640 </a:t>
            </a:r>
            <a:r>
              <a:rPr lang="ru-RU" dirty="0" smtClean="0"/>
              <a:t> "Примерные учебные планы для общеобразовательных организаций Смоленской области на 2016-2017 учебный год " </a:t>
            </a:r>
            <a:r>
              <a:rPr lang="ru-RU" b="1" dirty="0" smtClean="0"/>
              <a:t>)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18.08.2016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7704856" cy="1234966"/>
          </a:xfrm>
        </p:spPr>
        <p:txBody>
          <a:bodyPr>
            <a:normAutofit fontScale="90000"/>
          </a:bodyPr>
          <a:lstStyle/>
          <a:p>
            <a:r>
              <a:rPr lang="ru-RU" sz="1800" dirty="0" smtClean="0"/>
              <a:t>ВОПРОС: В рекомендациях по изучению ОДНКНР отмечено, что необходимо учитывать региональные, национальные и этнокультурные особенности народов Российской Федерации. Каким образом это может быть реализовано в нашем регионе?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857364"/>
            <a:ext cx="7704856" cy="380388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</a:p>
          <a:p>
            <a:r>
              <a:rPr lang="ru-RU" sz="2600" b="1" dirty="0" smtClean="0"/>
              <a:t>В программы учебных предметов, курсов и модулей предметной области ОДНКНР (начиная с 5 класса) могут быть включены следующие разделы (темы), например: </a:t>
            </a:r>
          </a:p>
          <a:p>
            <a:pPr>
              <a:buNone/>
            </a:pPr>
            <a:r>
              <a:rPr lang="ru-RU" sz="2600" b="1" i="1" dirty="0" smtClean="0"/>
              <a:t>«Род и семья – исток нравственных отношений», </a:t>
            </a:r>
          </a:p>
          <a:p>
            <a:pPr>
              <a:buNone/>
            </a:pPr>
            <a:r>
              <a:rPr lang="ru-RU" sz="2600" b="1" i="1" dirty="0" smtClean="0"/>
              <a:t>«Образцы нравственности в культуре родного края», </a:t>
            </a:r>
          </a:p>
          <a:p>
            <a:pPr>
              <a:buNone/>
            </a:pPr>
            <a:r>
              <a:rPr lang="ru-RU" sz="2600" b="1" i="1" dirty="0" smtClean="0"/>
              <a:t>«Любовь и уважение к родному городу (селу, малой родине)» и т.п.</a:t>
            </a:r>
          </a:p>
          <a:p>
            <a:pPr>
              <a:buNone/>
            </a:pPr>
            <a:endParaRPr lang="ru-RU" sz="2600" b="1" i="1" dirty="0" smtClean="0"/>
          </a:p>
          <a:p>
            <a:r>
              <a:rPr lang="ru-RU" sz="2600" b="1" dirty="0" smtClean="0"/>
              <a:t>Рассматривая организацию внеурочной деятельности в ОО в программу воспитания и социализации  может быть внесён раздел или направление </a:t>
            </a:r>
            <a:r>
              <a:rPr lang="ru-RU" sz="2600" b="1" i="1" dirty="0" smtClean="0"/>
              <a:t>«Культурное наследие Земли Смоленской». </a:t>
            </a:r>
          </a:p>
          <a:p>
            <a:pPr>
              <a:buNone/>
            </a:pPr>
            <a:endParaRPr lang="ru-RU" sz="2600" b="1" dirty="0" smtClean="0"/>
          </a:p>
          <a:p>
            <a:pPr>
              <a:buNone/>
            </a:pPr>
            <a:r>
              <a:rPr lang="ru-RU" sz="2600" b="1" dirty="0" smtClean="0"/>
              <a:t>Внимание!  В регионе создана электронная Энциклопедия Смоленской области </a:t>
            </a:r>
            <a:r>
              <a:rPr lang="ru-RU" sz="2600" b="1" u="sng" dirty="0" smtClean="0">
                <a:hlinkClick r:id="rId2"/>
              </a:rPr>
              <a:t>http://www.admin-smolensk.ru/our_region/enciklopediya</a:t>
            </a:r>
            <a:r>
              <a:rPr lang="ru-RU" sz="2600" u="sng" dirty="0" smtClean="0">
                <a:hlinkClick r:id="rId2"/>
              </a:rPr>
              <a:t>/</a:t>
            </a:r>
            <a:r>
              <a:rPr lang="ru-RU" sz="2600" dirty="0" smtClean="0"/>
              <a:t>.</a:t>
            </a:r>
            <a:endParaRPr lang="ru-RU" sz="26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18.08.2016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/>
              <a:t>Рассматривая преподавание предметной области ОДНКНР как учебного предмета в сетки часов  для 5 класса  рекомендованы и допущены следующие УМК: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b="1" i="1" dirty="0" smtClean="0"/>
              <a:t>Виноградова Н.Ф., Власенко В.И., Поляков А.В Основы духовно-нравственной культуры народов России. 5 класс .Издательский центр ВЕНТАНА-ГРАФ </a:t>
            </a:r>
            <a:endParaRPr lang="ru-RU" b="1" dirty="0" smtClean="0"/>
          </a:p>
          <a:p>
            <a:pPr lvl="0"/>
            <a:r>
              <a:rPr lang="ru-RU" b="1" i="1" dirty="0" smtClean="0"/>
              <a:t>Сахаров А.Н., Кочегаров К.А., </a:t>
            </a:r>
            <a:r>
              <a:rPr lang="ru-RU" b="1" i="1" dirty="0" err="1" smtClean="0"/>
              <a:t>Мухаметшин</a:t>
            </a:r>
            <a:r>
              <a:rPr lang="ru-RU" b="1" i="1" dirty="0" smtClean="0"/>
              <a:t> Р.М. / Под ред. Сахарова А.Н. Основы духовно-нравственной культуры народов России. Основы религиозных культур народов России. 5 класс . Издательство «Русское слово» </a:t>
            </a:r>
            <a:endParaRPr lang="ru-RU" b="1" dirty="0" smtClean="0"/>
          </a:p>
          <a:p>
            <a:pPr lvl="0"/>
            <a:r>
              <a:rPr lang="ru-RU" b="1" i="1" dirty="0" err="1" smtClean="0"/>
              <a:t>Студеникин</a:t>
            </a:r>
            <a:r>
              <a:rPr lang="ru-RU" b="1" i="1" dirty="0" smtClean="0"/>
              <a:t> М.Т. Основы духовно-нравственной культуры народов России. Основы светской этики. 5 класс. Издательство «Русское слово»</a:t>
            </a:r>
            <a:endParaRPr lang="ru-RU" b="1" dirty="0" smtClean="0"/>
          </a:p>
          <a:p>
            <a:pPr lvl="0"/>
            <a:r>
              <a:rPr lang="ru-RU" b="1" i="1" dirty="0" smtClean="0"/>
              <a:t>Шевченко Л.Л.  Православная культура 5 год обучения Центр поддержки культурно-исторических традиций Отечества</a:t>
            </a:r>
            <a:endParaRPr lang="ru-RU" b="1" dirty="0" smtClean="0"/>
          </a:p>
          <a:p>
            <a:pPr lvl="0"/>
            <a:r>
              <a:rPr lang="ru-RU" b="1" i="1" dirty="0" smtClean="0"/>
              <a:t>А.В. Камкин «Истоки» «Память и мудрость Отечества» (5 класс). Издательский дом "ИСТОКИ"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18.08.2016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7704856" cy="1806470"/>
          </a:xfrm>
        </p:spPr>
        <p:txBody>
          <a:bodyPr>
            <a:normAutofit fontScale="90000"/>
          </a:bodyPr>
          <a:lstStyle/>
          <a:p>
            <a:pPr lvl="0"/>
            <a:r>
              <a:rPr lang="ru-RU" sz="2000" dirty="0" smtClean="0"/>
              <a:t> ВОПРОС: Предметная область является логическим продолжением предметной области ОРКСЭ. Необходимо ли так же, как и при выборе модуля ОРКСЭ согласие родителей или законных представителей обучающихся?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2143116"/>
            <a:ext cx="7704856" cy="2857520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 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18.08.2016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00100" y="2143116"/>
            <a:ext cx="742955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Ответ:</a:t>
            </a:r>
          </a:p>
          <a:p>
            <a:endParaRPr lang="ru-RU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Выбор одного из учебных предметов, курсов, дисциплин (модулей), включенных в основные общеобразовательные программы, осуществляется родителями (законными представителями) обучающихся.</a:t>
            </a:r>
          </a:p>
          <a:p>
            <a:endParaRPr lang="ru-RU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r"/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№273 ФЗ от 21.12.2012 г., ст. 87, п. 2</a:t>
            </a:r>
            <a:endParaRPr lang="ru-RU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7704856" cy="1592156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>ВОПРОС: Предметная область является логическим продолжением предметной области ОРКСЭ. Необходимо ли так же, как и при выборе модуля ОРКСЭ согласие родителей или законных представителей обучающихся?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2285992"/>
            <a:ext cx="7704856" cy="337525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Для осуществления процедуры выбора родителями</a:t>
            </a:r>
          </a:p>
          <a:p>
            <a:pPr>
              <a:buNone/>
            </a:pPr>
            <a:r>
              <a:rPr lang="ru-RU" dirty="0" smtClean="0"/>
              <a:t>(законными представителями) одного из учебных</a:t>
            </a:r>
          </a:p>
          <a:p>
            <a:pPr>
              <a:buNone/>
            </a:pPr>
            <a:r>
              <a:rPr lang="ru-RU" dirty="0" smtClean="0"/>
              <a:t>предметов, курсов, модулей советуем воспользоваться</a:t>
            </a:r>
          </a:p>
          <a:p>
            <a:pPr>
              <a:buNone/>
            </a:pPr>
            <a:r>
              <a:rPr lang="ru-RU" dirty="0" smtClean="0"/>
              <a:t>рекомендациями </a:t>
            </a:r>
            <a:r>
              <a:rPr lang="ru-RU" b="1" dirty="0" err="1" smtClean="0"/>
              <a:t>Минобрнауки</a:t>
            </a:r>
            <a:r>
              <a:rPr lang="ru-RU" b="1" dirty="0" smtClean="0"/>
              <a:t> РФ в письме от</a:t>
            </a:r>
          </a:p>
          <a:p>
            <a:pPr>
              <a:buNone/>
            </a:pPr>
            <a:r>
              <a:rPr lang="ru-RU" b="1" dirty="0" smtClean="0"/>
              <a:t>31.03.2015 года  № 08-461 </a:t>
            </a:r>
            <a:r>
              <a:rPr lang="ru-RU" dirty="0" smtClean="0"/>
              <a:t>«О направлении регламента</a:t>
            </a:r>
          </a:p>
          <a:p>
            <a:pPr>
              <a:buNone/>
            </a:pPr>
            <a:r>
              <a:rPr lang="ru-RU" dirty="0" smtClean="0"/>
              <a:t>выбора модулей ОРКСЭ».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18.08.2016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071546"/>
            <a:ext cx="7704856" cy="571504"/>
          </a:xfrm>
        </p:spPr>
        <p:txBody>
          <a:bodyPr>
            <a:normAutofit fontScale="90000"/>
          </a:bodyPr>
          <a:lstStyle/>
          <a:p>
            <a:pPr lvl="0"/>
            <a:r>
              <a:rPr lang="ru-RU" sz="2000" dirty="0" smtClean="0"/>
              <a:t>ВОПРОС: Нужно ли записывать в личные дела информацию об изучении предметной области ОДНКНР?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Ответ:</a:t>
            </a:r>
          </a:p>
          <a:p>
            <a:pPr>
              <a:buNone/>
            </a:pPr>
            <a:r>
              <a:rPr lang="ru-RU" dirty="0" smtClean="0"/>
              <a:t>Предметная область «Основы духовно-нравственной</a:t>
            </a:r>
          </a:p>
          <a:p>
            <a:pPr>
              <a:buNone/>
            </a:pPr>
            <a:r>
              <a:rPr lang="ru-RU" dirty="0" smtClean="0"/>
              <a:t>культуры народов России» согласно ФГОС ООО является</a:t>
            </a:r>
          </a:p>
          <a:p>
            <a:pPr>
              <a:buNone/>
            </a:pPr>
            <a:r>
              <a:rPr lang="ru-RU" dirty="0" smtClean="0"/>
              <a:t>обязательной к изучению, а, следовательно,</a:t>
            </a:r>
          </a:p>
          <a:p>
            <a:pPr>
              <a:buNone/>
            </a:pPr>
            <a:r>
              <a:rPr lang="ru-RU" dirty="0" smtClean="0"/>
              <a:t>информация об изучении предметной области ОДНКНР</a:t>
            </a:r>
          </a:p>
          <a:p>
            <a:pPr>
              <a:buNone/>
            </a:pPr>
            <a:r>
              <a:rPr lang="ru-RU" dirty="0" smtClean="0"/>
              <a:t>в форме предмета или модуля в учебном предмете, или</a:t>
            </a:r>
          </a:p>
          <a:p>
            <a:pPr>
              <a:buNone/>
            </a:pPr>
            <a:r>
              <a:rPr lang="ru-RU" dirty="0" smtClean="0"/>
              <a:t>в форме социальных и культурных практик должна быть</a:t>
            </a:r>
          </a:p>
          <a:p>
            <a:pPr>
              <a:buNone/>
            </a:pPr>
            <a:r>
              <a:rPr lang="ru-RU" dirty="0" smtClean="0"/>
              <a:t>отражена в личных делах обучающихся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18.08.2016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8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7704856" cy="1163528"/>
          </a:xfrm>
        </p:spPr>
        <p:txBody>
          <a:bodyPr>
            <a:noAutofit/>
          </a:bodyPr>
          <a:lstStyle/>
          <a:p>
            <a:r>
              <a:rPr lang="ru-RU" sz="2400" dirty="0" smtClean="0"/>
              <a:t> </a:t>
            </a:r>
            <a:r>
              <a:rPr lang="ru-RU" sz="1800" dirty="0" smtClean="0"/>
              <a:t>ВОПРОС: В чём выражается особенность преподавания учебных предметов, курсов, модулей, внеурочной деятельности предметной области ОДНКНР? 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2000240"/>
            <a:ext cx="7704856" cy="366100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/>
              <a:t>Ответ:</a:t>
            </a:r>
          </a:p>
          <a:p>
            <a:r>
              <a:rPr lang="ru-RU" dirty="0" smtClean="0"/>
              <a:t>1.  Предметная область ОДНКНР  содержит </a:t>
            </a:r>
            <a:r>
              <a:rPr lang="ru-RU" dirty="0" err="1" smtClean="0"/>
              <a:t>религоведческий</a:t>
            </a:r>
            <a:r>
              <a:rPr lang="ru-RU" dirty="0" smtClean="0"/>
              <a:t> аспект, который   необходимо раскрывать с позиции культурологического подхода</a:t>
            </a:r>
          </a:p>
          <a:p>
            <a:r>
              <a:rPr lang="ru-RU" dirty="0" smtClean="0"/>
              <a:t>2. Руководствуясь ФГОС ООО  п.11.4 ст.2 , Концепцией духовно-нравственного развития и воспитания личности гражданина России учителю необходимо </a:t>
            </a:r>
            <a:r>
              <a:rPr lang="ru-RU" i="1" dirty="0" smtClean="0"/>
              <a:t>выстраивать процесс обучения как</a:t>
            </a:r>
            <a:r>
              <a:rPr lang="ru-RU" dirty="0" smtClean="0"/>
              <a:t> процесс усвоения и присвоения обучающимися  базовых национальных ценностей,</a:t>
            </a:r>
            <a:r>
              <a:rPr lang="ru-RU" i="1" dirty="0" smtClean="0"/>
              <a:t> через последовательное расширение и укрепление ценностно-смысловой сферы личности</a:t>
            </a:r>
          </a:p>
          <a:p>
            <a:r>
              <a:rPr lang="ru-RU" i="1" dirty="0" smtClean="0"/>
              <a:t>3. </a:t>
            </a:r>
            <a:r>
              <a:rPr lang="ru-RU" dirty="0" smtClean="0"/>
              <a:t> Изучение  предметной области ОДНКНР должно быть организовано с </a:t>
            </a:r>
            <a:r>
              <a:rPr lang="ru-RU" dirty="0"/>
              <a:t>учётом возрастных особенностей </a:t>
            </a:r>
            <a:r>
              <a:rPr lang="ru-RU" dirty="0" smtClean="0"/>
              <a:t>обучающихся, основываясь </a:t>
            </a:r>
            <a:r>
              <a:rPr lang="ru-RU" dirty="0"/>
              <a:t>на деятельностном </a:t>
            </a:r>
            <a:r>
              <a:rPr lang="ru-RU" dirty="0" smtClean="0"/>
              <a:t>подходе, с  позиции принципа со-</a:t>
            </a:r>
            <a:r>
              <a:rPr lang="ru-RU" dirty="0" err="1" smtClean="0"/>
              <a:t>бытийности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18.08.2016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9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1845</TotalTime>
  <Words>1573</Words>
  <Application>Microsoft Office PowerPoint</Application>
  <PresentationFormat>Экран (4:3)</PresentationFormat>
  <Paragraphs>169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Остин</vt:lpstr>
      <vt:lpstr>Актуальные  вопросы преподавания предметной области ОДНКНР   Макаренкова Т.Ю., доцент кафедры воспитания детей и молодёжи  ГАУ ДПО СОИРО, к.п.н.</vt:lpstr>
      <vt:lpstr> Предметная область  «Основы духовно-нравственной культуры народов России»</vt:lpstr>
      <vt:lpstr>ВОПРОС: В рекомендациях по изучению ОДНКНР отмечено, что необходимо учитывать региональные, национальные и этнокультурные особенности народов Российской Федерации. Каким образом это может быть реализовано в нашем регионе? </vt:lpstr>
      <vt:lpstr>ВОПРОС: В рекомендациях по изучению ОДНКНР отмечено, что необходимо учитывать региональные, национальные и этнокультурные особенности народов Российской Федерации. Каким образом это может быть реализовано в нашем регионе? </vt:lpstr>
      <vt:lpstr>Рассматривая преподавание предметной области ОДНКНР как учебного предмета в сетки часов  для 5 класса  рекомендованы и допущены следующие УМК:</vt:lpstr>
      <vt:lpstr> ВОПРОС: Предметная область является логическим продолжением предметной области ОРКСЭ. Необходимо ли так же, как и при выборе модуля ОРКСЭ согласие родителей или законных представителей обучающихся?  </vt:lpstr>
      <vt:lpstr>ВОПРОС: Предметная область является логическим продолжением предметной области ОРКСЭ. Необходимо ли так же, как и при выборе модуля ОРКСЭ согласие родителей или законных представителей обучающихся? </vt:lpstr>
      <vt:lpstr>ВОПРОС: Нужно ли записывать в личные дела информацию об изучении предметной области ОДНКНР? </vt:lpstr>
      <vt:lpstr> ВОПРОС: В чём выражается особенность преподавания учебных предметов, курсов, модулей, внеурочной деятельности предметной области ОДНКНР? </vt:lpstr>
      <vt:lpstr>Методы и приёмы обучения должны быть направлены на формирование ценностно-смысловых компетенций обучающегося:</vt:lpstr>
      <vt:lpstr>Презентация PowerPoint</vt:lpstr>
      <vt:lpstr>Ценностно-смысловые компетенции при обучении отражаются в следующих методических приёмах:</vt:lpstr>
      <vt:lpstr>Принцип со-бытийности (доктор психологических наук В.И Слободчиков) как со-бытия ориентирует учителя ОДНКНР на:</vt:lpstr>
      <vt:lpstr>При выборе методов и приёмов, рефлексивных моментов необходимо помнить о возрастных доминантах  и ведущего вида деятельности в подростковом возрасте</vt:lpstr>
      <vt:lpstr>Схема восхождения школьника в социально-личностном осмыслении ценностного содержания жизни через возрастные доминантные ценности и направленность (Н.Е. Щуркова):</vt:lpstr>
      <vt:lpstr>Презентация PowerPoint</vt:lpstr>
      <vt:lpstr>Таким образом, ключевыми аспектами в реализации предметной области ОДНКНР являются:</vt:lpstr>
      <vt:lpstr> Вопрос: Какие курсовые мероприятия СОИРО запланированы для учителей, реализующих предметную область ОДНКНР в 2017 году?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Орешкова</dc:creator>
  <cp:lastModifiedBy>пользователь</cp:lastModifiedBy>
  <cp:revision>185</cp:revision>
  <dcterms:created xsi:type="dcterms:W3CDTF">2012-06-27T06:59:33Z</dcterms:created>
  <dcterms:modified xsi:type="dcterms:W3CDTF">2016-08-18T09:30:31Z</dcterms:modified>
</cp:coreProperties>
</file>