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PT Sans Narrow" charset="-52"/>
      <p:regular r:id="rId32"/>
      <p:bold r:id="rId33"/>
    </p:embeddedFont>
    <p:embeddedFont>
      <p:font typeface="Open Sans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2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00763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ru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xn--80abucjiibhv9a.xn--p1ai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it-n.ru/" TargetMode="External"/><Relationship Id="rId4" Type="http://schemas.openxmlformats.org/officeDocument/2006/relationships/hyperlink" Target="http://www.school.edu.r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3650" y="1275624"/>
            <a:ext cx="7136700" cy="18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Возможности и особенности  использования дистанционных форм обучения </a:t>
            </a:r>
            <a:r>
              <a:rPr lang="ru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детей с ОВЗ в </a:t>
            </a:r>
            <a:r>
              <a:rPr lang="ru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контексте предметов  духовно-нравственной направленности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685150" y="3183122"/>
            <a:ext cx="4870500" cy="6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ru"/>
              <a:t>Внученкова Н.А.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Структура дистанционного курса</a:t>
            </a:r>
          </a:p>
        </p:txBody>
      </p:sp>
      <p:pic>
        <p:nvPicPr>
          <p:cNvPr id="117" name="Shape 117" descr="Снимок экрана 2016-08-11 в 20.42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024" y="1223300"/>
            <a:ext cx="6908900" cy="366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 i="1">
                <a:solidFill>
                  <a:srgbClr val="242C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000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Создание проблемной ситуации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950" y="1353350"/>
            <a:ext cx="6981699" cy="319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“Старый рыбак” Тивадар Костка Чонтвари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824" y="1152425"/>
            <a:ext cx="2763175" cy="36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25" y="330125"/>
            <a:ext cx="3171474" cy="44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975" y="330125"/>
            <a:ext cx="3119949" cy="44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Заполнение таблицы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50" y="1511050"/>
            <a:ext cx="8230050" cy="26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254750"/>
            <a:ext cx="8520600" cy="8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Притча как инструмент достижения воспитательных целей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775" y="1883525"/>
            <a:ext cx="3984249" cy="291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5700" y="1883525"/>
            <a:ext cx="4257675" cy="27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Решение задач различного уровня сложности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050" y="1300174"/>
            <a:ext cx="7133850" cy="34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925" y="285825"/>
            <a:ext cx="5710325" cy="42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Комбинированные задания</a:t>
            </a: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825" y="1261624"/>
            <a:ext cx="6805424" cy="351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Выполнение иллюстрированных заданий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2125" y="1207775"/>
            <a:ext cx="6043474" cy="358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084875"/>
            <a:ext cx="8520600" cy="25512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000" i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“Разум, однажды расширивший свои границы, никогда не вернется в прежние”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2400"/>
              <a:t>Альберт Эйнштейн.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Осмысленное чтение: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675" y="1353350"/>
            <a:ext cx="7083950" cy="25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206225"/>
            <a:ext cx="8520600" cy="124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Моделирование жизненных ситуаций</a:t>
            </a:r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4975" y="1377625"/>
            <a:ext cx="5734050" cy="35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Решение репродуктивных задач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575" y="1256325"/>
            <a:ext cx="7796774" cy="314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Использование интерактивных схем</a:t>
            </a:r>
          </a:p>
        </p:txBody>
      </p:sp>
      <p:pic>
        <p:nvPicPr>
          <p:cNvPr id="195" name="Shape 195" descr="Снимок экрана 2016-08-11 в 22.03.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3399" y="1346500"/>
            <a:ext cx="4876625" cy="361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Снимок экрана 2016-08-11 в 22.06.5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001" y="752125"/>
            <a:ext cx="5598025" cy="415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Составление памяток и моделей поведения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1350" y="1043249"/>
            <a:ext cx="5734050" cy="21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1625" y="1831800"/>
            <a:ext cx="4482374" cy="3030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lang="ru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Использования аудио и видео материалов на различных этапах урока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6446">
            <a:off x="650039" y="2640202"/>
            <a:ext cx="2777819" cy="1937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 descr="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7774" y="2373375"/>
            <a:ext cx="2558408" cy="213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69785">
            <a:off x="6398100" y="2619947"/>
            <a:ext cx="2741447" cy="205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Проектная деятельность</a:t>
            </a:r>
          </a:p>
        </p:txBody>
      </p:sp>
      <p:pic>
        <p:nvPicPr>
          <p:cNvPr id="221" name="Shape 221" descr="Снимок экрана 2016-08-11 в 21.55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2155">
            <a:off x="572950" y="1927925"/>
            <a:ext cx="4090698" cy="216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 descr="Снимок экрана 2016-08-11 в 21.52.2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2375" y="2833774"/>
            <a:ext cx="3420925" cy="199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 descr="Снимок экрана 2016-08-11 в 21.59.3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98971">
            <a:off x="5459442" y="1759427"/>
            <a:ext cx="3229568" cy="174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Список литературы: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/>
              <a:buAutoNum type="arabicPeriod"/>
            </a:pPr>
            <a:r>
              <a:rPr lang="ru">
                <a:latin typeface="Arial"/>
                <a:ea typeface="Arial"/>
                <a:cs typeface="Arial"/>
                <a:sym typeface="Arial"/>
              </a:rPr>
              <a:t>Педагогам о дистанционном обучении / Под общей ред. Т.В. Лазыкиной. Авт.: И.П. Давыдова, М.Б. Лебедева, И.Б. Мылова и др. – СПб: РЦОКОиИТ, 2009. – 98 с.</a:t>
            </a:r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AutoNum type="arabicPeriod"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Министерство образования и науки РФ [Электронный ресурс]  Режим доступа: </a:t>
            </a:r>
            <a:r>
              <a:rPr lang="ru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http://xn--80abucjiibhv9a.xn--p1ai/</a:t>
            </a:r>
            <a:r>
              <a:rPr lang="ru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Загл. с экрана (11.08.2016г)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eriod"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Российский образовательный портал [Электронный ресурс]  Режим доступа: </a:t>
            </a:r>
            <a:r>
              <a:rPr lang="ru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http://www.school.edu.ru/</a:t>
            </a:r>
            <a:r>
              <a:rPr lang="ru" u="sng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.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Загл. с экрана (11.08.2016г.)</a:t>
            </a:r>
          </a:p>
          <a:p>
            <a:pPr marL="457200" lvl="0" indent="-228600" rtl="0">
              <a:spcBef>
                <a:spcPts val="0"/>
              </a:spcBef>
              <a:buFont typeface="Arial"/>
              <a:buAutoNum type="arabicPeriod"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Российская версия международного проекта "Сеть творческих учителей"  [Электронный ресурс]  Режим доступа:  </a:t>
            </a:r>
            <a:r>
              <a:rPr lang="ru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http://www.it-n.ru/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 Загл. с экрана (111.08.2016г.)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5. </a:t>
            </a:r>
            <a:r>
              <a:rPr lang="ru">
                <a:latin typeface="Arial"/>
                <a:ea typeface="Arial"/>
                <a:cs typeface="Arial"/>
                <a:sym typeface="Arial"/>
              </a:rPr>
              <a:t>Единая коллекция цифровых образовательных ресурсов 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[Электронный ресурс]  Режим доступа:</a:t>
            </a:r>
            <a:r>
              <a:rPr lang="ru" u="sng">
                <a:solidFill>
                  <a:srgbClr val="3C78D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http://school-collection.edu.ru/</a:t>
            </a: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Загл. с экрана (11.08.2016г)</a:t>
            </a:r>
          </a:p>
          <a:p>
            <a:pPr lvl="0">
              <a:spcBef>
                <a:spcPts val="0"/>
              </a:spcBef>
              <a:buNone/>
            </a:pPr>
            <a:r>
              <a:rPr lang="ru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 Кутузов М. Н. Дистанционные технологии обучения в традиционном образовательном процессе [Текст] // Педагогика: традиции и инновации: материалы междунар. науч. конф. (г. Челябинск, октябрь 2011 г.).Т. II. — Челябинск: Два комсомольца, 2011. — С. 143-146.</a:t>
            </a:r>
          </a:p>
          <a:p>
            <a:pPr lvl="0">
              <a:spcBef>
                <a:spcPts val="0"/>
              </a:spcBef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i="1" dirty="0">
                <a:latin typeface="Arial"/>
                <a:ea typeface="Arial"/>
                <a:cs typeface="Arial"/>
                <a:sym typeface="Arial"/>
              </a:rPr>
              <a:t>Проблемы детей с </a:t>
            </a:r>
            <a:r>
              <a:rPr lang="ru" i="1" dirty="0" smtClean="0">
                <a:latin typeface="Arial"/>
                <a:ea typeface="Arial"/>
                <a:cs typeface="Arial"/>
                <a:sym typeface="Arial"/>
              </a:rPr>
              <a:t>ОВЗ:</a:t>
            </a:r>
            <a:endParaRPr lang="ru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492850"/>
            <a:ext cx="8520600" cy="253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98500" lvl="0" indent="-381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  <a:buSzPct val="100000"/>
              <a:buFontTx/>
              <a:buChar char="-"/>
            </a:pP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нарушение </a:t>
            </a: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связи с </a:t>
            </a: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миром;</a:t>
            </a:r>
          </a:p>
          <a:p>
            <a:pPr marL="698500" lvl="0" indent="-381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  <a:buSzPct val="100000"/>
              <a:buFontTx/>
              <a:buChar char="-"/>
            </a:pP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недостаток </a:t>
            </a: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контактов со взрослыми и сверстниками;</a:t>
            </a:r>
          </a:p>
          <a:p>
            <a:pPr marL="698500" lvl="0" indent="-381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  <a:buSzPct val="100000"/>
              <a:buFontTx/>
              <a:buChar char="-"/>
            </a:pP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ограниченный </a:t>
            </a: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доступ к информационным </a:t>
            </a: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ресурсам;</a:t>
            </a:r>
          </a:p>
          <a:p>
            <a:pPr marL="698500" lvl="0" indent="-3810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333333"/>
              </a:buClr>
              <a:buSzPct val="100000"/>
              <a:buFontTx/>
              <a:buChar char="-"/>
            </a:pPr>
            <a:r>
              <a:rPr lang="ru" sz="2400" dirty="0" smtClean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недоступность </a:t>
            </a:r>
            <a:r>
              <a:rPr lang="ru" sz="2400" dirty="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общения с природой, культурными ценностями.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572250"/>
            <a:ext cx="8520600" cy="39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indent="457200" algn="just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настоящее время дистанционное образование становится реальной возможностью учиться в </a:t>
            </a:r>
            <a:r>
              <a:rPr lang="ru" sz="24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индивидуальном</a:t>
            </a: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4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режиме</a:t>
            </a: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независимо от места и времени; получать образование </a:t>
            </a:r>
            <a:r>
              <a:rPr lang="ru" sz="24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по индивидуальной траектории</a:t>
            </a: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в соответствии с принципами открытого образования.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14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Данная форма получения образования позволяет реализовать </a:t>
            </a:r>
            <a:r>
              <a:rPr lang="ru" sz="2400" b="1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права человека на непрерывное образование и получение информации</a:t>
            </a: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Дистанционное образование содействует </a:t>
            </a:r>
            <a:r>
              <a:rPr lang="ru" sz="2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интеграции</a:t>
            </a:r>
            <a:r>
              <a:rPr lang="ru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детей с ограниченными возможностями здоровья </a:t>
            </a:r>
            <a:r>
              <a:rPr lang="ru" sz="24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 социум, посредством Интернет технологий</a:t>
            </a:r>
            <a:r>
              <a:rPr lang="ru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дает возможность ребятам реализовать себя.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" sz="24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Приобщение родителей к деятельности детей во время дистанционного обучения даёт возможность семьям детей с ОВЗ узнать о возможностях Интернет, найти единомышленников, почувствовать уверенность в собственных силах и, в конечном счете, преодолеть “комплекс беды”, характерный для многих семей, воспитывающих детей с ОВЗ.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Комплект оборудования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252675" y="1266325"/>
            <a:ext cx="3579600" cy="347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Комплект оборудования подбирается  исходя из потребностей каждого ребенка.</a:t>
            </a:r>
          </a:p>
        </p:txBody>
      </p:sp>
      <p:pic>
        <p:nvPicPr>
          <p:cNvPr id="105" name="Shape 105" descr="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66312"/>
            <a:ext cx="4762500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42600"/>
            <a:ext cx="8520600" cy="118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/>
              <a:t>Вместо классной доски - облачные технологии</a:t>
            </a:r>
          </a:p>
        </p:txBody>
      </p:sp>
      <p:pic>
        <p:nvPicPr>
          <p:cNvPr id="111" name="Shape 111" descr="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2325" y="1613400"/>
            <a:ext cx="4530100" cy="289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Экран (16:9)</PresentationFormat>
  <Paragraphs>39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PT Sans Narrow</vt:lpstr>
      <vt:lpstr>Open Sans</vt:lpstr>
      <vt:lpstr>Times New Roman</vt:lpstr>
      <vt:lpstr>tropic</vt:lpstr>
      <vt:lpstr>Возможности и особенности  использования дистанционных форм обучения детей с ОВЗ в контексте предметов  духовно-нравственной направленности</vt:lpstr>
      <vt:lpstr>Презентация PowerPoint</vt:lpstr>
      <vt:lpstr>Проблемы детей с ОВЗ: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 оборудования</vt:lpstr>
      <vt:lpstr>Вместо классной доски - облачные технологии</vt:lpstr>
      <vt:lpstr>Структура дистанционного курса</vt:lpstr>
      <vt:lpstr> Создание проблемной ситуации  </vt:lpstr>
      <vt:lpstr>“Старый рыбак” Тивадар Костка Чонтвари</vt:lpstr>
      <vt:lpstr>Презентация PowerPoint</vt:lpstr>
      <vt:lpstr>Заполнение таблицы</vt:lpstr>
      <vt:lpstr>Притча как инструмент достижения воспитательных целей</vt:lpstr>
      <vt:lpstr>Решение задач различного уровня сложности</vt:lpstr>
      <vt:lpstr>Презентация PowerPoint</vt:lpstr>
      <vt:lpstr>Комбинированные задания</vt:lpstr>
      <vt:lpstr>Выполнение иллюстрированных заданий</vt:lpstr>
      <vt:lpstr>Осмысленное чтение:</vt:lpstr>
      <vt:lpstr>Моделирование жизненных ситуаций</vt:lpstr>
      <vt:lpstr>Решение репродуктивных задач</vt:lpstr>
      <vt:lpstr>Использование интерактивных схем</vt:lpstr>
      <vt:lpstr>Презентация PowerPoint</vt:lpstr>
      <vt:lpstr>Составление памяток и моделей поведения</vt:lpstr>
      <vt:lpstr>Использования аудио и видео материалов на различных этапах урока </vt:lpstr>
      <vt:lpstr>Проектная деятельность</vt:lpstr>
      <vt:lpstr>Список литературы: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Возможности и особенности  использования дистанционных форм обучения детей с ОВЗ в контексте предметов  духовно-нравственной направленности</dc:title>
  <cp:lastModifiedBy>пользователь</cp:lastModifiedBy>
  <cp:revision>1</cp:revision>
  <dcterms:modified xsi:type="dcterms:W3CDTF">2016-08-18T10:51:09Z</dcterms:modified>
</cp:coreProperties>
</file>