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9"/>
  </p:notesMasterIdLst>
  <p:sldIdLst>
    <p:sldId id="258" r:id="rId2"/>
    <p:sldId id="260" r:id="rId3"/>
    <p:sldId id="261" r:id="rId4"/>
    <p:sldId id="262" r:id="rId5"/>
    <p:sldId id="266" r:id="rId6"/>
    <p:sldId id="275" r:id="rId7"/>
    <p:sldId id="270" r:id="rId8"/>
    <p:sldId id="271" r:id="rId9"/>
    <p:sldId id="273" r:id="rId10"/>
    <p:sldId id="277" r:id="rId11"/>
    <p:sldId id="276" r:id="rId12"/>
    <p:sldId id="272" r:id="rId13"/>
    <p:sldId id="282" r:id="rId14"/>
    <p:sldId id="274" r:id="rId15"/>
    <p:sldId id="280" r:id="rId16"/>
    <p:sldId id="281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607A527-19D9-4B60-827F-2D31DFB573CD}">
          <p14:sldIdLst>
            <p14:sldId id="258"/>
            <p14:sldId id="260"/>
            <p14:sldId id="261"/>
            <p14:sldId id="262"/>
            <p14:sldId id="266"/>
            <p14:sldId id="275"/>
            <p14:sldId id="270"/>
            <p14:sldId id="271"/>
            <p14:sldId id="273"/>
            <p14:sldId id="277"/>
            <p14:sldId id="276"/>
            <p14:sldId id="272"/>
            <p14:sldId id="282"/>
            <p14:sldId id="274"/>
            <p14:sldId id="280"/>
            <p14:sldId id="281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0099"/>
    <a:srgbClr val="2CF444"/>
    <a:srgbClr val="FF9900"/>
    <a:srgbClr val="3333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7A983-D3D6-4C18-91CD-42A04503DE94}" type="doc">
      <dgm:prSet loTypeId="urn:microsoft.com/office/officeart/2008/layout/RadialCluster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ADA8067-D166-4DF0-8EA5-6D547BE7C8D3}">
      <dgm:prSet phldrT="[Текст]"/>
      <dgm:spPr>
        <a:solidFill>
          <a:srgbClr val="FF9900"/>
        </a:solidFill>
        <a:ln w="25400"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«Спектр»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BD477472-FAF2-44F9-9EBD-9E8C1AB9088D}" type="parTrans" cxnId="{12BF03CC-787B-42B7-8726-5DFFE491B306}">
      <dgm:prSet/>
      <dgm:spPr/>
      <dgm:t>
        <a:bodyPr/>
        <a:lstStyle/>
        <a:p>
          <a:endParaRPr lang="ru-RU"/>
        </a:p>
      </dgm:t>
    </dgm:pt>
    <dgm:pt modelId="{8F817110-1D0D-4BAB-900B-3B8A4008A921}" type="sibTrans" cxnId="{12BF03CC-787B-42B7-8726-5DFFE491B306}">
      <dgm:prSet/>
      <dgm:spPr/>
      <dgm:t>
        <a:bodyPr/>
        <a:lstStyle/>
        <a:p>
          <a:endParaRPr lang="ru-RU"/>
        </a:p>
      </dgm:t>
    </dgm:pt>
    <dgm:pt modelId="{01C92538-E470-4D32-96BA-EE77F450A19B}">
      <dgm:prSet phldrT="[Текст]"/>
      <dgm:spPr>
        <a:ln w="28575" cmpd="dbl">
          <a:solidFill>
            <a:srgbClr val="FFFF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1блок</a:t>
          </a:r>
        </a:p>
        <a:p>
          <a:r>
            <a:rPr lang="ru-RU" b="1" dirty="0" smtClean="0"/>
            <a:t>«Круглый год»</a:t>
          </a:r>
          <a:endParaRPr lang="ru-RU" b="1" dirty="0"/>
        </a:p>
      </dgm:t>
    </dgm:pt>
    <dgm:pt modelId="{8E1B78D3-1BA8-42D4-AEB5-F8F73FBD0C55}" type="parTrans" cxnId="{863A5897-052B-4756-B0CD-D1DCB814E385}">
      <dgm:prSet/>
      <dgm:spPr/>
      <dgm:t>
        <a:bodyPr/>
        <a:lstStyle/>
        <a:p>
          <a:endParaRPr lang="ru-RU"/>
        </a:p>
      </dgm:t>
    </dgm:pt>
    <dgm:pt modelId="{1D9C1AA6-079D-4E4A-AEE1-F1467EC55F52}" type="sibTrans" cxnId="{863A5897-052B-4756-B0CD-D1DCB814E385}">
      <dgm:prSet/>
      <dgm:spPr/>
      <dgm:t>
        <a:bodyPr/>
        <a:lstStyle/>
        <a:p>
          <a:endParaRPr lang="ru-RU"/>
        </a:p>
      </dgm:t>
    </dgm:pt>
    <dgm:pt modelId="{5BB8A36E-A644-437B-A21B-2DF0021FFA06}">
      <dgm:prSet phldrT="[Текст]"/>
      <dgm:spPr>
        <a:ln w="19050">
          <a:solidFill>
            <a:srgbClr val="FFFF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 блок</a:t>
          </a:r>
        </a:p>
        <a:p>
          <a:r>
            <a:rPr lang="ru-RU" b="1" dirty="0" smtClean="0"/>
            <a:t>«Открытые воспитательные мероприятия»</a:t>
          </a:r>
          <a:endParaRPr lang="ru-RU" b="1" dirty="0"/>
        </a:p>
      </dgm:t>
    </dgm:pt>
    <dgm:pt modelId="{F54867A6-393B-48F2-9048-52D364B3B769}" type="parTrans" cxnId="{5D73EC67-411C-44FA-8FF7-45D8676B3ED9}">
      <dgm:prSet/>
      <dgm:spPr/>
      <dgm:t>
        <a:bodyPr/>
        <a:lstStyle/>
        <a:p>
          <a:endParaRPr lang="ru-RU"/>
        </a:p>
      </dgm:t>
    </dgm:pt>
    <dgm:pt modelId="{BD668436-9D48-4E3E-80FA-C15F0B7FE1F9}" type="sibTrans" cxnId="{5D73EC67-411C-44FA-8FF7-45D8676B3ED9}">
      <dgm:prSet/>
      <dgm:spPr/>
      <dgm:t>
        <a:bodyPr/>
        <a:lstStyle/>
        <a:p>
          <a:endParaRPr lang="ru-RU"/>
        </a:p>
      </dgm:t>
    </dgm:pt>
    <dgm:pt modelId="{D3EAC1EF-5140-4658-972E-9C4770F3C9D2}">
      <dgm:prSet/>
      <dgm:spPr>
        <a:ln w="19050">
          <a:solidFill>
            <a:srgbClr val="FFFF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 блок</a:t>
          </a:r>
        </a:p>
        <a:p>
          <a:r>
            <a:rPr lang="ru-RU" b="1" dirty="0" smtClean="0"/>
            <a:t>«Социальное партнерство"</a:t>
          </a:r>
          <a:endParaRPr lang="ru-RU" b="1" dirty="0"/>
        </a:p>
      </dgm:t>
    </dgm:pt>
    <dgm:pt modelId="{7B0FD696-1089-45E5-A0A0-FDF3595C8347}" type="parTrans" cxnId="{91EFEA23-D1C4-407D-9246-3200D185A675}">
      <dgm:prSet/>
      <dgm:spPr/>
      <dgm:t>
        <a:bodyPr/>
        <a:lstStyle/>
        <a:p>
          <a:endParaRPr lang="ru-RU"/>
        </a:p>
      </dgm:t>
    </dgm:pt>
    <dgm:pt modelId="{03757233-D32E-4C06-9E7C-2B1DCB49DE77}" type="sibTrans" cxnId="{91EFEA23-D1C4-407D-9246-3200D185A675}">
      <dgm:prSet/>
      <dgm:spPr/>
      <dgm:t>
        <a:bodyPr/>
        <a:lstStyle/>
        <a:p>
          <a:endParaRPr lang="ru-RU"/>
        </a:p>
      </dgm:t>
    </dgm:pt>
    <dgm:pt modelId="{0B12A5E3-0125-441E-B732-D953A2CF60F7}">
      <dgm:prSet/>
      <dgm:spPr>
        <a:ln w="28575">
          <a:solidFill>
            <a:srgbClr val="FFFF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 блок</a:t>
          </a:r>
        </a:p>
        <a:p>
          <a:r>
            <a:rPr lang="ru-RU" b="1" dirty="0" smtClean="0"/>
            <a:t>«Детский творческий марафон «Радуга»</a:t>
          </a:r>
          <a:endParaRPr lang="ru-RU" b="1" dirty="0"/>
        </a:p>
      </dgm:t>
    </dgm:pt>
    <dgm:pt modelId="{BA081482-1A8A-43EA-9965-0CE8DA9AFCB5}" type="parTrans" cxnId="{5F78BA83-0E70-48F5-9884-8B1959ADDBFA}">
      <dgm:prSet/>
      <dgm:spPr/>
      <dgm:t>
        <a:bodyPr/>
        <a:lstStyle/>
        <a:p>
          <a:endParaRPr lang="ru-RU"/>
        </a:p>
      </dgm:t>
    </dgm:pt>
    <dgm:pt modelId="{86770B4A-7AE1-4274-BF3E-CB3CEAD876EA}" type="sibTrans" cxnId="{5F78BA83-0E70-48F5-9884-8B1959ADDBFA}">
      <dgm:prSet/>
      <dgm:spPr/>
      <dgm:t>
        <a:bodyPr/>
        <a:lstStyle/>
        <a:p>
          <a:endParaRPr lang="ru-RU"/>
        </a:p>
      </dgm:t>
    </dgm:pt>
    <dgm:pt modelId="{E79D2585-DFF8-41CF-9901-120BBF4B638D}" type="pres">
      <dgm:prSet presAssocID="{BC47A983-D3D6-4C18-91CD-42A04503DE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C366216-9458-43D9-9019-F547CADDD028}" type="pres">
      <dgm:prSet presAssocID="{FADA8067-D166-4DF0-8EA5-6D547BE7C8D3}" presName="singleCycle" presStyleCnt="0"/>
      <dgm:spPr/>
    </dgm:pt>
    <dgm:pt modelId="{C752F002-7E5A-4305-AA88-0EFF959C7A69}" type="pres">
      <dgm:prSet presAssocID="{FADA8067-D166-4DF0-8EA5-6D547BE7C8D3}" presName="singleCenter" presStyleLbl="node1" presStyleIdx="0" presStyleCnt="5" custScaleX="111990" custScaleY="9259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6D36528-21E9-448A-A281-A7A4C1BF6442}" type="pres">
      <dgm:prSet presAssocID="{8E1B78D3-1BA8-42D4-AEB5-F8F73FBD0C55}" presName="Name56" presStyleLbl="parChTrans1D2" presStyleIdx="0" presStyleCnt="4"/>
      <dgm:spPr/>
      <dgm:t>
        <a:bodyPr/>
        <a:lstStyle/>
        <a:p>
          <a:endParaRPr lang="ru-RU"/>
        </a:p>
      </dgm:t>
    </dgm:pt>
    <dgm:pt modelId="{DB9FD44A-06C5-49A1-BE69-E22FDB2A6E54}" type="pres">
      <dgm:prSet presAssocID="{01C92538-E470-4D32-96BA-EE77F450A19B}" presName="text0" presStyleLbl="node1" presStyleIdx="1" presStyleCnt="5" custScaleX="158442" custScaleY="86372" custRadScaleRad="87135" custRadScaleInc="-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37C95-29FA-4A26-8FD6-B79E65945564}" type="pres">
      <dgm:prSet presAssocID="{BA081482-1A8A-43EA-9965-0CE8DA9AFCB5}" presName="Name56" presStyleLbl="parChTrans1D2" presStyleIdx="1" presStyleCnt="4"/>
      <dgm:spPr/>
      <dgm:t>
        <a:bodyPr/>
        <a:lstStyle/>
        <a:p>
          <a:endParaRPr lang="ru-RU"/>
        </a:p>
      </dgm:t>
    </dgm:pt>
    <dgm:pt modelId="{39E2614C-6CB0-4D0B-9236-A4C0AC08F568}" type="pres">
      <dgm:prSet presAssocID="{0B12A5E3-0125-441E-B732-D953A2CF60F7}" presName="text0" presStyleLbl="node1" presStyleIdx="2" presStyleCnt="5" custScaleX="154855" custScaleY="98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D1710-84F4-4F43-96F8-554A94BFD34A}" type="pres">
      <dgm:prSet presAssocID="{7B0FD696-1089-45E5-A0A0-FDF3595C8347}" presName="Name56" presStyleLbl="parChTrans1D2" presStyleIdx="2" presStyleCnt="4"/>
      <dgm:spPr/>
      <dgm:t>
        <a:bodyPr/>
        <a:lstStyle/>
        <a:p>
          <a:endParaRPr lang="ru-RU"/>
        </a:p>
      </dgm:t>
    </dgm:pt>
    <dgm:pt modelId="{18CD8228-DEE9-40AF-8B64-98F8060B1266}" type="pres">
      <dgm:prSet presAssocID="{D3EAC1EF-5140-4658-972E-9C4770F3C9D2}" presName="text0" presStyleLbl="node1" presStyleIdx="3" presStyleCnt="5" custScaleX="144622" custScaleY="88938" custRadScaleRad="86152" custRadScaleInc="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EB7A8-D44F-4297-AF46-A5348526280B}" type="pres">
      <dgm:prSet presAssocID="{F54867A6-393B-48F2-9048-52D364B3B769}" presName="Name56" presStyleLbl="parChTrans1D2" presStyleIdx="3" presStyleCnt="4"/>
      <dgm:spPr/>
      <dgm:t>
        <a:bodyPr/>
        <a:lstStyle/>
        <a:p>
          <a:endParaRPr lang="ru-RU"/>
        </a:p>
      </dgm:t>
    </dgm:pt>
    <dgm:pt modelId="{A30ACCD7-B759-4674-9A6A-E5F711082350}" type="pres">
      <dgm:prSet presAssocID="{5BB8A36E-A644-437B-A21B-2DF0021FFA06}" presName="text0" presStyleLbl="node1" presStyleIdx="4" presStyleCnt="5" custScaleX="161319" custRadScaleRad="100715" custRadScaleInc="1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4C469-D419-4F1F-830E-CE142D336C5B}" type="presOf" srcId="{8E1B78D3-1BA8-42D4-AEB5-F8F73FBD0C55}" destId="{46D36528-21E9-448A-A281-A7A4C1BF6442}" srcOrd="0" destOrd="0" presId="urn:microsoft.com/office/officeart/2008/layout/RadialCluster"/>
    <dgm:cxn modelId="{12BF03CC-787B-42B7-8726-5DFFE491B306}" srcId="{BC47A983-D3D6-4C18-91CD-42A04503DE94}" destId="{FADA8067-D166-4DF0-8EA5-6D547BE7C8D3}" srcOrd="0" destOrd="0" parTransId="{BD477472-FAF2-44F9-9EBD-9E8C1AB9088D}" sibTransId="{8F817110-1D0D-4BAB-900B-3B8A4008A921}"/>
    <dgm:cxn modelId="{591CB161-C410-414D-A4E5-DB07FEDAFA62}" type="presOf" srcId="{FADA8067-D166-4DF0-8EA5-6D547BE7C8D3}" destId="{C752F002-7E5A-4305-AA88-0EFF959C7A69}" srcOrd="0" destOrd="0" presId="urn:microsoft.com/office/officeart/2008/layout/RadialCluster"/>
    <dgm:cxn modelId="{B929C905-AC05-4995-89BD-0609A11660EB}" type="presOf" srcId="{0B12A5E3-0125-441E-B732-D953A2CF60F7}" destId="{39E2614C-6CB0-4D0B-9236-A4C0AC08F568}" srcOrd="0" destOrd="0" presId="urn:microsoft.com/office/officeart/2008/layout/RadialCluster"/>
    <dgm:cxn modelId="{91EFEA23-D1C4-407D-9246-3200D185A675}" srcId="{FADA8067-D166-4DF0-8EA5-6D547BE7C8D3}" destId="{D3EAC1EF-5140-4658-972E-9C4770F3C9D2}" srcOrd="2" destOrd="0" parTransId="{7B0FD696-1089-45E5-A0A0-FDF3595C8347}" sibTransId="{03757233-D32E-4C06-9E7C-2B1DCB49DE77}"/>
    <dgm:cxn modelId="{D951A6CD-22B0-4618-97EF-DC52333A4943}" type="presOf" srcId="{BA081482-1A8A-43EA-9965-0CE8DA9AFCB5}" destId="{84F37C95-29FA-4A26-8FD6-B79E65945564}" srcOrd="0" destOrd="0" presId="urn:microsoft.com/office/officeart/2008/layout/RadialCluster"/>
    <dgm:cxn modelId="{04D895A4-30C3-46C3-8F46-EAB83B27481E}" type="presOf" srcId="{5BB8A36E-A644-437B-A21B-2DF0021FFA06}" destId="{A30ACCD7-B759-4674-9A6A-E5F711082350}" srcOrd="0" destOrd="0" presId="urn:microsoft.com/office/officeart/2008/layout/RadialCluster"/>
    <dgm:cxn modelId="{A13645C4-B121-4664-ACCA-2E37355E3A0E}" type="presOf" srcId="{7B0FD696-1089-45E5-A0A0-FDF3595C8347}" destId="{AD1D1710-84F4-4F43-96F8-554A94BFD34A}" srcOrd="0" destOrd="0" presId="urn:microsoft.com/office/officeart/2008/layout/RadialCluster"/>
    <dgm:cxn modelId="{9A38B79C-6B64-49DA-A641-A792ADE313C0}" type="presOf" srcId="{BC47A983-D3D6-4C18-91CD-42A04503DE94}" destId="{E79D2585-DFF8-41CF-9901-120BBF4B638D}" srcOrd="0" destOrd="0" presId="urn:microsoft.com/office/officeart/2008/layout/RadialCluster"/>
    <dgm:cxn modelId="{07F6F2BD-437C-4387-BBF0-7DA743B48CB9}" type="presOf" srcId="{D3EAC1EF-5140-4658-972E-9C4770F3C9D2}" destId="{18CD8228-DEE9-40AF-8B64-98F8060B1266}" srcOrd="0" destOrd="0" presId="urn:microsoft.com/office/officeart/2008/layout/RadialCluster"/>
    <dgm:cxn modelId="{5D73EC67-411C-44FA-8FF7-45D8676B3ED9}" srcId="{FADA8067-D166-4DF0-8EA5-6D547BE7C8D3}" destId="{5BB8A36E-A644-437B-A21B-2DF0021FFA06}" srcOrd="3" destOrd="0" parTransId="{F54867A6-393B-48F2-9048-52D364B3B769}" sibTransId="{BD668436-9D48-4E3E-80FA-C15F0B7FE1F9}"/>
    <dgm:cxn modelId="{5F78BA83-0E70-48F5-9884-8B1959ADDBFA}" srcId="{FADA8067-D166-4DF0-8EA5-6D547BE7C8D3}" destId="{0B12A5E3-0125-441E-B732-D953A2CF60F7}" srcOrd="1" destOrd="0" parTransId="{BA081482-1A8A-43EA-9965-0CE8DA9AFCB5}" sibTransId="{86770B4A-7AE1-4274-BF3E-CB3CEAD876EA}"/>
    <dgm:cxn modelId="{863A5897-052B-4756-B0CD-D1DCB814E385}" srcId="{FADA8067-D166-4DF0-8EA5-6D547BE7C8D3}" destId="{01C92538-E470-4D32-96BA-EE77F450A19B}" srcOrd="0" destOrd="0" parTransId="{8E1B78D3-1BA8-42D4-AEB5-F8F73FBD0C55}" sibTransId="{1D9C1AA6-079D-4E4A-AEE1-F1467EC55F52}"/>
    <dgm:cxn modelId="{688FFEA3-02F1-4167-A563-13BDDFD5C08E}" type="presOf" srcId="{01C92538-E470-4D32-96BA-EE77F450A19B}" destId="{DB9FD44A-06C5-49A1-BE69-E22FDB2A6E54}" srcOrd="0" destOrd="0" presId="urn:microsoft.com/office/officeart/2008/layout/RadialCluster"/>
    <dgm:cxn modelId="{162456F6-0422-40E4-977B-AF94A6C221CA}" type="presOf" srcId="{F54867A6-393B-48F2-9048-52D364B3B769}" destId="{0C4EB7A8-D44F-4297-AF46-A5348526280B}" srcOrd="0" destOrd="0" presId="urn:microsoft.com/office/officeart/2008/layout/RadialCluster"/>
    <dgm:cxn modelId="{22068A31-70E7-4FE9-B7B1-494DB8FE7544}" type="presParOf" srcId="{E79D2585-DFF8-41CF-9901-120BBF4B638D}" destId="{5C366216-9458-43D9-9019-F547CADDD028}" srcOrd="0" destOrd="0" presId="urn:microsoft.com/office/officeart/2008/layout/RadialCluster"/>
    <dgm:cxn modelId="{2BA90128-EF89-40EF-B123-964ED8E719CC}" type="presParOf" srcId="{5C366216-9458-43D9-9019-F547CADDD028}" destId="{C752F002-7E5A-4305-AA88-0EFF959C7A69}" srcOrd="0" destOrd="0" presId="urn:microsoft.com/office/officeart/2008/layout/RadialCluster"/>
    <dgm:cxn modelId="{D6B2F003-28E8-4D9A-8013-F4B94FEE882D}" type="presParOf" srcId="{5C366216-9458-43D9-9019-F547CADDD028}" destId="{46D36528-21E9-448A-A281-A7A4C1BF6442}" srcOrd="1" destOrd="0" presId="urn:microsoft.com/office/officeart/2008/layout/RadialCluster"/>
    <dgm:cxn modelId="{C367A43B-EADB-4A47-A2CC-7A1423586DB7}" type="presParOf" srcId="{5C366216-9458-43D9-9019-F547CADDD028}" destId="{DB9FD44A-06C5-49A1-BE69-E22FDB2A6E54}" srcOrd="2" destOrd="0" presId="urn:microsoft.com/office/officeart/2008/layout/RadialCluster"/>
    <dgm:cxn modelId="{0F708015-53E9-4E8A-8D30-450B979BE9B5}" type="presParOf" srcId="{5C366216-9458-43D9-9019-F547CADDD028}" destId="{84F37C95-29FA-4A26-8FD6-B79E65945564}" srcOrd="3" destOrd="0" presId="urn:microsoft.com/office/officeart/2008/layout/RadialCluster"/>
    <dgm:cxn modelId="{1482E14D-F32F-4869-B760-C796AAD4F776}" type="presParOf" srcId="{5C366216-9458-43D9-9019-F547CADDD028}" destId="{39E2614C-6CB0-4D0B-9236-A4C0AC08F568}" srcOrd="4" destOrd="0" presId="urn:microsoft.com/office/officeart/2008/layout/RadialCluster"/>
    <dgm:cxn modelId="{EE1A974B-F162-4CAE-A0A0-0E9909379143}" type="presParOf" srcId="{5C366216-9458-43D9-9019-F547CADDD028}" destId="{AD1D1710-84F4-4F43-96F8-554A94BFD34A}" srcOrd="5" destOrd="0" presId="urn:microsoft.com/office/officeart/2008/layout/RadialCluster"/>
    <dgm:cxn modelId="{1EF609A1-2271-4D10-B928-FD065F019364}" type="presParOf" srcId="{5C366216-9458-43D9-9019-F547CADDD028}" destId="{18CD8228-DEE9-40AF-8B64-98F8060B1266}" srcOrd="6" destOrd="0" presId="urn:microsoft.com/office/officeart/2008/layout/RadialCluster"/>
    <dgm:cxn modelId="{BCEF590A-6BE3-4D99-B97D-23747795E784}" type="presParOf" srcId="{5C366216-9458-43D9-9019-F547CADDD028}" destId="{0C4EB7A8-D44F-4297-AF46-A5348526280B}" srcOrd="7" destOrd="0" presId="urn:microsoft.com/office/officeart/2008/layout/RadialCluster"/>
    <dgm:cxn modelId="{675DD583-7E3C-49D7-865D-580FB610198A}" type="presParOf" srcId="{5C366216-9458-43D9-9019-F547CADDD028}" destId="{A30ACCD7-B759-4674-9A6A-E5F711082350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2F002-7E5A-4305-AA88-0EFF959C7A69}">
      <dsp:nvSpPr>
        <dsp:cNvPr id="0" name=""/>
        <dsp:cNvSpPr/>
      </dsp:nvSpPr>
      <dsp:spPr>
        <a:xfrm>
          <a:off x="2554426" y="1891429"/>
          <a:ext cx="1766054" cy="1460168"/>
        </a:xfrm>
        <a:prstGeom prst="roundRect">
          <a:avLst/>
        </a:prstGeom>
        <a:solidFill>
          <a:srgbClr val="FF9900"/>
        </a:solidFill>
        <a:ln w="254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«Спектр»</a:t>
          </a:r>
          <a:endParaRPr lang="ru-RU" sz="2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625706" y="1962709"/>
        <a:ext cx="1623494" cy="1317608"/>
      </dsp:txXfrm>
    </dsp:sp>
    <dsp:sp modelId="{46D36528-21E9-448A-A281-A7A4C1BF6442}">
      <dsp:nvSpPr>
        <dsp:cNvPr id="0" name=""/>
        <dsp:cNvSpPr/>
      </dsp:nvSpPr>
      <dsp:spPr>
        <a:xfrm rot="16184718">
          <a:off x="3111250" y="1569903"/>
          <a:ext cx="6430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3058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FD44A-06C5-49A1-BE69-E22FDB2A6E54}">
      <dsp:nvSpPr>
        <dsp:cNvPr id="0" name=""/>
        <dsp:cNvSpPr/>
      </dsp:nvSpPr>
      <dsp:spPr>
        <a:xfrm>
          <a:off x="2592293" y="335794"/>
          <a:ext cx="1674056" cy="912583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 cmpd="dbl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1блок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«Круглый год»</a:t>
          </a:r>
          <a:endParaRPr lang="ru-RU" sz="1800" b="1" kern="1200" dirty="0"/>
        </a:p>
      </dsp:txBody>
      <dsp:txXfrm>
        <a:off x="2636842" y="380343"/>
        <a:ext cx="1584958" cy="823485"/>
      </dsp:txXfrm>
    </dsp:sp>
    <dsp:sp modelId="{84F37C95-29FA-4A26-8FD6-B79E65945564}">
      <dsp:nvSpPr>
        <dsp:cNvPr id="0" name=""/>
        <dsp:cNvSpPr/>
      </dsp:nvSpPr>
      <dsp:spPr>
        <a:xfrm>
          <a:off x="4320481" y="2621514"/>
          <a:ext cx="3984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8447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2614C-6CB0-4D0B-9236-A4C0AC08F568}">
      <dsp:nvSpPr>
        <dsp:cNvPr id="0" name=""/>
        <dsp:cNvSpPr/>
      </dsp:nvSpPr>
      <dsp:spPr>
        <a:xfrm>
          <a:off x="4718929" y="2100935"/>
          <a:ext cx="1636156" cy="1041157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2 блок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«Детский творческий марафон «Радуга»</a:t>
          </a:r>
          <a:endParaRPr lang="ru-RU" sz="1400" b="1" kern="1200" dirty="0"/>
        </a:p>
      </dsp:txBody>
      <dsp:txXfrm>
        <a:off x="4769754" y="2151760"/>
        <a:ext cx="1534506" cy="939507"/>
      </dsp:txXfrm>
    </dsp:sp>
    <dsp:sp modelId="{AD1D1710-84F4-4F43-96F8-554A94BFD34A}">
      <dsp:nvSpPr>
        <dsp:cNvPr id="0" name=""/>
        <dsp:cNvSpPr/>
      </dsp:nvSpPr>
      <dsp:spPr>
        <a:xfrm rot="5417361">
          <a:off x="3127799" y="3656024"/>
          <a:ext cx="6088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8860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D8228-DEE9-40AF-8B64-98F8060B1266}">
      <dsp:nvSpPr>
        <dsp:cNvPr id="0" name=""/>
        <dsp:cNvSpPr/>
      </dsp:nvSpPr>
      <dsp:spPr>
        <a:xfrm>
          <a:off x="2664300" y="3960450"/>
          <a:ext cx="1528037" cy="939695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4 блок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«Социальное партнерство"</a:t>
          </a:r>
          <a:endParaRPr lang="ru-RU" sz="1600" b="1" kern="1200" dirty="0"/>
        </a:p>
      </dsp:txBody>
      <dsp:txXfrm>
        <a:off x="2710172" y="4006322"/>
        <a:ext cx="1436293" cy="847951"/>
      </dsp:txXfrm>
    </dsp:sp>
    <dsp:sp modelId="{0C4EB7A8-D44F-4297-AF46-A5348526280B}">
      <dsp:nvSpPr>
        <dsp:cNvPr id="0" name=""/>
        <dsp:cNvSpPr/>
      </dsp:nvSpPr>
      <dsp:spPr>
        <a:xfrm rot="10847520">
          <a:off x="2175299" y="2606686"/>
          <a:ext cx="379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9145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ACCD7-B759-4674-9A6A-E5F711082350}">
      <dsp:nvSpPr>
        <dsp:cNvPr id="0" name=""/>
        <dsp:cNvSpPr/>
      </dsp:nvSpPr>
      <dsp:spPr>
        <a:xfrm>
          <a:off x="470864" y="2063998"/>
          <a:ext cx="1704453" cy="105657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3 блок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«Открытые воспитательные мероприятия»</a:t>
          </a:r>
          <a:endParaRPr lang="ru-RU" sz="1400" b="1" kern="1200" dirty="0"/>
        </a:p>
      </dsp:txBody>
      <dsp:txXfrm>
        <a:off x="522442" y="2115576"/>
        <a:ext cx="1601297" cy="953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1B34D-6F9C-4E6A-8931-5EC58DC5EBF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2847C-15A3-4B39-9F9B-C873B9120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1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847C-15A3-4B39-9F9B-C873B912036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26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847C-15A3-4B39-9F9B-C873B912036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9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5A851-F2E0-4FC0-AC24-BE7D66021D0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4685-5A04-4F16-9DDD-0426AC00F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4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5A851-F2E0-4FC0-AC24-BE7D66021D0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4685-5A04-4F16-9DDD-0426AC00F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6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5A851-F2E0-4FC0-AC24-BE7D66021D0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4685-5A04-4F16-9DDD-0426AC00F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8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5A851-F2E0-4FC0-AC24-BE7D66021D0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4685-5A04-4F16-9DDD-0426AC00F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4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5A851-F2E0-4FC0-AC24-BE7D66021D0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4685-5A04-4F16-9DDD-0426AC00F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2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5A851-F2E0-4FC0-AC24-BE7D66021D0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4685-5A04-4F16-9DDD-0426AC00F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0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5A851-F2E0-4FC0-AC24-BE7D66021D0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4685-5A04-4F16-9DDD-0426AC00F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6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5A851-F2E0-4FC0-AC24-BE7D66021D0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4685-5A04-4F16-9DDD-0426AC00F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0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5A851-F2E0-4FC0-AC24-BE7D66021D0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4685-5A04-4F16-9DDD-0426AC00F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3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5A851-F2E0-4FC0-AC24-BE7D66021D0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4685-5A04-4F16-9DDD-0426AC00F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2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5A851-F2E0-4FC0-AC24-BE7D66021D0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4685-5A04-4F16-9DDD-0426AC00F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3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4BD97"/>
            </a:gs>
            <a:gs pos="21001">
              <a:srgbClr val="DDD9C3"/>
            </a:gs>
            <a:gs pos="46001">
              <a:srgbClr val="EEECE1"/>
            </a:gs>
            <a:gs pos="100000">
              <a:schemeClr val="bg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F25A851-F2E0-4FC0-AC24-BE7D66021D0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6154685-5A04-4F16-9DDD-0426AC00F4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688632" cy="1671464"/>
          </a:xfrm>
        </p:spPr>
        <p:txBody>
          <a:bodyPr/>
          <a:lstStyle/>
          <a:p>
            <a:pPr algn="ctr"/>
            <a:r>
              <a:rPr lang="ru-RU" sz="20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Муниципальное    бюджетное учреждение   дополнительного  образования </a:t>
            </a:r>
            <a:br>
              <a:rPr lang="ru-RU" sz="20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«Центр  детского  творчества»  </a:t>
            </a:r>
            <a:br>
              <a:rPr lang="ru-RU" sz="20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г. Сафоново    Смоленской области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551">
            <a:off x="1582879" y="277943"/>
            <a:ext cx="1864530" cy="17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30104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1" y="2420888"/>
            <a:ext cx="5450482" cy="3832101"/>
          </a:xfrm>
          <a:prstGeom prst="roundRect">
            <a:avLst/>
          </a:prstGeom>
          <a:noFill/>
          <a:ln w="28575">
            <a:solidFill>
              <a:srgbClr val="2CF444"/>
            </a:solidFill>
          </a:ln>
        </p:spPr>
      </p:pic>
    </p:spTree>
    <p:extLst>
      <p:ext uri="{BB962C8B-B14F-4D97-AF65-F5344CB8AC3E}">
        <p14:creationId xmlns:p14="http://schemas.microsoft.com/office/powerpoint/2010/main" val="203193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008" y="116632"/>
            <a:ext cx="5486400" cy="56673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993366"/>
                </a:solidFill>
              </a:rPr>
              <a:t>Тематическая программа ко Дню матери</a:t>
            </a:r>
            <a:br>
              <a:rPr lang="ru-RU" sz="2000" b="1" dirty="0" smtClean="0">
                <a:solidFill>
                  <a:srgbClr val="993366"/>
                </a:solidFill>
              </a:rPr>
            </a:br>
            <a:r>
              <a:rPr lang="ru-RU" sz="2000" b="1" dirty="0" smtClean="0">
                <a:solidFill>
                  <a:srgbClr val="993366"/>
                </a:solidFill>
              </a:rPr>
              <a:t>«Тебе, моя родная, посвящаю»</a:t>
            </a:r>
            <a:endParaRPr lang="ru-RU" sz="2000" b="1" dirty="0">
              <a:solidFill>
                <a:srgbClr val="993366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8" t="-1" r="14994" b="-453"/>
          <a:stretch/>
        </p:blipFill>
        <p:spPr>
          <a:xfrm>
            <a:off x="3203848" y="1052736"/>
            <a:ext cx="2290618" cy="2396521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3419871" y="5915784"/>
            <a:ext cx="5485215" cy="804862"/>
          </a:xfrm>
        </p:spPr>
        <p:txBody>
          <a:bodyPr/>
          <a:lstStyle/>
          <a:p>
            <a:pPr algn="ctr"/>
            <a:r>
              <a:rPr lang="ru-RU" b="1" dirty="0" smtClean="0"/>
              <a:t>Выступление коллективов  «Гармония» (конферанс), «Веселые нотки» (вокал), «Маска» (театральная студия), «Солнышко» (народно-сценический танец)</a:t>
            </a:r>
            <a:endParaRPr lang="ru-RU" b="1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r="8903"/>
          <a:stretch/>
        </p:blipFill>
        <p:spPr bwMode="auto">
          <a:xfrm>
            <a:off x="3131840" y="3645024"/>
            <a:ext cx="2355274" cy="223224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r="9056"/>
          <a:stretch/>
        </p:blipFill>
        <p:spPr bwMode="auto">
          <a:xfrm>
            <a:off x="5869959" y="3600801"/>
            <a:ext cx="2976577" cy="223963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/>
          <a:stretch/>
        </p:blipFill>
        <p:spPr bwMode="auto">
          <a:xfrm>
            <a:off x="5868144" y="1052736"/>
            <a:ext cx="3039996" cy="238571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0"/>
            <a:ext cx="5486400" cy="68337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993366"/>
                </a:solidFill>
              </a:rPr>
              <a:t>Познавательная программа </a:t>
            </a:r>
            <a:br>
              <a:rPr lang="ru-RU" sz="2400" b="1" dirty="0" smtClean="0">
                <a:solidFill>
                  <a:srgbClr val="993366"/>
                </a:solidFill>
              </a:rPr>
            </a:br>
            <a:r>
              <a:rPr lang="ru-RU" sz="2400" b="1" dirty="0" smtClean="0">
                <a:solidFill>
                  <a:srgbClr val="993366"/>
                </a:solidFill>
              </a:rPr>
              <a:t>«Весенний календарь»</a:t>
            </a:r>
            <a:endParaRPr lang="ru-RU" sz="2400" b="1" dirty="0">
              <a:solidFill>
                <a:srgbClr val="993366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>
            <a:fillRect/>
          </a:stretch>
        </p:blipFill>
        <p:spPr>
          <a:xfrm>
            <a:off x="5724128" y="970569"/>
            <a:ext cx="3260705" cy="2445529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24128" y="3829570"/>
            <a:ext cx="3347864" cy="230425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Выступление  фольклорного коллектива «Лукошко».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Награждение победителей викторины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«Всемирный  день здоровья» -беседа врача центра  здоровья Макаровой Е.А.</a:t>
            </a:r>
            <a:endParaRPr lang="ru-RU" b="1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72" y="3717032"/>
            <a:ext cx="3372443" cy="252933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80728"/>
            <a:ext cx="3264363" cy="244827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87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221088"/>
            <a:ext cx="379785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Отчетные концерты творческих объединений 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танцевальных коллективов «Улыбка», «Солнышко», вокального ансамбля «Веселые нотки», театра моды «Маленькая страна».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5508104" y="1052736"/>
            <a:ext cx="3239848" cy="2429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83719"/>
            <a:ext cx="4996206" cy="680985"/>
          </a:xfrm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993366"/>
                </a:solidFill>
              </a:rPr>
              <a:t>Отчетные концерты</a:t>
            </a:r>
            <a:endParaRPr lang="ru-RU" sz="2800" b="1" i="1" dirty="0">
              <a:solidFill>
                <a:srgbClr val="993366"/>
              </a:solidFill>
            </a:endParaRPr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6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41" y="3957829"/>
            <a:ext cx="3327342" cy="2495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19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6032" y="4021837"/>
            <a:ext cx="2939728" cy="216024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Объект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9432"/>
            <a:ext cx="3528392" cy="264629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Объект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52" y="806187"/>
            <a:ext cx="3479385" cy="2609539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Объект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741" y="3645025"/>
            <a:ext cx="3438596" cy="259228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Текст 3"/>
          <p:cNvSpPr txBox="1">
            <a:spLocks/>
          </p:cNvSpPr>
          <p:nvPr/>
        </p:nvSpPr>
        <p:spPr bwMode="auto">
          <a:xfrm>
            <a:off x="3851920" y="83719"/>
            <a:ext cx="4996206" cy="68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entury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entury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entury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i="1" dirty="0" smtClean="0">
                <a:solidFill>
                  <a:srgbClr val="993366"/>
                </a:solidFill>
              </a:rPr>
              <a:t>Отчетные концерты</a:t>
            </a:r>
            <a:endParaRPr lang="ru-RU" b="1" i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16632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993366"/>
                </a:solidFill>
              </a:rPr>
              <a:t>Детский творческий марафон «Радуга»</a:t>
            </a:r>
            <a:endParaRPr lang="ru-RU" dirty="0">
              <a:solidFill>
                <a:srgbClr val="993366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b="21"/>
          <a:stretch>
            <a:fillRect/>
          </a:stretch>
        </p:blipFill>
        <p:spPr>
          <a:xfrm>
            <a:off x="5368056" y="908720"/>
            <a:ext cx="3563888" cy="2672916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267744" y="4797152"/>
            <a:ext cx="2836360" cy="172819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Выставка рисунков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Победители конкурса вокалистов « Фабрика звезд ЦДТ- 2016 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Победители конкурса чтецов «Ради жизни на Земле»</a:t>
            </a:r>
            <a:endParaRPr lang="ru-RU" b="1" dirty="0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75" y="908720"/>
            <a:ext cx="2490717" cy="36004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33056"/>
            <a:ext cx="3528392" cy="259228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96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635896" y="116632"/>
            <a:ext cx="5256584" cy="5667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3366"/>
                </a:solidFill>
              </a:rPr>
              <a:t>Открытое  воспитательное  мероприятие</a:t>
            </a: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2276008" y="4077072"/>
            <a:ext cx="2690221" cy="2016224"/>
          </a:xfrm>
        </p:spPr>
        <p:txBody>
          <a:bodyPr/>
          <a:lstStyle/>
          <a:p>
            <a:pPr algn="ctr"/>
            <a:r>
              <a:rPr lang="ru-RU" b="1" dirty="0" smtClean="0"/>
              <a:t>Тематическая программа, посвященная международному </a:t>
            </a:r>
          </a:p>
          <a:p>
            <a:pPr algn="ctr"/>
            <a:r>
              <a:rPr lang="ru-RU" b="1" dirty="0" smtClean="0"/>
              <a:t>Дню музыки.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Подготовлена педагогом Волковой М.И. и учащимися </a:t>
            </a:r>
            <a:r>
              <a:rPr lang="ru-RU" b="1" dirty="0" err="1" smtClean="0"/>
              <a:t>т.о</a:t>
            </a:r>
            <a:r>
              <a:rPr lang="ru-RU" b="1" dirty="0" smtClean="0"/>
              <a:t>. «Веселые нотки»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89040"/>
            <a:ext cx="3318520" cy="2488890"/>
          </a:xfr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1" b="30586"/>
          <a:stretch/>
        </p:blipFill>
        <p:spPr bwMode="auto">
          <a:xfrm>
            <a:off x="2247491" y="980728"/>
            <a:ext cx="2889778" cy="25922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0" b="8950"/>
          <a:stretch>
            <a:fillRect/>
          </a:stretch>
        </p:blipFill>
        <p:spPr>
          <a:xfrm>
            <a:off x="5364088" y="980728"/>
            <a:ext cx="3360373" cy="2520280"/>
          </a:xfr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14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9891" y="188639"/>
            <a:ext cx="5486400" cy="86409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3366"/>
                </a:solidFill>
              </a:rPr>
              <a:t>Тематическая программа </a:t>
            </a:r>
            <a:br>
              <a:rPr lang="ru-RU" dirty="0" smtClean="0">
                <a:solidFill>
                  <a:srgbClr val="993366"/>
                </a:solidFill>
              </a:rPr>
            </a:br>
            <a:r>
              <a:rPr lang="ru-RU" dirty="0" smtClean="0">
                <a:solidFill>
                  <a:srgbClr val="993366"/>
                </a:solidFill>
              </a:rPr>
              <a:t>«Славим возраст золотой» , </a:t>
            </a:r>
            <a:br>
              <a:rPr lang="ru-RU" dirty="0" smtClean="0">
                <a:solidFill>
                  <a:srgbClr val="993366"/>
                </a:solidFill>
              </a:rPr>
            </a:br>
            <a:r>
              <a:rPr lang="ru-RU" dirty="0" smtClean="0">
                <a:solidFill>
                  <a:srgbClr val="993366"/>
                </a:solidFill>
              </a:rPr>
              <a:t>посвященная  Дню пожилых  людей</a:t>
            </a:r>
            <a:endParaRPr lang="ru-RU" dirty="0">
              <a:solidFill>
                <a:srgbClr val="993366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>
            <a:fillRect/>
          </a:stretch>
        </p:blipFill>
        <p:spPr>
          <a:xfrm>
            <a:off x="6015448" y="1052737"/>
            <a:ext cx="2853029" cy="2139772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059832" y="5661248"/>
            <a:ext cx="5918448" cy="11967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Выступление зам. директора Сафоновского центра социального обслуживания населения Макаровой Л.Е.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Сценка «Встретились подружки» (</a:t>
            </a:r>
            <a:r>
              <a:rPr lang="ru-RU" b="1" dirty="0" err="1" smtClean="0"/>
              <a:t>т.о</a:t>
            </a:r>
            <a:r>
              <a:rPr lang="ru-RU" b="1" dirty="0" smtClean="0"/>
              <a:t>. «Маска»)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Поет Владислав Артеменков (</a:t>
            </a:r>
            <a:r>
              <a:rPr lang="ru-RU" b="1" dirty="0" err="1" smtClean="0"/>
              <a:t>т.о</a:t>
            </a:r>
            <a:r>
              <a:rPr lang="ru-RU" b="1" dirty="0" smtClean="0"/>
              <a:t>. «Веселые нотки»)</a:t>
            </a:r>
            <a:endParaRPr lang="ru-RU" b="1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7061" y="3429000"/>
            <a:ext cx="2880319" cy="216024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5961" y="3407009"/>
            <a:ext cx="2880320" cy="216024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4345" y="1052737"/>
            <a:ext cx="2883035" cy="216227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270652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5696" y="764704"/>
            <a:ext cx="7128792" cy="2304256"/>
          </a:xfrm>
        </p:spPr>
        <p:txBody>
          <a:bodyPr/>
          <a:lstStyle/>
          <a:p>
            <a:r>
              <a:rPr lang="ru-RU" dirty="0" smtClean="0">
                <a:solidFill>
                  <a:srgbClr val="993366"/>
                </a:solidFill>
              </a:rPr>
              <a:t>          СПАСИБО  </a:t>
            </a:r>
            <a:br>
              <a:rPr lang="ru-RU" dirty="0" smtClean="0">
                <a:solidFill>
                  <a:srgbClr val="993366"/>
                </a:solidFill>
              </a:rPr>
            </a:b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smtClean="0">
                <a:solidFill>
                  <a:srgbClr val="993366"/>
                </a:solidFill>
              </a:rPr>
              <a:t>                </a:t>
            </a:r>
            <a:br>
              <a:rPr lang="ru-RU" dirty="0" smtClean="0">
                <a:solidFill>
                  <a:srgbClr val="993366"/>
                </a:solidFill>
              </a:rPr>
            </a:b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smtClean="0">
                <a:solidFill>
                  <a:srgbClr val="993366"/>
                </a:solidFill>
              </a:rPr>
              <a:t>               ЗА   ВНИМАНИЕ!</a:t>
            </a:r>
            <a:endParaRPr lang="ru-RU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60000"/>
                <a:satMod val="180000"/>
              </a:schemeClr>
              <a:schemeClr val="bg1">
                <a:tint val="500"/>
                <a:satMod val="150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821511"/>
            <a:ext cx="5237580" cy="3327569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Программа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воспитательно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- досуговой деятельности «Спектр»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МБУ ДО «ЦДТ»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г.Сафоново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Смоленской области</a:t>
            </a:r>
            <a:r>
              <a:rPr lang="ru-RU" sz="2400" dirty="0" smtClean="0"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latin typeface="Arial Black" panose="020B0A04020102020204" pitchFamily="34" charset="0"/>
              </a:rPr>
            </a:b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869160"/>
            <a:ext cx="4257260" cy="110124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С.Н. Давыдова, педагог-организатор</a:t>
            </a:r>
          </a:p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МБУ ДО «ЦДТ»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г.Сафоново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Смоленской области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9550" y="421401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«ЦДТ»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93" y="1083467"/>
            <a:ext cx="165398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3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3140968"/>
            <a:ext cx="5105400" cy="260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88083351"/>
              </p:ext>
            </p:extLst>
          </p:nvPr>
        </p:nvGraphicFramePr>
        <p:xfrm>
          <a:off x="2555776" y="836712"/>
          <a:ext cx="68407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41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88640"/>
            <a:ext cx="194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«ЦДТ»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54717" y="5301208"/>
            <a:ext cx="5114778" cy="12121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rgbClr val="993366"/>
                </a:solidFill>
              </a:rPr>
              <a:t>Стенд   «</a:t>
            </a:r>
            <a:r>
              <a:rPr lang="ru-RU" b="1" i="1" dirty="0" smtClean="0">
                <a:solidFill>
                  <a:srgbClr val="993366"/>
                </a:solidFill>
              </a:rPr>
              <a:t>Праздничный хоровод </a:t>
            </a:r>
            <a:r>
              <a:rPr lang="ru-RU" b="1" dirty="0" smtClean="0">
                <a:solidFill>
                  <a:srgbClr val="993366"/>
                </a:solidFill>
              </a:rPr>
              <a:t>» отражает план </a:t>
            </a:r>
            <a:r>
              <a:rPr lang="ru-RU" b="1" dirty="0" err="1" smtClean="0">
                <a:solidFill>
                  <a:srgbClr val="993366"/>
                </a:solidFill>
              </a:rPr>
              <a:t>воспитательно</a:t>
            </a:r>
            <a:r>
              <a:rPr lang="ru-RU" b="1" dirty="0" smtClean="0">
                <a:solidFill>
                  <a:srgbClr val="993366"/>
                </a:solidFill>
              </a:rPr>
              <a:t>-досуговых мероприятий на год по программе «Спектр»</a:t>
            </a:r>
            <a:endParaRPr lang="ru-RU" b="1" dirty="0">
              <a:solidFill>
                <a:srgbClr val="993366"/>
              </a:solidFill>
            </a:endParaRPr>
          </a:p>
        </p:txBody>
      </p:sp>
      <p:pic>
        <p:nvPicPr>
          <p:cNvPr id="2051" name="Picture 3" descr="C:\Documents and Settings\Пользователь\Рабочий стол\ФОТО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0688"/>
            <a:ext cx="4887079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251356"/>
            <a:ext cx="194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«ЦДТ»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5486400" cy="56673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93366"/>
                </a:solidFill>
              </a:rPr>
              <a:t>День открытых дверей</a:t>
            </a:r>
            <a:endParaRPr lang="ru-RU" sz="2800" b="1" dirty="0">
              <a:solidFill>
                <a:srgbClr val="993366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b="54"/>
          <a:stretch>
            <a:fillRect/>
          </a:stretch>
        </p:blipFill>
        <p:spPr>
          <a:xfrm>
            <a:off x="3347864" y="3634936"/>
            <a:ext cx="3384376" cy="2538282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979305" y="4005064"/>
            <a:ext cx="2130624" cy="1740966"/>
          </a:xfrm>
        </p:spPr>
        <p:txBody>
          <a:bodyPr/>
          <a:lstStyle/>
          <a:p>
            <a:pPr algn="ctr"/>
            <a:r>
              <a:rPr lang="ru-RU" b="1" dirty="0" smtClean="0"/>
              <a:t>Педагоги </a:t>
            </a:r>
          </a:p>
          <a:p>
            <a:pPr algn="ctr"/>
            <a:r>
              <a:rPr lang="ru-RU" b="1" dirty="0" smtClean="0"/>
              <a:t>Романцова И.В.</a:t>
            </a:r>
          </a:p>
          <a:p>
            <a:pPr algn="ctr"/>
            <a:r>
              <a:rPr lang="ru-RU" b="1" dirty="0" smtClean="0"/>
              <a:t>Чибисова Н. А.</a:t>
            </a:r>
          </a:p>
          <a:p>
            <a:pPr algn="ctr"/>
            <a:r>
              <a:rPr lang="ru-RU" b="1" dirty="0"/>
              <a:t>з</a:t>
            </a:r>
            <a:r>
              <a:rPr lang="ru-RU" b="1" dirty="0" smtClean="0"/>
              <a:t>накомят школьников с видами деятельности в ЦДТ</a:t>
            </a:r>
            <a:endParaRPr lang="ru-RU" b="1" dirty="0"/>
          </a:p>
        </p:txBody>
      </p:sp>
      <p:pic>
        <p:nvPicPr>
          <p:cNvPr id="8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7516" y="1127587"/>
            <a:ext cx="3202340" cy="240175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514600" y="260648"/>
            <a:ext cx="5486400" cy="64219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Познавательно-оздоровительная программа «Жить здорово»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Объект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b="21"/>
          <a:stretch>
            <a:fillRect/>
          </a:stretch>
        </p:blipFill>
        <p:spPr>
          <a:xfrm>
            <a:off x="1931706" y="1556792"/>
            <a:ext cx="3468893" cy="2601670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619672" y="4725144"/>
            <a:ext cx="3888432" cy="187220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Показательные выступления секции вольной борьбы </a:t>
            </a:r>
            <a:r>
              <a:rPr lang="ru-RU" b="1" dirty="0" err="1" smtClean="0"/>
              <a:t>Сафоновской</a:t>
            </a:r>
            <a:r>
              <a:rPr lang="ru-RU" b="1" dirty="0" smtClean="0"/>
              <a:t>  ДЮСШ</a:t>
            </a:r>
          </a:p>
          <a:p>
            <a:endParaRPr lang="ru-RU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Флэш –моб</a:t>
            </a:r>
          </a:p>
          <a:p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Выступление  инспектора ГИБДД МО МВД России  Дашкевич  А.Я.</a:t>
            </a:r>
            <a:endParaRPr lang="ru-RU" b="1" dirty="0"/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556792"/>
            <a:ext cx="3418197" cy="256364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Объект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76" t="16968" r="7574" b="-8323"/>
          <a:stretch/>
        </p:blipFill>
        <p:spPr>
          <a:xfrm>
            <a:off x="5289841" y="4365104"/>
            <a:ext cx="3564000" cy="257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99458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6"/>
            <a:ext cx="194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 ДО «ЦДТ»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92211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93366"/>
                </a:solidFill>
              </a:rPr>
              <a:t>Новогоднее представление </a:t>
            </a:r>
            <a:br>
              <a:rPr lang="ru-RU" sz="2800" b="1" dirty="0" smtClean="0">
                <a:solidFill>
                  <a:srgbClr val="993366"/>
                </a:solidFill>
              </a:rPr>
            </a:br>
            <a:r>
              <a:rPr lang="ru-RU" sz="2800" b="1" dirty="0" smtClean="0">
                <a:solidFill>
                  <a:srgbClr val="993366"/>
                </a:solidFill>
              </a:rPr>
              <a:t>«Как то раз под Новый год!»</a:t>
            </a:r>
            <a:endParaRPr lang="ru-RU" sz="2800" b="1" dirty="0">
              <a:solidFill>
                <a:srgbClr val="99336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3064762" cy="2115640"/>
          </a:xfr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2945011" cy="2033775"/>
          </a:xfr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62814"/>
            <a:ext cx="3092202" cy="20489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3"/>
            <a:ext cx="3024504" cy="200668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3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5486400" cy="755378"/>
          </a:xfrm>
        </p:spPr>
        <p:txBody>
          <a:bodyPr/>
          <a:lstStyle/>
          <a:p>
            <a:pPr algn="ctr"/>
            <a:r>
              <a:rPr lang="ru-RU" sz="2400" b="1" dirty="0" err="1" smtClean="0">
                <a:solidFill>
                  <a:srgbClr val="993366"/>
                </a:solidFill>
              </a:rPr>
              <a:t>Конкурсно</a:t>
            </a:r>
            <a:r>
              <a:rPr lang="ru-RU" sz="2400" b="1" dirty="0" smtClean="0">
                <a:solidFill>
                  <a:srgbClr val="993366"/>
                </a:solidFill>
              </a:rPr>
              <a:t>-познавательная программа  «Мэн- шоу»</a:t>
            </a:r>
            <a:endParaRPr lang="ru-RU" sz="2400" b="1" dirty="0">
              <a:solidFill>
                <a:srgbClr val="993366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3419"/>
          <a:stretch>
            <a:fillRect/>
          </a:stretch>
        </p:blipFill>
        <p:spPr>
          <a:xfrm>
            <a:off x="2267744" y="3884883"/>
            <a:ext cx="3240361" cy="2430271"/>
          </a:xfr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24746"/>
            <a:ext cx="3305175" cy="2478088"/>
          </a:xfr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55" y="1028156"/>
            <a:ext cx="3233100" cy="242482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80" y="3861048"/>
            <a:ext cx="3233099" cy="242482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46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63888" y="188640"/>
            <a:ext cx="5486400" cy="71075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993366"/>
                </a:solidFill>
              </a:rPr>
              <a:t>Тематическая  программа </a:t>
            </a:r>
            <a:br>
              <a:rPr lang="ru-RU" sz="2400" b="1" dirty="0" smtClean="0">
                <a:solidFill>
                  <a:srgbClr val="993366"/>
                </a:solidFill>
              </a:rPr>
            </a:br>
            <a:r>
              <a:rPr lang="ru-RU" sz="2400" b="1" dirty="0" smtClean="0">
                <a:solidFill>
                  <a:srgbClr val="993366"/>
                </a:solidFill>
              </a:rPr>
              <a:t>«Праздник, пахнущий мимозой»</a:t>
            </a:r>
            <a:endParaRPr lang="ru-RU" sz="2400" b="1" dirty="0">
              <a:solidFill>
                <a:srgbClr val="993366"/>
              </a:solidFill>
            </a:endParaRPr>
          </a:p>
        </p:txBody>
      </p:sp>
      <p:pic>
        <p:nvPicPr>
          <p:cNvPr id="19" name="Объект 1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>
          <a:xfrm>
            <a:off x="5743435" y="1484040"/>
            <a:ext cx="3096344" cy="2520280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36058" y="4817607"/>
            <a:ext cx="4016062" cy="170773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Ведущая концерта   С. Давыдова и коллектив народно -сценического танца «Солнышко».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Коллектив </a:t>
            </a:r>
            <a:r>
              <a:rPr lang="ru-RU" b="1" dirty="0" err="1" smtClean="0"/>
              <a:t>эстрадно</a:t>
            </a:r>
            <a:r>
              <a:rPr lang="ru-RU" b="1" dirty="0" smtClean="0"/>
              <a:t> -спортивного танца «Улыбка»</a:t>
            </a:r>
            <a:endParaRPr lang="ru-RU" b="1" dirty="0"/>
          </a:p>
        </p:txBody>
      </p:sp>
      <p:pic>
        <p:nvPicPr>
          <p:cNvPr id="2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3" y="1484784"/>
            <a:ext cx="4066697" cy="307186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2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49080"/>
            <a:ext cx="3117076" cy="2355809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56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630</TotalTime>
  <Words>321</Words>
  <Application>Microsoft Office PowerPoint</Application>
  <PresentationFormat>Экран (4:3)</PresentationFormat>
  <Paragraphs>65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000084</vt:lpstr>
      <vt:lpstr>Муниципальное    бюджетное учреждение   дополнительного  образования  «Центр  детского  творчества»   г. Сафоново    Смоленской области</vt:lpstr>
      <vt:lpstr>Программа  воспитательно - досуговой деятельности «Спектр»   МБУ ДО «ЦДТ» г.Сафоново Смоленской области </vt:lpstr>
      <vt:lpstr>Презентация PowerPoint</vt:lpstr>
      <vt:lpstr>Презентация PowerPoint</vt:lpstr>
      <vt:lpstr>День открытых дверей</vt:lpstr>
      <vt:lpstr>Познавательно-оздоровительная программа «Жить здорово»</vt:lpstr>
      <vt:lpstr>Новогоднее представление  «Как то раз под Новый год!»</vt:lpstr>
      <vt:lpstr>Конкурсно-познавательная программа  «Мэн- шоу»</vt:lpstr>
      <vt:lpstr>Тематическая  программа  «Праздник, пахнущий мимозой»</vt:lpstr>
      <vt:lpstr>Тематическая программа ко Дню матери «Тебе, моя родная, посвящаю»</vt:lpstr>
      <vt:lpstr>Познавательная программа  «Весенний календарь»</vt:lpstr>
      <vt:lpstr>Отчетные концерты творческих объединений :  танцевальных коллективов «Улыбка», «Солнышко», вокального ансамбля «Веселые нотки», театра моды «Маленькая страна».  </vt:lpstr>
      <vt:lpstr>Презентация PowerPoint</vt:lpstr>
      <vt:lpstr>Детский творческий марафон «Радуга»</vt:lpstr>
      <vt:lpstr>Открытое  воспитательное  мероприятие</vt:lpstr>
      <vt:lpstr>Тематическая программа  «Славим возраст золотой» ,  посвященная  Дню пожилых  людей</vt:lpstr>
      <vt:lpstr>          СПАСИБО                                     ЗА  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53</cp:revision>
  <dcterms:created xsi:type="dcterms:W3CDTF">2016-10-24T11:28:37Z</dcterms:created>
  <dcterms:modified xsi:type="dcterms:W3CDTF">2016-10-27T14:20:49Z</dcterms:modified>
</cp:coreProperties>
</file>