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2"/>
  </p:notesMasterIdLst>
  <p:sldIdLst>
    <p:sldId id="256" r:id="rId2"/>
    <p:sldId id="277" r:id="rId3"/>
    <p:sldId id="295" r:id="rId4"/>
    <p:sldId id="296" r:id="rId5"/>
    <p:sldId id="278" r:id="rId6"/>
    <p:sldId id="282" r:id="rId7"/>
    <p:sldId id="297" r:id="rId8"/>
    <p:sldId id="287" r:id="rId9"/>
    <p:sldId id="288" r:id="rId10"/>
    <p:sldId id="292" r:id="rId11"/>
    <p:sldId id="300" r:id="rId12"/>
    <p:sldId id="301" r:id="rId13"/>
    <p:sldId id="302" r:id="rId14"/>
    <p:sldId id="290" r:id="rId15"/>
    <p:sldId id="293" r:id="rId16"/>
    <p:sldId id="298" r:id="rId17"/>
    <p:sldId id="299" r:id="rId18"/>
    <p:sldId id="285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AC0000"/>
    <a:srgbClr val="F5F5F5"/>
    <a:srgbClr val="FFE7E7"/>
    <a:srgbClr val="FFCDCD"/>
    <a:srgbClr val="CCECFF"/>
    <a:srgbClr val="B3C5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20" autoAdjust="0"/>
  </p:normalViewPr>
  <p:slideViewPr>
    <p:cSldViewPr>
      <p:cViewPr>
        <p:scale>
          <a:sx n="62" d="100"/>
          <a:sy n="62" d="100"/>
        </p:scale>
        <p:origin x="-678" y="-4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0C99FA-C3C8-478C-8927-9B5CD04B4362}" type="datetimeFigureOut">
              <a:rPr lang="ru-RU" smtClean="0"/>
              <a:pPr/>
              <a:t>07.03.2017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C1857-D501-4B93-92BD-5BD0EDDD6C0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1081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40492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030" name="Picture 6" descr="C:\Users\Владелец\Desktop\Птица_целая.png"/>
          <p:cNvPicPr>
            <a:picLocks noChangeAspect="1" noChangeArrowheads="1"/>
          </p:cNvPicPr>
          <p:nvPr userDrawn="1"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366" y="1748053"/>
            <a:ext cx="7339962" cy="4502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>
              <a:alpha val="69804"/>
            </a:srgb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rgbClr val="0070C0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Подзаголовок 2"/>
          <p:cNvSpPr txBox="1">
            <a:spLocks/>
          </p:cNvSpPr>
          <p:nvPr userDrawn="1"/>
        </p:nvSpPr>
        <p:spPr>
          <a:xfrm>
            <a:off x="4748644" y="277426"/>
            <a:ext cx="3309803" cy="16394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государственное автономное учреждение дополнительного профессионального образования</a:t>
            </a:r>
          </a:p>
          <a:p>
            <a:pPr algn="ctr">
              <a:spcBef>
                <a:spcPts val="0"/>
              </a:spcBef>
            </a:pPr>
            <a:endParaRPr lang="ru-RU" sz="700" b="1" dirty="0" smtClean="0">
              <a:solidFill>
                <a:schemeClr val="bg1"/>
              </a:solidFill>
              <a:latin typeface="+mn-lt"/>
            </a:endParaRP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«СМОЛЕНСКИЙ ОБЛАСТНОЙ ИНСТИТУТ</a:t>
            </a:r>
          </a:p>
          <a:p>
            <a:pPr algn="ctr">
              <a:spcBef>
                <a:spcPts val="0"/>
              </a:spcBef>
            </a:pPr>
            <a:r>
              <a:rPr lang="ru-RU" sz="1200" b="1" dirty="0" smtClean="0">
                <a:solidFill>
                  <a:schemeClr val="bg1"/>
                </a:solidFill>
                <a:latin typeface="+mn-lt"/>
              </a:rPr>
              <a:t>РАЗВИТИЯ ОБРАЗОВАНИЯ»</a:t>
            </a:r>
            <a:endParaRPr lang="ru-RU" sz="12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6016" y="2561421"/>
            <a:ext cx="3382236" cy="3079357"/>
          </a:xfrm>
        </p:spPr>
        <p:txBody>
          <a:bodyPr anchor="ctr">
            <a:normAutofit/>
          </a:bodyPr>
          <a:lstStyle>
            <a:lvl1pPr algn="ctr">
              <a:defRPr sz="3000" b="1">
                <a:solidFill>
                  <a:schemeClr val="tx1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43D6E-4792-4484-9298-B540E8BA777D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C5B6B-8392-4812-A06C-6EF65A3CA4E4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CFC0E-22A1-41A6-A5B0-655AD4698E4F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828800"/>
            <a:ext cx="8229600" cy="430212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126DC-ACCB-4666-83F8-274E2242ED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457200" y="533400"/>
            <a:ext cx="8229600" cy="5597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6EA5C-E41B-49CE-9AFB-6CC8974EEB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7704856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Прямая соединительная линия 11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F9A7E-9C7F-4FDE-B704-761A4A0475D1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755576" y="836712"/>
            <a:ext cx="7704856" cy="745152"/>
          </a:xfrm>
        </p:spPr>
        <p:txBody>
          <a:bodyPr anchor="ctr">
            <a:normAutofit/>
          </a:bodyPr>
          <a:lstStyle>
            <a:lvl1pPr algn="l">
              <a:defRPr sz="3000" b="1">
                <a:solidFill>
                  <a:srgbClr val="000099"/>
                </a:solidFill>
              </a:defRPr>
            </a:lvl1pPr>
          </a:lstStyle>
          <a:p>
            <a:r>
              <a:rPr lang="ru-RU" dirty="0" smtClean="0"/>
              <a:t>Заголовок</a:t>
            </a:r>
            <a:endParaRPr lang="en-US" dirty="0"/>
          </a:p>
        </p:txBody>
      </p:sp>
      <p:sp>
        <p:nvSpPr>
          <p:cNvPr id="12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13" name="Прямая соединительная линия 12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Дата 12"/>
          <p:cNvSpPr>
            <a:spLocks noGrp="1"/>
          </p:cNvSpPr>
          <p:nvPr>
            <p:ph type="dt" sz="half" idx="10"/>
          </p:nvPr>
        </p:nvSpPr>
        <p:spPr>
          <a:xfrm>
            <a:off x="107504" y="55873"/>
            <a:ext cx="792088" cy="252000"/>
          </a:xfrm>
        </p:spPr>
        <p:txBody>
          <a:bodyPr/>
          <a:lstStyle>
            <a:lvl1pPr algn="l">
              <a:defRPr sz="800"/>
            </a:lvl1pPr>
          </a:lstStyle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16" name="Нижний колонтитул 13"/>
          <p:cNvSpPr>
            <a:spLocks noGrp="1"/>
          </p:cNvSpPr>
          <p:nvPr>
            <p:ph type="ftr" sz="quarter" idx="11"/>
          </p:nvPr>
        </p:nvSpPr>
        <p:spPr>
          <a:xfrm>
            <a:off x="755576" y="6154807"/>
            <a:ext cx="3502152" cy="226521"/>
          </a:xfrm>
        </p:spPr>
        <p:txBody>
          <a:bodyPr/>
          <a:lstStyle>
            <a:lvl1pPr algn="l">
              <a:defRPr sz="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1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604448" y="55873"/>
            <a:ext cx="432048" cy="252000"/>
          </a:xfrm>
        </p:spPr>
        <p:txBody>
          <a:bodyPr/>
          <a:lstStyle>
            <a:lvl1pPr algn="r">
              <a:defRPr sz="800"/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8" name="Content Placeholder 2"/>
          <p:cNvSpPr>
            <a:spLocks noGrp="1"/>
          </p:cNvSpPr>
          <p:nvPr>
            <p:ph idx="1"/>
          </p:nvPr>
        </p:nvSpPr>
        <p:spPr>
          <a:xfrm>
            <a:off x="755576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idx="13"/>
          </p:nvPr>
        </p:nvSpPr>
        <p:spPr>
          <a:xfrm>
            <a:off x="4644432" y="1700808"/>
            <a:ext cx="3816000" cy="3960440"/>
          </a:xfrm>
        </p:spPr>
        <p:txBody>
          <a:bodyPr>
            <a:normAutofit/>
          </a:bodyPr>
          <a:lstStyle>
            <a:lvl1pPr>
              <a:buClr>
                <a:srgbClr val="000099"/>
              </a:buClr>
              <a:defRPr sz="2000"/>
            </a:lvl1pPr>
            <a:lvl2pPr>
              <a:buClr>
                <a:srgbClr val="000099"/>
              </a:buClr>
              <a:defRPr sz="2000"/>
            </a:lvl2pPr>
            <a:lvl3pPr>
              <a:buClr>
                <a:srgbClr val="000099"/>
              </a:buClr>
              <a:defRPr sz="1800"/>
            </a:lvl3pPr>
            <a:lvl4pPr>
              <a:buClr>
                <a:srgbClr val="000099"/>
              </a:buClr>
              <a:defRPr sz="1600"/>
            </a:lvl4pPr>
            <a:lvl5pPr>
              <a:buClr>
                <a:srgbClr val="000099"/>
              </a:buClr>
              <a:defRPr sz="14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532DED-0D7F-4950-A056-7F2CBE278128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E0802-6340-4BCA-80A6-FF165FDF11E5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12"/>
          <p:cNvSpPr txBox="1">
            <a:spLocks/>
          </p:cNvSpPr>
          <p:nvPr userDrawn="1"/>
        </p:nvSpPr>
        <p:spPr>
          <a:xfrm>
            <a:off x="107504" y="55873"/>
            <a:ext cx="79208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6" name="Нижний колонтитул 13"/>
          <p:cNvSpPr txBox="1">
            <a:spLocks/>
          </p:cNvSpPr>
          <p:nvPr userDrawn="1"/>
        </p:nvSpPr>
        <p:spPr>
          <a:xfrm>
            <a:off x="755576" y="6154807"/>
            <a:ext cx="3502152" cy="22652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l" defTabSz="914400" rtl="0" eaLnBrk="1" latinLnBrk="0" hangingPunct="1">
              <a:defRPr sz="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7" name="Номер слайда 14"/>
          <p:cNvSpPr txBox="1">
            <a:spLocks/>
          </p:cNvSpPr>
          <p:nvPr userDrawn="1"/>
        </p:nvSpPr>
        <p:spPr>
          <a:xfrm>
            <a:off x="8604448" y="55873"/>
            <a:ext cx="432048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800" kern="1200">
                <a:solidFill>
                  <a:srgbClr val="FEFEFE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Нижний колонтитул 4"/>
          <p:cNvSpPr txBox="1">
            <a:spLocks/>
          </p:cNvSpPr>
          <p:nvPr userDrawn="1"/>
        </p:nvSpPr>
        <p:spPr>
          <a:xfrm>
            <a:off x="755576" y="5733256"/>
            <a:ext cx="7704856" cy="7200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 b="1"/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ГОСУДАРСТВЕННОЕ АВТОНОМНОЕ УЧРЕЖДЕНИЕ ДОПОЛНИТЕЛЬНОГО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ПРОФЕССИОНАЛЬНОГО ОБРАЗОВАНИЯ</a:t>
            </a: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«СМОЛЕНСКИЙ ОБЛАСТНОЙ ИНСТИТУТ РАЗВИТИЯ ОБРАЗОВАНИЯ»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7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214000, г. Смоленск, ул. Октябрьской революции, д. 20А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тел</a:t>
            </a: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/</a:t>
            </a:r>
            <a:r>
              <a:rPr kumimoji="0" lang="ru-RU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факс: 8 (4812) 38-21-57</a:t>
            </a:r>
          </a:p>
          <a:p>
            <a:pPr marL="0" marR="0" lvl="0" indent="0" algn="r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n-ea"/>
                <a:cs typeface="Calibri" pitchFamily="34" charset="0"/>
              </a:rPr>
              <a:t>www. dpo-smolensk.ru</a:t>
            </a:r>
            <a:endParaRPr kumimoji="0" lang="ru-RU" sz="7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n-ea"/>
              <a:cs typeface="Calibri" pitchFamily="34" charset="0"/>
            </a:endParaRPr>
          </a:p>
        </p:txBody>
      </p:sp>
      <p:cxnSp>
        <p:nvCxnSpPr>
          <p:cNvPr id="9" name="Прямая соединительная линия 8"/>
          <p:cNvCxnSpPr/>
          <p:nvPr userDrawn="1"/>
        </p:nvCxnSpPr>
        <p:spPr>
          <a:xfrm>
            <a:off x="755576" y="6066000"/>
            <a:ext cx="7704856" cy="0"/>
          </a:xfrm>
          <a:prstGeom prst="line">
            <a:avLst/>
          </a:prstGeom>
          <a:ln w="1270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054" y="116632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A1780-857F-4F5F-B809-C53DD044E6F1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68BD-9E0D-4FD9-8997-B98E80DC57A8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C65DA96-61DC-4DE7-AD08-0769B5D88E87}" type="datetime1">
              <a:rPr lang="ru-RU" smtClean="0"/>
              <a:pPr/>
              <a:t>07.03.2017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ФИО автора, должность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C06C50F1-8CFA-411F-AD37-A72DFD69FB2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686" r:id="rId12"/>
    <p:sldLayoutId id="2147483774" r:id="rId13"/>
    <p:sldLayoutId id="2147483775" r:id="rId14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29124" y="2714620"/>
            <a:ext cx="4000528" cy="2571768"/>
          </a:xfrm>
        </p:spPr>
        <p:txBody>
          <a:bodyPr>
            <a:noAutofit/>
          </a:bodyPr>
          <a:lstStyle/>
          <a:p>
            <a:r>
              <a:rPr lang="ru-RU" sz="2000" dirty="0" smtClean="0"/>
              <a:t> Нормативные аспекты в  реализации </a:t>
            </a:r>
            <a:r>
              <a:rPr lang="ru-RU" sz="2000" dirty="0" smtClean="0">
                <a:solidFill>
                  <a:schemeClr val="bg2">
                    <a:lumMod val="25000"/>
                  </a:schemeClr>
                </a:solidFill>
              </a:rPr>
              <a:t>учебных курсов, обеспечивающих этнокультурные потребности и интересы обучающихся в Смоленской области </a:t>
            </a:r>
            <a:r>
              <a:rPr lang="ru-RU" sz="2000" dirty="0" smtClean="0"/>
              <a:t> (предметная область «Основы духовно-нравственной культуры народов России»)</a:t>
            </a:r>
            <a:br>
              <a:rPr lang="ru-RU" sz="20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1400" dirty="0" smtClean="0"/>
              <a:t>Макаренкова Т.Ю., доцент кафедры воспитания детей и молодёжи</a:t>
            </a:r>
            <a:br>
              <a:rPr lang="ru-RU" sz="1400" dirty="0" smtClean="0"/>
            </a:br>
            <a:r>
              <a:rPr lang="ru-RU" sz="1400" dirty="0" smtClean="0"/>
              <a:t> ГАУ ДПО </a:t>
            </a:r>
            <a:r>
              <a:rPr lang="ru-RU" sz="1400" dirty="0" err="1" smtClean="0"/>
              <a:t>СОИРО,к.п.н</a:t>
            </a:r>
            <a:r>
              <a:rPr lang="ru-RU" sz="1600" dirty="0" smtClean="0"/>
              <a:t>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66195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428604"/>
            <a:ext cx="7937526" cy="785818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ru-RU" sz="2400" b="1" dirty="0" smtClean="0">
                <a:effectLst/>
                <a:latin typeface="Arial" pitchFamily="34" charset="0"/>
                <a:cs typeface="Arial" pitchFamily="34" charset="0"/>
              </a:rPr>
              <a:t>Требования к результатам освоения ООП ООО</a:t>
            </a:r>
            <a:endParaRPr lang="ru-RU" sz="2400" b="1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785786" y="1066800"/>
            <a:ext cx="7858180" cy="5181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ОДНКНР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(приказ </a:t>
            </a:r>
            <a:r>
              <a:rPr lang="ru-RU" sz="16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Минобрнауки</a:t>
            </a:r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</a:rPr>
              <a:t> России от 17.12.2010   № 1897) п.11.4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 2" pitchFamily="18" charset="2"/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	воспитание способности к духовному развитию, нравственному самосовершенствованию; воспитание веротерпимости, уважительного отношения к религиозным чувствам, взглядам людей или их отсутствию;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знание основных норм морали, нравственных, духовных идеалов, хранимых в культурных традициях народов России, готовность на их основе к сознательному самоограничению в поступках, поведении, расточительном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потребительстве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формирование представлений об основах светской этики, культуры традиционных религий, их роли в развитии культуры и истории России и человечества, в становлении гражданского общества и российской государственности;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понимание значения нравственности, веры и религии в жизни человека, семьи и общества;</a:t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формирование представлений об исторической роли традиционных религий и гражданского общества в становлении российской государственности.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dirty="0" smtClean="0">
                <a:latin typeface="Arial" pitchFamily="34" charset="0"/>
                <a:cs typeface="Arial" pitchFamily="34" charset="0"/>
              </a:rPr>
            </a:b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0" hangingPunct="0">
              <a:defRPr/>
            </a:pPr>
            <a:r>
              <a:rPr lang="ru-RU" dirty="0" smtClean="0"/>
              <a:t>Концепция воспитания и развития личности гражданина России</a:t>
            </a:r>
            <a:r>
              <a:rPr lang="ru-RU" sz="32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Clr>
                <a:schemeClr val="accent1"/>
              </a:buClr>
              <a:buNone/>
              <a:tabLst>
                <a:tab pos="180975" algn="l"/>
              </a:tabLst>
              <a:defRPr/>
            </a:pPr>
            <a:r>
              <a:rPr kumimoji="1" lang="ru-RU" b="1" kern="0" dirty="0">
                <a:solidFill>
                  <a:srgbClr val="C00000"/>
                </a:solidFill>
                <a:latin typeface="Arial" charset="0"/>
                <a:cs typeface="Arial" charset="0"/>
              </a:rPr>
              <a:t>ДУХОВНО-НРАВСТВЕННОЕ ВОСПИТАНИЕ    ЛИЧНОСТИ ГРАЖДАНИНА РОССИИ</a:t>
            </a:r>
          </a:p>
          <a:p>
            <a:pPr marL="271463">
              <a:buClr>
                <a:schemeClr val="accent1"/>
              </a:buClr>
              <a:tabLst>
                <a:tab pos="180975" algn="l"/>
              </a:tabLst>
              <a:defRPr/>
            </a:pPr>
            <a:endParaRPr kumimoji="1" lang="ru-RU" sz="800" b="1" kern="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271463" eaLnBrk="0" hangingPunct="0">
              <a:tabLst>
                <a:tab pos="180975" algn="l"/>
              </a:tabLst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педагогически организованный процесс усвоения и принятия обучающимся </a:t>
            </a:r>
            <a:r>
              <a:rPr lang="ru-RU" b="1" i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базовых национальных </a:t>
            </a:r>
            <a:r>
              <a:rPr lang="ru-RU" b="1" i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ценностей</a:t>
            </a:r>
          </a:p>
          <a:p>
            <a:pPr marL="68580" indent="0" eaLnBrk="0" hangingPunct="0">
              <a:buNone/>
              <a:defRPr/>
            </a:pPr>
            <a:endParaRPr kumimoji="1" lang="ru-RU" sz="1400" b="1" kern="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pPr marL="68580" indent="0" eaLnBrk="0" hangingPunct="0">
              <a:buNone/>
              <a:defRPr/>
            </a:pPr>
            <a:r>
              <a:rPr kumimoji="1" lang="ru-RU" b="1" kern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ДУХОВНО-НРАВСТВЕННОЕ </a:t>
            </a:r>
            <a:endParaRPr kumimoji="1" lang="ru-RU" b="1" kern="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68580" indent="0" eaLnBrk="0" hangingPunct="0">
              <a:buNone/>
              <a:defRPr/>
            </a:pPr>
            <a:r>
              <a:rPr kumimoji="1" lang="ru-RU" b="1" kern="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РАЗВИТИЕ </a:t>
            </a:r>
            <a:r>
              <a:rPr kumimoji="1" lang="ru-RU" b="1" kern="0" dirty="0">
                <a:solidFill>
                  <a:srgbClr val="C00000"/>
                </a:solidFill>
                <a:latin typeface="Arial" charset="0"/>
                <a:cs typeface="Arial" charset="0"/>
              </a:rPr>
              <a:t>ЛИЧНОСТИ</a:t>
            </a:r>
          </a:p>
          <a:p>
            <a:pPr eaLnBrk="0" hangingPunct="0">
              <a:defRPr/>
            </a:pPr>
            <a:endParaRPr kumimoji="1" lang="ru-RU" sz="800" b="1" kern="0" dirty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 marL="271463" eaLnBrk="0" hangingPunct="0"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осуществляемое в процессе социализации последовательное расширение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укрепление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ценностно-смысловой сферы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личности, </a:t>
            </a:r>
            <a:endParaRPr lang="ru-RU" b="1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1463" eaLnBrk="0" hangingPunct="0"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формирование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способности человека оценивать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сознательно выстраивать на основе традиционных моральных норм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нравственных идеалов отношение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себе, другим людям, обществу, государству, Отечеству, миру в целом 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86791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432048"/>
          </a:xfrm>
        </p:spPr>
        <p:txBody>
          <a:bodyPr>
            <a:normAutofit fontScale="90000"/>
          </a:bodyPr>
          <a:lstStyle/>
          <a:p>
            <a:r>
              <a:rPr lang="ru-RU" sz="3200" dirty="0">
                <a:solidFill>
                  <a:srgbClr val="C00000"/>
                </a:solidFill>
                <a:latin typeface="Arial" charset="0"/>
                <a:cs typeface="Arial" charset="0"/>
              </a:rPr>
              <a:t>БАЗОВЫЕ НАЦИОНАЛЬНЫЕ ЦЕННОСТИ</a:t>
            </a:r>
            <a:br>
              <a:rPr lang="ru-RU" sz="3200" dirty="0">
                <a:solidFill>
                  <a:srgbClr val="C00000"/>
                </a:solidFill>
                <a:latin typeface="Arial" charset="0"/>
                <a:cs typeface="Arial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704856" cy="4464496"/>
          </a:xfrm>
        </p:spPr>
        <p:txBody>
          <a:bodyPr>
            <a:normAutofit fontScale="85000" lnSpcReduction="10000"/>
          </a:bodyPr>
          <a:lstStyle/>
          <a:p>
            <a:pPr marL="68580" indent="0">
              <a:buNone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ПАТРИОТИЗМ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любовь к России, народу, малой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родине</a:t>
            </a:r>
          </a:p>
          <a:p>
            <a:pPr marL="173037" indent="0"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СОЦИАЛЬНАЯ СОЛИДАРНОСТЬ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свобода личная и </a:t>
            </a:r>
          </a:p>
          <a:p>
            <a:pPr marL="173037" indent="0">
              <a:buNone/>
              <a:defRPr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национальная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, доверие к людям, институтам государства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гражданского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общества</a:t>
            </a:r>
          </a:p>
          <a:p>
            <a:pPr marL="173037" indent="0"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ГРАЖДАНСТВЕННОСТЬ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служение Отечеству, закон 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порядок</a:t>
            </a:r>
          </a:p>
          <a:p>
            <a:pPr marL="173037" indent="0">
              <a:buClr>
                <a:schemeClr val="accent6">
                  <a:lumMod val="50000"/>
                </a:schemeClr>
              </a:buClr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СЕМЬЯ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уважение к родителям, забота о членах семьи,  </a:t>
            </a:r>
          </a:p>
          <a:p>
            <a:pPr marL="173037" indent="0">
              <a:buNone/>
              <a:defRPr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продолжение рода</a:t>
            </a:r>
          </a:p>
          <a:p>
            <a:pPr marL="173037" indent="0"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ТРУД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ТВОРЧЕСТВО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уважение к труду, творчество 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созидание</a:t>
            </a:r>
          </a:p>
          <a:p>
            <a:pPr marL="173037" indent="0"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ТРУД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ТВОРЧЕСТВО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уважение к труду, творчество и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созидание</a:t>
            </a:r>
          </a:p>
          <a:p>
            <a:pPr marL="173037" indent="0">
              <a:buClr>
                <a:schemeClr val="accent2">
                  <a:lumMod val="50000"/>
                </a:schemeClr>
              </a:buClr>
              <a:buNone/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традиционные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РЕЛИГИИ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России: вера,  духовность, </a:t>
            </a:r>
          </a:p>
          <a:p>
            <a:pPr marL="180975" indent="-7938">
              <a:buClr>
                <a:schemeClr val="accent2">
                  <a:lumMod val="50000"/>
                </a:schemeClr>
              </a:buClr>
              <a:defRPr/>
            </a:pP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толерантность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180975" indent="0"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ИСКУССТВО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ЛИТЕРАТУРА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гармония, духовный мир человека, </a:t>
            </a:r>
          </a:p>
          <a:p>
            <a:pPr marL="180975" indent="0">
              <a:buNone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нравственный выбор, смысл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жизни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pPr marL="173037" indent="0"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ПРИРОДА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эволюция, экологическое 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сознание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173037" indent="0">
              <a:buNone/>
              <a:defRPr/>
            </a:pPr>
            <a:r>
              <a:rPr lang="ru-RU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ЧЕЛОВЕЧЕСТВО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 многообразие культур и народов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173037" indent="0">
              <a:buNone/>
              <a:defRPr/>
            </a:pP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  <a:p>
            <a:pPr marL="173037" indent="0">
              <a:buNone/>
              <a:defRPr/>
            </a:pP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496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24744"/>
            <a:ext cx="7704856" cy="457120"/>
          </a:xfrm>
        </p:spPr>
        <p:txBody>
          <a:bodyPr>
            <a:normAutofit fontScale="90000"/>
          </a:bodyPr>
          <a:lstStyle/>
          <a:p>
            <a:pPr marL="180975">
              <a:defRPr/>
            </a:pP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Ценности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выступают как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 </a:t>
            </a:r>
            <a:r>
              <a:rPr lang="ru-RU" sz="2800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целеполагания </a:t>
            </a: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сфере</a:t>
            </a:r>
            <a:b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dirty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духовно-нравственного воспитания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2204864"/>
            <a:ext cx="7704856" cy="3456384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Базовые национальные ценности лежат </a:t>
            </a:r>
          </a:p>
          <a:p>
            <a:pPr marL="0" indent="0">
              <a:buNone/>
              <a:defRPr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в основе целостного пространства духовно-нравственного развития и воспитания школьников, т. е. </a:t>
            </a:r>
            <a:r>
              <a:rPr lang="ru-RU" b="1" dirty="0">
                <a:solidFill>
                  <a:srgbClr val="C00000"/>
                </a:solidFill>
                <a:cs typeface="Arial" pitchFamily="34" charset="0"/>
              </a:rPr>
              <a:t>уклада школьной жизни</a:t>
            </a:r>
            <a:r>
              <a:rPr lang="ru-RU" b="1" dirty="0">
                <a:solidFill>
                  <a:schemeClr val="accent6">
                    <a:lumMod val="50000"/>
                  </a:schemeClr>
                </a:solidFill>
                <a:cs typeface="Arial" pitchFamily="34" charset="0"/>
              </a:rPr>
              <a:t>, определяющего:</a:t>
            </a:r>
          </a:p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 урочную деятельность, </a:t>
            </a:r>
          </a:p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 внеурочную деятельность</a:t>
            </a:r>
          </a:p>
          <a:p>
            <a:pPr>
              <a:defRPr/>
            </a:pPr>
            <a:r>
              <a:rPr lang="ru-RU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- внешкольную деятельность обучающихся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33107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642918"/>
            <a:ext cx="7786742" cy="576282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2700" b="1" dirty="0" smtClean="0">
                <a:effectLst/>
                <a:latin typeface="Arial" pitchFamily="34" charset="0"/>
                <a:cs typeface="Arial" pitchFamily="34" charset="0"/>
              </a:rPr>
              <a:t>Реализация</a:t>
            </a:r>
            <a: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  <a:t> ОДНКНР </a:t>
            </a:r>
            <a:br>
              <a:rPr lang="ru-RU" sz="2800" b="1" dirty="0" smtClean="0">
                <a:effectLst/>
                <a:latin typeface="Arial" pitchFamily="34" charset="0"/>
                <a:cs typeface="Arial" pitchFamily="34" charset="0"/>
              </a:rPr>
            </a:br>
            <a:r>
              <a:rPr lang="ru-RU" sz="2200" dirty="0" smtClean="0">
                <a:effectLst/>
                <a:latin typeface="Arial" pitchFamily="34" charset="0"/>
                <a:cs typeface="Arial" pitchFamily="34" charset="0"/>
              </a:rPr>
              <a:t>(письмо </a:t>
            </a:r>
            <a:r>
              <a:rPr lang="ru-RU" sz="2200" dirty="0" err="1" smtClean="0">
                <a:effectLst/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2200" dirty="0" smtClean="0">
                <a:effectLst/>
                <a:latin typeface="Arial" pitchFamily="34" charset="0"/>
                <a:cs typeface="Arial" pitchFamily="34" charset="0"/>
              </a:rPr>
              <a:t> России от 25.05.2015 № 08-761)</a:t>
            </a:r>
            <a:endParaRPr lang="ru-RU" sz="2200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857224" y="1785926"/>
            <a:ext cx="7643866" cy="3571900"/>
          </a:xfrm>
        </p:spPr>
        <p:txBody>
          <a:bodyPr>
            <a:normAutofit fontScale="92500" lnSpcReduction="10000"/>
          </a:bodyPr>
          <a:lstStyle/>
          <a:p>
            <a:pPr marL="596900" indent="-514350">
              <a:buFont typeface="Wingdings 2" pitchFamily="18" charset="2"/>
              <a:buAutoNum type="arabicPeriod"/>
            </a:pPr>
            <a:r>
              <a:rPr lang="ru-RU" sz="2400" b="1" dirty="0" smtClean="0">
                <a:cs typeface="Arial" pitchFamily="34" charset="0"/>
              </a:rPr>
              <a:t>Самостоятельный учебный предмет части учебного плана, формируемой участниками образовательных отношений.</a:t>
            </a:r>
          </a:p>
          <a:p>
            <a:pPr marL="596900" indent="-514350">
              <a:buFont typeface="Wingdings 2" pitchFamily="18" charset="2"/>
              <a:buAutoNum type="arabicPeriod"/>
            </a:pPr>
            <a:endParaRPr lang="ru-RU" sz="2400" b="1" dirty="0" smtClean="0">
              <a:cs typeface="Arial" pitchFamily="34" charset="0"/>
            </a:endParaRPr>
          </a:p>
          <a:p>
            <a:pPr marL="596900" indent="-514350">
              <a:buFont typeface="Wingdings 2" pitchFamily="18" charset="2"/>
              <a:buAutoNum type="arabicPeriod"/>
            </a:pPr>
            <a:r>
              <a:rPr lang="ru-RU" sz="2400" b="1" dirty="0" smtClean="0">
                <a:cs typeface="Arial" pitchFamily="34" charset="0"/>
              </a:rPr>
              <a:t>Включение вопросов  ДНВ в содержание изучаемых предметов (без введения самостоятельного учебного предмета).</a:t>
            </a:r>
          </a:p>
          <a:p>
            <a:pPr marL="596900" indent="-514350">
              <a:buFont typeface="Wingdings 2" pitchFamily="18" charset="2"/>
              <a:buAutoNum type="arabicPeriod"/>
            </a:pPr>
            <a:endParaRPr lang="ru-RU" sz="2400" b="1" dirty="0" smtClean="0">
              <a:cs typeface="Arial" pitchFamily="34" charset="0"/>
            </a:endParaRPr>
          </a:p>
          <a:p>
            <a:pPr marL="596900" indent="-514350">
              <a:buFont typeface="Wingdings 2" pitchFamily="18" charset="2"/>
              <a:buAutoNum type="arabicPeriod"/>
            </a:pPr>
            <a:r>
              <a:rPr lang="ru-RU" sz="2400" b="1" dirty="0" smtClean="0">
                <a:cs typeface="Arial" pitchFamily="34" charset="0"/>
              </a:rPr>
              <a:t>Реализация ОДНКНР во внеурочной деятельности.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785794"/>
            <a:ext cx="7704856" cy="74515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Arial" pitchFamily="34" charset="0"/>
                <a:cs typeface="Arial" pitchFamily="34" charset="0"/>
              </a:rPr>
              <a:t>Реализация ОДНКНР </a:t>
            </a:r>
            <a:br>
              <a:rPr lang="ru-RU" sz="24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(письмо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России от 25.05.2015 № 08-761)</a:t>
            </a:r>
            <a:endParaRPr lang="ru-RU" sz="20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755576" y="1714488"/>
            <a:ext cx="7704856" cy="39467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/>
              <a:t>Предметная область «Основы духовно-нравственной культуры народов России» </a:t>
            </a:r>
          </a:p>
          <a:p>
            <a:r>
              <a:rPr lang="ru-RU" sz="2400" b="1" dirty="0" smtClean="0"/>
              <a:t>является логическим продолжением предметной области «Основы религиозных культур и светской этики» </a:t>
            </a:r>
          </a:p>
          <a:p>
            <a:r>
              <a:rPr lang="ru-RU" sz="2400" b="1" dirty="0" smtClean="0"/>
              <a:t>дополняет обществоведческие аспекты традиционных предметов</a:t>
            </a:r>
          </a:p>
          <a:p>
            <a:r>
              <a:rPr lang="ru-RU" sz="2400" b="1" dirty="0" smtClean="0"/>
              <a:t> учитывает национальные, региональные и этнокультурные особенности   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автора, должность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FD4FC-6FA7-4B1C-88BC-3F214A6F1837}" type="datetime1">
              <a:rPr lang="ru-RU" smtClean="0"/>
              <a:pPr/>
              <a:t>07.03.2017</a:t>
            </a:fld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401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836712"/>
            <a:ext cx="7704856" cy="1234966"/>
          </a:xfrm>
        </p:spPr>
        <p:txBody>
          <a:bodyPr>
            <a:noAutofit/>
          </a:bodyPr>
          <a:lstStyle/>
          <a:p>
            <a:r>
              <a:rPr lang="ru-RU" sz="2000" dirty="0" smtClean="0"/>
              <a:t>Письмо Департамента Смоленской области по образованию, науке и молодёжной политики  20.05.2016 г. № 3640 «Примерный учебный план для образовательных организаций Смоленской области на 2016-2017 </a:t>
            </a:r>
            <a:r>
              <a:rPr lang="ru-RU" sz="2000" dirty="0" err="1" smtClean="0"/>
              <a:t>у.г</a:t>
            </a:r>
            <a:r>
              <a:rPr lang="ru-RU" sz="2000" dirty="0" smtClean="0"/>
              <a:t>.»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214554"/>
            <a:ext cx="7704856" cy="344669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В соответствии с ФГОС НОО и ООО учебные курсы, обеспечивающие этнокультурные потребности и интересы обучающихся в Смоленской области представлены следующими учебными предметами: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Азбука Смоленского края (3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.) – 1ч./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нед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 ( при 6 –д.н.)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История Смоленщины (6-9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.) – 0,5 ч./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нед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История православной культуры земли Смоленской (7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 – при 5 –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дн.н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., 8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 – при 6 –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дн.н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.) – 1 ч./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нед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Программа курса география Смоленщины интегрирована в основной курс географии в соответствии плана (8 – 9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 – 0,5 ч./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нед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.)</a:t>
            </a:r>
          </a:p>
          <a:p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Литература Смоленщины (9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кл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.) – 1 ч./ </a:t>
            </a:r>
            <a:r>
              <a:rPr lang="ru-RU" b="1" dirty="0" err="1" smtClean="0">
                <a:solidFill>
                  <a:schemeClr val="bg2">
                    <a:lumMod val="25000"/>
                  </a:schemeClr>
                </a:solidFill>
              </a:rPr>
              <a:t>нед</a:t>
            </a: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ru-RU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/>
              <a:t>Письмо Департамента Смоленской области по образованию, науке и молодёжной политики  20.05.2016 г. № 3640 «Примерный учебный план для образовательных организаций Смоленской области на 2016-2017 </a:t>
            </a:r>
            <a:r>
              <a:rPr lang="ru-RU" sz="2400" dirty="0" err="1" smtClean="0"/>
              <a:t>у.г</a:t>
            </a:r>
            <a:r>
              <a:rPr lang="ru-RU" sz="2400" dirty="0" smtClean="0"/>
              <a:t>.»</a:t>
            </a:r>
            <a:endParaRPr lang="ru-RU" sz="24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755650" y="2214563"/>
          <a:ext cx="7704136" cy="403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63017"/>
                <a:gridCol w="963017"/>
                <a:gridCol w="963017"/>
                <a:gridCol w="963017"/>
                <a:gridCol w="963017"/>
                <a:gridCol w="963017"/>
                <a:gridCol w="963017"/>
                <a:gridCol w="963017"/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Предметная область</a:t>
                      </a:r>
                      <a:endParaRPr lang="ru-RU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Учебные предметы</a:t>
                      </a:r>
                      <a:endParaRPr lang="ru-RU" dirty="0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часов в неделю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VIII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IX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4">
                  <a:txBody>
                    <a:bodyPr/>
                    <a:lstStyle/>
                    <a:p>
                      <a:r>
                        <a:rPr lang="ru-RU" dirty="0" smtClean="0"/>
                        <a:t>ОДНКНР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Литература См.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r>
                        <a:rPr lang="ru-RU" baseline="0" dirty="0" smtClean="0"/>
                        <a:t> См.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ИПКЗС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0(1)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1(0)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17</a:t>
            </a:fld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142984"/>
            <a:ext cx="7704856" cy="438880"/>
          </a:xfrm>
        </p:spPr>
        <p:txBody>
          <a:bodyPr>
            <a:noAutofit/>
          </a:bodyPr>
          <a:lstStyle/>
          <a:p>
            <a:r>
              <a:rPr lang="ru-RU" sz="2400" dirty="0" smtClean="0"/>
              <a:t>Предметная область «Основы духовно-нравственной культуры народов России» </a:t>
            </a:r>
            <a:r>
              <a:rPr lang="ru-RU" sz="2400" dirty="0" err="1" smtClean="0"/>
              <a:t>специфичена</a:t>
            </a:r>
            <a:r>
              <a:rPr lang="ru-RU" sz="2400" dirty="0" smtClean="0"/>
              <a:t> и по содержанию и по методическим аспектам её преподавания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2000240"/>
            <a:ext cx="7704856" cy="3661008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Содержание курса направлено на </a:t>
            </a:r>
            <a:r>
              <a:rPr lang="ru-RU" sz="1800" b="1" i="1" dirty="0" smtClean="0"/>
              <a:t>формирование нравственного идеала, гражданской идентичности и воспитание патриотических чувств к своей Родине</a:t>
            </a:r>
          </a:p>
          <a:p>
            <a:r>
              <a:rPr lang="ru-RU" sz="1800" b="1" dirty="0" smtClean="0"/>
              <a:t>Основной особенностью  предметной области «Основы духовно-нравственной культуры народов России» является её интегративный характер</a:t>
            </a:r>
          </a:p>
          <a:p>
            <a:r>
              <a:rPr lang="ru-RU" sz="1800" b="1" i="1" dirty="0" smtClean="0"/>
              <a:t>Культурологическая направленность курса</a:t>
            </a:r>
            <a:r>
              <a:rPr lang="ru-RU" sz="1800" b="1" dirty="0" smtClean="0"/>
              <a:t> предполагает приобщение учащихся к культурному наследию народов России с опорой на традиционные российские религии</a:t>
            </a:r>
          </a:p>
          <a:p>
            <a:r>
              <a:rPr lang="ru-RU" sz="1800" b="1" i="1" dirty="0" smtClean="0"/>
              <a:t>Содержание   предметов осуществляется с опорой  на </a:t>
            </a:r>
            <a:r>
              <a:rPr lang="ru-RU" sz="1800" b="1" dirty="0" smtClean="0"/>
              <a:t>региональный и местный материал, который формирует чувство сопричастности</a:t>
            </a:r>
          </a:p>
          <a:p>
            <a:endParaRPr lang="ru-RU" sz="1800" b="1" dirty="0" smtClean="0"/>
          </a:p>
          <a:p>
            <a:pPr>
              <a:buNone/>
            </a:pPr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ФИО </a:t>
            </a:r>
            <a:r>
              <a:rPr lang="ru-RU" dirty="0" err="1" smtClean="0"/>
              <a:t>авсотора</a:t>
            </a:r>
            <a:r>
              <a:rPr lang="ru-RU" dirty="0" smtClean="0"/>
              <a:t>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18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71546"/>
            <a:ext cx="7704856" cy="5103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Для эффективного введения предметной области ОДНКНР в основную образовательную школу необходимо обеспечить: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643050"/>
            <a:ext cx="7704856" cy="4018198"/>
          </a:xfrm>
        </p:spPr>
        <p:txBody>
          <a:bodyPr>
            <a:normAutofit fontScale="62500" lnSpcReduction="20000"/>
          </a:bodyPr>
          <a:lstStyle/>
          <a:p>
            <a:pPr indent="-342900">
              <a:buFont typeface="Arial" pitchFamily="34" charset="0"/>
              <a:buChar char="•"/>
            </a:pPr>
            <a:r>
              <a:rPr lang="ru-RU" sz="2600" b="1" dirty="0" smtClean="0"/>
              <a:t>максимальный учёт тех  культурологических и религиоведческих знаний, которые уже имеются в содержании действующих программ (</a:t>
            </a:r>
            <a:r>
              <a:rPr lang="ru-RU" sz="2600" b="1" dirty="0" err="1" smtClean="0"/>
              <a:t>общеучебных</a:t>
            </a:r>
            <a:r>
              <a:rPr lang="ru-RU" sz="2600" b="1" dirty="0" smtClean="0"/>
              <a:t> и </a:t>
            </a:r>
            <a:r>
              <a:rPr lang="ru-RU" sz="2600" b="1" dirty="0" err="1" smtClean="0"/>
              <a:t>этнокурсов</a:t>
            </a:r>
            <a:r>
              <a:rPr lang="ru-RU" sz="2600" b="1" dirty="0" smtClean="0"/>
              <a:t>)</a:t>
            </a:r>
          </a:p>
          <a:p>
            <a:pPr indent="-342900">
              <a:buFont typeface="Arial" pitchFamily="34" charset="0"/>
              <a:buChar char="•"/>
            </a:pPr>
            <a:endParaRPr lang="ru-RU" sz="2600" b="1" dirty="0" smtClean="0"/>
          </a:p>
          <a:p>
            <a:pPr indent="-342900">
              <a:buFont typeface="Arial" pitchFamily="34" charset="0"/>
              <a:buChar char="•"/>
            </a:pPr>
            <a:r>
              <a:rPr lang="ru-RU" sz="2600" b="1" dirty="0" smtClean="0"/>
              <a:t>возможность органического сочетания общероссийского и регионального содержания образования</a:t>
            </a:r>
          </a:p>
          <a:p>
            <a:pPr indent="-342900">
              <a:buFont typeface="Arial" pitchFamily="34" charset="0"/>
              <a:buChar char="•"/>
            </a:pPr>
            <a:endParaRPr lang="ru-RU" sz="2600" b="1" dirty="0" smtClean="0"/>
          </a:p>
          <a:p>
            <a:pPr indent="-342900">
              <a:buFont typeface="Arial" pitchFamily="34" charset="0"/>
              <a:buChar char="•"/>
            </a:pPr>
            <a:r>
              <a:rPr lang="ru-RU" sz="2600" b="1" dirty="0" smtClean="0"/>
              <a:t>последовательная реализация культурологического подхода к преподаванию религиозных и религиоведческих знаний</a:t>
            </a:r>
          </a:p>
          <a:p>
            <a:pPr indent="-342900">
              <a:buFont typeface="Arial" pitchFamily="34" charset="0"/>
              <a:buChar char="•"/>
            </a:pPr>
            <a:endParaRPr lang="ru-RU" sz="2600" b="1" dirty="0" smtClean="0"/>
          </a:p>
          <a:p>
            <a:pPr indent="-342900">
              <a:buFont typeface="Arial" pitchFamily="34" charset="0"/>
              <a:buChar char="•"/>
            </a:pPr>
            <a:r>
              <a:rPr lang="ru-RU" sz="2600" b="1" dirty="0" smtClean="0"/>
              <a:t> более точный учет возрастных особенностей и психологических возможностей обучающихся разного возраста</a:t>
            </a:r>
          </a:p>
          <a:p>
            <a:pPr indent="-342900">
              <a:buFont typeface="Arial" pitchFamily="34" charset="0"/>
              <a:buChar char="•"/>
            </a:pPr>
            <a:endParaRPr lang="ru-RU" sz="2600" b="1" dirty="0" smtClean="0"/>
          </a:p>
          <a:p>
            <a:pPr indent="-342900">
              <a:buFont typeface="Arial" pitchFamily="34" charset="0"/>
              <a:buChar char="•"/>
            </a:pPr>
            <a:r>
              <a:rPr lang="ru-RU" sz="2600" b="1" dirty="0" smtClean="0"/>
              <a:t>введение интерактивных, диалогичных приёмов в преподавании</a:t>
            </a:r>
          </a:p>
          <a:p>
            <a:pPr indent="-342900">
              <a:buFont typeface="Arial" pitchFamily="34" charset="0"/>
              <a:buChar char="•"/>
            </a:pPr>
            <a:endParaRPr lang="ru-RU" sz="2600" b="1" dirty="0" smtClean="0"/>
          </a:p>
          <a:p>
            <a:pPr indent="-342900">
              <a:buFont typeface="Arial" pitchFamily="34" charset="0"/>
              <a:buChar char="•"/>
            </a:pPr>
            <a:r>
              <a:rPr lang="ru-RU" sz="2600" b="1" dirty="0" smtClean="0"/>
              <a:t>преемственность курсов, начиная от начальной ступени, заканчивая средним (полным) образованием</a:t>
            </a:r>
          </a:p>
          <a:p>
            <a:pPr indent="-342900">
              <a:buFont typeface="Arial" pitchFamily="34" charset="0"/>
              <a:buChar char="•"/>
            </a:pPr>
            <a:endParaRPr lang="ru-RU" sz="2600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19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00174"/>
            <a:ext cx="7704856" cy="4161074"/>
          </a:xfrm>
        </p:spPr>
        <p:txBody>
          <a:bodyPr>
            <a:normAutofit fontScale="77500" lnSpcReduction="20000"/>
          </a:bodyPr>
          <a:lstStyle/>
          <a:p>
            <a:pPr marL="425450" indent="-342900"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1. Федеральный закон от 29.12.2012 № 273-ФЗ «Об образовании в РФ»;</a:t>
            </a:r>
          </a:p>
          <a:p>
            <a:pPr marL="82550" indent="0"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2. Приказ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России от 17.12.2010  № 1897 (с изменениями)  «Об утверждении федерального государственного образовательного  стандарта основного общего образования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»;</a:t>
            </a:r>
          </a:p>
          <a:p>
            <a:pPr marL="82550" indent="0">
              <a:buNone/>
              <a:defRPr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3. Концепция воспитания и развития личности гражданина России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82550" indent="0">
              <a:buNone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4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России от  31.03. 2014 г. № 253 «Об утверждении федерального перечня учебников, рекомендуемых к использованию при реализации имеющих государственную аккредитацию образовательных программ начального общего, основного общего,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среднего общего образования»</a:t>
            </a:r>
          </a:p>
          <a:p>
            <a:pPr marL="82550" indent="0">
              <a:buNone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5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Приказ </a:t>
            </a:r>
            <a:r>
              <a:rPr lang="ru-RU" b="1" dirty="0" err="1" smtClean="0">
                <a:latin typeface="Arial" pitchFamily="34" charset="0"/>
                <a:cs typeface="Arial" pitchFamily="34" charset="0"/>
              </a:rPr>
              <a:t>Минобрнауки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России от  09.06. 2016 г. № 699 «Об утверждении организаций, осуществляющих выпуск учебных пособий, которые допускаются к использованию при реализации имеющих государственную аккредитацию образовательных программ начального общего, основного общего, среднего общего образования</a:t>
            </a:r>
          </a:p>
          <a:p>
            <a:pPr marL="82550" indent="0">
              <a:buNone/>
              <a:defRPr/>
            </a:pPr>
            <a:r>
              <a:rPr lang="ru-RU" b="1" dirty="0">
                <a:latin typeface="Arial" pitchFamily="34" charset="0"/>
                <a:cs typeface="Arial" pitchFamily="34" charset="0"/>
              </a:rPr>
              <a:t>6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Письмо Министерства образования и науки РФ от 25.05.2015 № 08-761 «Об изучении предметных областей: «Основы религиозных культур и светской этики» и «Основы духовно-нравственной культуры народов России» </a:t>
            </a:r>
          </a:p>
          <a:p>
            <a:endParaRPr lang="ru-RU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b="1" dirty="0" smtClean="0"/>
              <a:t>Благодарю за внимание</a:t>
            </a:r>
          </a:p>
          <a:p>
            <a:pPr algn="ctr">
              <a:buNone/>
            </a:pPr>
            <a:endParaRPr lang="ru-RU" sz="2800" b="1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20</a:t>
            </a:fld>
            <a:endParaRPr lang="ru-RU" dirty="0"/>
          </a:p>
        </p:txBody>
      </p:sp>
      <p:pic>
        <p:nvPicPr>
          <p:cNvPr id="7" name="Рисунок 6" descr="http://www.b-port.com/mediafiles/items/2014/02/123206/bb4dfc25c837d9a5a2a3e46c080bb71a_XL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888" y="2708920"/>
            <a:ext cx="3354720" cy="23762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Распоряжение Администрации Смоленской области от 23.09.2014  № 1293-р/</a:t>
            </a:r>
            <a:r>
              <a:rPr lang="ru-RU" b="1" dirty="0" err="1" smtClean="0"/>
              <a:t>адм</a:t>
            </a:r>
            <a:r>
              <a:rPr lang="ru-RU" b="1" dirty="0" smtClean="0"/>
              <a:t> «О концепции развития системы духовно-нравственного воспитания детей и молодёжи в культурно-образовательной среде Смоленской  области»</a:t>
            </a:r>
          </a:p>
          <a:p>
            <a:r>
              <a:rPr lang="ru-RU" b="1" dirty="0" smtClean="0"/>
              <a:t>Письмо Департамента Смоленской области по образованию, науке и молодёжной политики  20.05.2016 г. № 3640 «Примерный учебный план для образовательных организаций Смоленской области на 2016-2017 </a:t>
            </a:r>
            <a:r>
              <a:rPr lang="ru-RU" b="1" dirty="0" err="1" smtClean="0"/>
              <a:t>у.г</a:t>
            </a:r>
            <a:r>
              <a:rPr lang="ru-RU" b="1" dirty="0" smtClean="0"/>
              <a:t>.»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/>
              <a:t>Нормативно-правовая база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УМК </a:t>
            </a:r>
            <a:r>
              <a:rPr lang="ru-RU" b="1" dirty="0" err="1" smtClean="0"/>
              <a:t>Ластовский</a:t>
            </a:r>
            <a:r>
              <a:rPr lang="ru-RU" b="1" dirty="0" smtClean="0"/>
              <a:t> Г.А. «История и культура Смоленщины с древнейших времён до конца </a:t>
            </a:r>
            <a:r>
              <a:rPr lang="en-US" b="1" dirty="0" smtClean="0"/>
              <a:t>XVIII</a:t>
            </a:r>
            <a:r>
              <a:rPr lang="ru-RU" b="1" dirty="0" smtClean="0"/>
              <a:t> века»</a:t>
            </a:r>
          </a:p>
          <a:p>
            <a:r>
              <a:rPr lang="ru-RU" b="1" dirty="0" smtClean="0"/>
              <a:t>УМК География Смоленщины/Под ред. М.Ю. Евдокимова </a:t>
            </a:r>
          </a:p>
          <a:p>
            <a:r>
              <a:rPr lang="ru-RU" b="1" dirty="0" smtClean="0"/>
              <a:t>УМК География Смоленской области: Учебное пособие/Под ред. А.П. </a:t>
            </a:r>
            <a:r>
              <a:rPr lang="ru-RU" b="1" dirty="0" err="1" smtClean="0"/>
              <a:t>Катровского</a:t>
            </a:r>
            <a:endParaRPr lang="ru-RU" b="1" dirty="0" smtClean="0"/>
          </a:p>
          <a:p>
            <a:r>
              <a:rPr lang="ru-RU" b="1" dirty="0" smtClean="0"/>
              <a:t>УМК </a:t>
            </a:r>
            <a:r>
              <a:rPr lang="ru-RU" b="1" dirty="0" err="1" smtClean="0"/>
              <a:t>Андрицова</a:t>
            </a:r>
            <a:r>
              <a:rPr lang="ru-RU" b="1" dirty="0" smtClean="0"/>
              <a:t> М.Ю., Валуев Д.В., </a:t>
            </a:r>
            <a:r>
              <a:rPr lang="ru-RU" b="1" dirty="0" err="1" smtClean="0"/>
              <a:t>Довгий</a:t>
            </a:r>
            <a:r>
              <a:rPr lang="ru-RU" b="1" dirty="0" smtClean="0"/>
              <a:t>  Т.П. История православной культуры земли Смоленской  </a:t>
            </a:r>
          </a:p>
          <a:p>
            <a:r>
              <a:rPr lang="ru-RU" b="1" dirty="0" smtClean="0"/>
              <a:t>УМК  </a:t>
            </a:r>
            <a:r>
              <a:rPr lang="ru-RU" b="1" dirty="0" err="1" smtClean="0"/>
              <a:t>Будаев</a:t>
            </a:r>
            <a:r>
              <a:rPr lang="ru-RU" b="1" dirty="0" smtClean="0"/>
              <a:t> Д.И., </a:t>
            </a:r>
            <a:r>
              <a:rPr lang="ru-RU" b="1" dirty="0" err="1" smtClean="0"/>
              <a:t>Ильюхов</a:t>
            </a:r>
            <a:r>
              <a:rPr lang="ru-RU" b="1" dirty="0" smtClean="0"/>
              <a:t> А.А.  История Смоленщины </a:t>
            </a:r>
            <a:r>
              <a:rPr lang="en-US" b="1" dirty="0" smtClean="0"/>
              <a:t>XIX</a:t>
            </a:r>
            <a:r>
              <a:rPr lang="ru-RU" b="1" dirty="0" smtClean="0"/>
              <a:t> –</a:t>
            </a:r>
            <a:r>
              <a:rPr lang="en-US" b="1" dirty="0" smtClean="0"/>
              <a:t>XX</a:t>
            </a:r>
            <a:r>
              <a:rPr lang="ru-RU" b="1" dirty="0" smtClean="0"/>
              <a:t>вв.</a:t>
            </a:r>
          </a:p>
          <a:p>
            <a:r>
              <a:rPr lang="ru-RU" b="1" dirty="0" smtClean="0"/>
              <a:t>УМК Литература Смоленщины /автор- составитель Г.С.  </a:t>
            </a:r>
            <a:r>
              <a:rPr lang="ru-RU" b="1" dirty="0" err="1" smtClean="0"/>
              <a:t>Меркин</a:t>
            </a:r>
            <a:endParaRPr lang="ru-RU" b="1" dirty="0" smtClean="0"/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4</a:t>
            </a:fld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>
                <a:cs typeface="Arial" pitchFamily="34" charset="0"/>
              </a:rPr>
              <a:t>Федеральный закон от 29.12.2012  N 273-ФЗ "Об образовании в Российской Федерации"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55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Ст.12. 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 marL="8255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п.5.  Образовательные программы самостоятельно разрабатываются и утверждаются организацией, осуществляющей образовательную деятельность.</a:t>
            </a:r>
          </a:p>
          <a:p>
            <a:pPr marL="8255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п. 7 Образовательные организации  разрабатывают основные образовательные программы на основе федеральных государственных образовательных стандартов и с учетом примерных основных образовательных программ.</a:t>
            </a:r>
          </a:p>
          <a:p>
            <a:pPr marL="82550" indent="0">
              <a:buNone/>
            </a:pP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pPr marL="82550" indent="0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Ст. 28. п.2  Образовательные организации свободны в определении содержания образования, выборе учебно-методического обеспечения, образовательных технологий по реализуемым ими образовательным программам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5</a:t>
            </a:fld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Согласно   части 1 и 2 статьи 87 Федерального закона «Об образовании в Российской Федерации»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1571612"/>
            <a:ext cx="7704856" cy="4089636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sz="2100" b="1" dirty="0" smtClean="0"/>
              <a:t>В целях формирования и развития личности в соответствии с семейными и общественными духовно-нравственными и </a:t>
            </a:r>
            <a:r>
              <a:rPr lang="ru-RU" sz="2100" b="1" dirty="0" err="1" smtClean="0"/>
              <a:t>социокультурными</a:t>
            </a:r>
            <a:r>
              <a:rPr lang="ru-RU" sz="2100" b="1" dirty="0" smtClean="0"/>
              <a:t> ценностями в основные образовательные программы могут быть включены, в том числе на основании требований соответствующих федеральных государственных образовательных стандартов, учебные предметы, курсы, дисциплины (модули), направленные на получение обучающимися знаний об основах духовно-нравственной культуры народов Российской Федерации, о нравственных принципах, об исторических и культурных традициях мировой религии (мировых религий), или альтернативные им учебные предметы, курсы, дисциплины (модули).</a:t>
            </a:r>
          </a:p>
          <a:p>
            <a:pPr>
              <a:buNone/>
            </a:pPr>
            <a:r>
              <a:rPr lang="ru-RU" sz="2100" b="1" dirty="0" smtClean="0"/>
              <a:t>2. Выбор одного из учебных предметов, курсов, дисциплин (модулей), включенных в основные общеобразовательные программы, осуществляется родителями (законными представителями) обучающихся.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6</a:t>
            </a:fld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ФГОС ООО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П.3. Стандарт разработан с учетом региональных, национальных и этнокультурных особенностей народов Российской Федерации</a:t>
            </a:r>
          </a:p>
          <a:p>
            <a:r>
              <a:rPr lang="ru-RU" dirty="0" smtClean="0"/>
              <a:t>П.4. Стандарт направлен на обеспечение: формирования российской гражданской идентичности обучающихся; единства образовательного пространства Российской Федерации; сохранения и развития культурного разнообразия и языкового наследия многонационального народа Российской Федерации, реализации права на изучение родного языка, возможности получения основного общего образования на родном языке, овладения духовными ценностями и культурой многонационального народа России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FC5FA-CA71-4565-B01C-34C4B64B1EAF}" type="datetime1">
              <a:rPr lang="ru-RU" smtClean="0"/>
              <a:pPr/>
              <a:t>07.03.2017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ФИО автора, должность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/>
              <a:pPr/>
              <a:t>7</a:t>
            </a:fld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914400" y="642918"/>
            <a:ext cx="7729566" cy="928694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sz="3200" b="1" dirty="0" smtClean="0">
                <a:solidFill>
                  <a:srgbClr val="000099"/>
                </a:solidFill>
                <a:effectLst/>
                <a:latin typeface="Arial" pitchFamily="34" charset="0"/>
              </a:rPr>
              <a:t>Учебный план ФГОС  ООО </a:t>
            </a:r>
            <a:br>
              <a:rPr lang="ru-RU" sz="3200" b="1" dirty="0" smtClean="0">
                <a:solidFill>
                  <a:srgbClr val="000099"/>
                </a:solidFill>
                <a:effectLst/>
                <a:latin typeface="Arial" pitchFamily="34" charset="0"/>
              </a:rPr>
            </a:br>
            <a:r>
              <a:rPr lang="ru-RU" sz="2400" b="1" dirty="0" smtClean="0">
                <a:solidFill>
                  <a:srgbClr val="000099"/>
                </a:solidFill>
                <a:effectLst/>
                <a:latin typeface="Arial" pitchFamily="34" charset="0"/>
              </a:rPr>
              <a:t>(приказ </a:t>
            </a:r>
            <a:r>
              <a:rPr lang="ru-RU" sz="2400" b="1" dirty="0" err="1" smtClean="0">
                <a:solidFill>
                  <a:srgbClr val="000099"/>
                </a:solidFill>
                <a:effectLst/>
                <a:latin typeface="Arial" pitchFamily="34" charset="0"/>
              </a:rPr>
              <a:t>Минобрнауки</a:t>
            </a:r>
            <a:r>
              <a:rPr lang="ru-RU" sz="2400" b="1" dirty="0" smtClean="0">
                <a:solidFill>
                  <a:srgbClr val="000099"/>
                </a:solidFill>
                <a:effectLst/>
                <a:latin typeface="Arial" pitchFamily="34" charset="0"/>
              </a:rPr>
              <a:t> России от 17.12.2010   № 1897)</a:t>
            </a:r>
            <a:endParaRPr lang="ru-RU" sz="3200" b="1" dirty="0" smtClean="0">
              <a:solidFill>
                <a:srgbClr val="000099"/>
              </a:solidFill>
              <a:effectLst/>
              <a:latin typeface="Arial" pitchFamily="34" charset="0"/>
            </a:endParaRPr>
          </a:p>
        </p:txBody>
      </p:sp>
      <p:graphicFrame>
        <p:nvGraphicFramePr>
          <p:cNvPr id="68749" name="Group 141"/>
          <p:cNvGraphicFramePr>
            <a:graphicFrameLocks noGrp="1"/>
          </p:cNvGraphicFramePr>
          <p:nvPr>
            <p:ph idx="1"/>
          </p:nvPr>
        </p:nvGraphicFramePr>
        <p:xfrm>
          <a:off x="1142976" y="1785926"/>
          <a:ext cx="6858000" cy="4135438"/>
        </p:xfrm>
        <a:graphic>
          <a:graphicData uri="http://schemas.openxmlformats.org/drawingml/2006/table">
            <a:tbl>
              <a:tblPr/>
              <a:tblGrid>
                <a:gridCol w="4125913"/>
                <a:gridCol w="2732087"/>
              </a:tblGrid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Предметная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Русский язык и литература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Русский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Литература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Иностранные языки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Иностранный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Второй иностранный язык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Общественно-научные предметы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История России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Всеобщая история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География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305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Обществознание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rowSpan="4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Математика и информатика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Математика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020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Алгебра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43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Геометрия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Информатика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857224" y="642919"/>
            <a:ext cx="7929618" cy="800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2400" b="1" dirty="0">
                <a:solidFill>
                  <a:srgbClr val="000099"/>
                </a:solidFill>
              </a:rPr>
              <a:t>Учебный план ФГОС  ООО </a:t>
            </a:r>
            <a:br>
              <a:rPr lang="ru-RU" sz="2400" b="1" dirty="0">
                <a:solidFill>
                  <a:srgbClr val="000099"/>
                </a:solidFill>
              </a:rPr>
            </a:br>
            <a:r>
              <a:rPr lang="ru-RU" sz="2200" b="1" dirty="0">
                <a:solidFill>
                  <a:srgbClr val="000099"/>
                </a:solidFill>
              </a:rPr>
              <a:t>(приказ </a:t>
            </a:r>
            <a:r>
              <a:rPr lang="ru-RU" sz="2200" b="1" dirty="0" err="1">
                <a:solidFill>
                  <a:srgbClr val="000099"/>
                </a:solidFill>
              </a:rPr>
              <a:t>Минобрнауки</a:t>
            </a:r>
            <a:r>
              <a:rPr lang="ru-RU" sz="2200" b="1" dirty="0">
                <a:solidFill>
                  <a:srgbClr val="000099"/>
                </a:solidFill>
              </a:rPr>
              <a:t> России от 17.12.2010   № 1897)</a:t>
            </a:r>
          </a:p>
        </p:txBody>
      </p:sp>
      <p:graphicFrame>
        <p:nvGraphicFramePr>
          <p:cNvPr id="70744" name="Group 88"/>
          <p:cNvGraphicFramePr>
            <a:graphicFrameLocks noGrp="1"/>
          </p:cNvGraphicFramePr>
          <p:nvPr>
            <p:ph/>
          </p:nvPr>
        </p:nvGraphicFramePr>
        <p:xfrm>
          <a:off x="1000100" y="1571612"/>
          <a:ext cx="7048500" cy="4125596"/>
        </p:xfrm>
        <a:graphic>
          <a:graphicData uri="http://schemas.openxmlformats.org/drawingml/2006/table">
            <a:tbl>
              <a:tblPr/>
              <a:tblGrid>
                <a:gridCol w="4125912"/>
                <a:gridCol w="2922588"/>
              </a:tblGrid>
              <a:tr h="36987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Предметная область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Предмет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ja-JP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Основы духовно-нравственной культуры народов России </a:t>
                      </a:r>
                      <a:endParaRPr kumimoji="0" lang="ru-RU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6863">
                <a:tc rowSpan="3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Естественно-научные предметы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9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Химия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Искусство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Музыка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22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Изобразительное искусство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Технология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Технология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Физическая культура и основы безопасности жизнедеятельности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Физическая культура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32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Основы безопасности жизнедеятельности 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Учебные курсы по потребностям обучающихся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1797</TotalTime>
  <Words>1405</Words>
  <Application>Microsoft Office PowerPoint</Application>
  <PresentationFormat>Экран (4:3)</PresentationFormat>
  <Paragraphs>206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Остин</vt:lpstr>
      <vt:lpstr> Нормативные аспекты в  реализации учебных курсов, обеспечивающих этнокультурные потребности и интересы обучающихся в Смоленской области  (предметная область «Основы духовно-нравственной культуры народов России»)  Макаренкова Т.Ю., доцент кафедры воспитания детей и молодёжи  ГАУ ДПО СОИРО,к.п.н.</vt:lpstr>
      <vt:lpstr>Нормативно-правовая база</vt:lpstr>
      <vt:lpstr>Нормативно-правовая база</vt:lpstr>
      <vt:lpstr>Нормативно-правовая база</vt:lpstr>
      <vt:lpstr>Федеральный закон от 29.12.2012  N 273-ФЗ "Об образовании в Российской Федерации"</vt:lpstr>
      <vt:lpstr>Согласно   части 1 и 2 статьи 87 Федерального закона «Об образовании в Российской Федерации»</vt:lpstr>
      <vt:lpstr>ФГОС ООО</vt:lpstr>
      <vt:lpstr>Учебный план ФГОС  ООО  (приказ Минобрнауки России от 17.12.2010   № 1897)</vt:lpstr>
      <vt:lpstr>Презентация PowerPoint</vt:lpstr>
      <vt:lpstr>Требования к результатам освоения ООП ООО</vt:lpstr>
      <vt:lpstr>Концепция воспитания и развития личности гражданина России   </vt:lpstr>
      <vt:lpstr>БАЗОВЫЕ НАЦИОНАЛЬНЫЕ ЦЕННОСТИ </vt:lpstr>
      <vt:lpstr>Ценности выступают как основа целеполагания в сфере  духовно-нравственного воспитания</vt:lpstr>
      <vt:lpstr>Реализация ОДНКНР  (письмо Минобрнауки России от 25.05.2015 № 08-761)</vt:lpstr>
      <vt:lpstr>Реализация ОДНКНР  (письмо Минобрнауки России от 25.05.2015 № 08-761)</vt:lpstr>
      <vt:lpstr>Письмо Департамента Смоленской области по образованию, науке и молодёжной политики  20.05.2016 г. № 3640 «Примерный учебный план для образовательных организаций Смоленской области на 2016-2017 у.г.» </vt:lpstr>
      <vt:lpstr>Письмо Департамента Смоленской области по образованию, науке и молодёжной политики  20.05.2016 г. № 3640 «Примерный учебный план для образовательных организаций Смоленской области на 2016-2017 у.г.»</vt:lpstr>
      <vt:lpstr>Предметная область «Основы духовно-нравственной культуры народов России» специфичена и по содержанию и по методическим аспектам её преподавания</vt:lpstr>
      <vt:lpstr>Для эффективного введения предметной области ОДНКНР в основную образовательную школу необходимо обеспечить: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Орешкова</dc:creator>
  <cp:lastModifiedBy>пользователь</cp:lastModifiedBy>
  <cp:revision>183</cp:revision>
  <dcterms:created xsi:type="dcterms:W3CDTF">2012-06-27T06:59:33Z</dcterms:created>
  <dcterms:modified xsi:type="dcterms:W3CDTF">2017-03-07T07:42:18Z</dcterms:modified>
</cp:coreProperties>
</file>