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4" r:id="rId12"/>
    <p:sldId id="268" r:id="rId13"/>
    <p:sldId id="266" r:id="rId14"/>
    <p:sldId id="269" r:id="rId15"/>
    <p:sldId id="270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0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98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4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2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96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09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5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81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2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18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96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52E96-9A0D-4DB7-8FCA-22B17FFE6467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336D2-1D02-421C-A592-44C0990CD9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8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0255" y="2142146"/>
            <a:ext cx="9144000" cy="2387600"/>
          </a:xfrm>
        </p:spPr>
        <p:txBody>
          <a:bodyPr>
            <a:noAutofit/>
          </a:bodyPr>
          <a:lstStyle/>
          <a:p>
            <a:r>
              <a:rPr lang="ru-RU" sz="4000" dirty="0" smtClean="0"/>
              <a:t>«</a:t>
            </a:r>
            <a:r>
              <a:rPr lang="ru-RU" sz="4000" b="1" dirty="0" smtClean="0"/>
              <a:t>Игровые приемы в реализации интегративного модуля ОДНКНР на уроках обществознания»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Учитель истории, обществознания, ИПКЗС, </a:t>
            </a:r>
            <a:r>
              <a:rPr lang="ru-RU" dirty="0" smtClean="0"/>
              <a:t>ОДНКНР</a:t>
            </a:r>
            <a:r>
              <a:rPr lang="ru-RU" dirty="0"/>
              <a:t> </a:t>
            </a:r>
            <a:endParaRPr lang="ru-RU" dirty="0" smtClean="0"/>
          </a:p>
          <a:p>
            <a:pPr algn="r"/>
            <a:r>
              <a:rPr lang="ru-RU" dirty="0" smtClean="0"/>
              <a:t>МБОУ «СШ № 5»</a:t>
            </a:r>
            <a:endParaRPr lang="ru-RU" dirty="0"/>
          </a:p>
          <a:p>
            <a:pPr algn="r"/>
            <a:r>
              <a:rPr lang="ru-RU" dirty="0" err="1"/>
              <a:t>Лаврушкина</a:t>
            </a:r>
            <a:r>
              <a:rPr lang="ru-RU" dirty="0"/>
              <a:t> Елена Анатольевна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3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-23552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Нравственные ценности российского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игра-путешествие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980497"/>
            <a:ext cx="11693236" cy="57389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станция «Эпическая</a:t>
            </a: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800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Сияжар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lv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1548744"/>
            <a:ext cx="2237426" cy="282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Картинки по запросу 2. Урал-батыр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129" y="3976276"/>
            <a:ext cx="2925209" cy="221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143" y="1655326"/>
            <a:ext cx="2134824" cy="282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936" y="1548744"/>
            <a:ext cx="2853708" cy="174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908" y="1655325"/>
            <a:ext cx="2162280" cy="282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60748" y="4484115"/>
            <a:ext cx="2216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Муромец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84598" y="4484115"/>
            <a:ext cx="1012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Улып</a:t>
            </a:r>
            <a:endParaRPr lang="ru-RU" sz="28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5862326" y="4561059"/>
            <a:ext cx="1959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Урал-батыр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172515" y="6192281"/>
            <a:ext cx="2308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Нюргун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Боотур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377892" y="3215075"/>
            <a:ext cx="1367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Сияжар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39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Нравственные ценности российского народа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игра-путешествие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82" y="1025236"/>
            <a:ext cx="11901054" cy="583276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2 станция «Историческая</a:t>
            </a:r>
            <a:r>
              <a:rPr lang="ru-RU" b="1" dirty="0" smtClean="0"/>
              <a:t>»</a:t>
            </a:r>
            <a:endParaRPr lang="ru-RU" dirty="0"/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должны определить имя героя, прочитав отрывок о его подвиге.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1. Участвовала во многих сражениях войны 1812 года: под Смоленском, под Бородино, а также в боях за освобождение Пруссии в 1813 году. Её знал Михаил Илларионович Кутузов. Во время войны с французами она служила у полководца ординарцем. В чине штаб-ротмистра она вышла на военную пенсию. Было ей в то время 43 года.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Ещё находясь в госпитале, не поддаваясь отчаянию и страху.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решил, что вернется в строй, будет летать и бить врага. Начались бесконечные и мучительные тренировки.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учился не только ходить в протезах, но и бегать, выполнять различные упражнения, даже танцевать. Боль была мучительной, протезы стирали ноги в кровь. Но ничто не могло удержать  мужественного человека –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вернулся в строй и снова начал летать.  В начале 1943 года за 20 боёв и 3 сбитых самолета он был награжден орденом Красного Знамени, а в августе 1943 года получил звание Героя Советского Союза.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Фашисты обещали высокие награды тому, кто собьет русского аса, но эту задачу никому не удалось выполнить, потому что советский летчик владел высочайшим  мастерством управления  самолетом, ориентировки в воздухе, обладал мгновенной реакцией, острым глазом и вниманием. Те, кто знал его, рассказывали о его твердом характере, силе воли, благородстве. Его соратники, друзья были уверены, что он никогда не бросит товарища в бою, придет на помощь, поддержит в трудную минуту.</a:t>
            </a:r>
          </a:p>
          <a:p>
            <a:pPr marL="0" indent="0" algn="just">
              <a:buNone/>
            </a:pP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939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Нравственные ценности российского народа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игра-путешествие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82" y="1025236"/>
            <a:ext cx="11901054" cy="58327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2 станция «Историческая</a:t>
            </a:r>
            <a:r>
              <a:rPr lang="ru-RU" b="1" dirty="0" smtClean="0"/>
              <a:t>»</a:t>
            </a:r>
            <a:endParaRPr lang="ru-RU" dirty="0"/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должны определить имя героя, прочитав отрывок о его подвиге.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/>
              <a:t>Надежда Дурова</a:t>
            </a:r>
            <a:endParaRPr lang="ru-RU" dirty="0" smtClean="0">
              <a:effectLst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Алексей </a:t>
            </a:r>
            <a:r>
              <a:rPr lang="ru-RU" dirty="0" err="1"/>
              <a:t>Маресьев</a:t>
            </a:r>
            <a:endParaRPr lang="ru-RU" dirty="0" smtClean="0">
              <a:effectLst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Александр </a:t>
            </a:r>
            <a:r>
              <a:rPr lang="ru-RU" dirty="0" err="1"/>
              <a:t>Покрышкин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Дети </a:t>
            </a:r>
            <a:r>
              <a:rPr lang="ru-RU" dirty="0"/>
              <a:t>отвечают устно. За каждое правильный ответ получают по 1 баллу (максимально 3 балла). Каждый бал позволяет открыть один слог в зашифрованном слове (ГЕРОИЗМ). Отгаданное слово, записанное на листочке, забирают с собой.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endParaRPr lang="ru-RU" dirty="0"/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307" y="2078182"/>
            <a:ext cx="2089964" cy="282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177" y="2078182"/>
            <a:ext cx="2118771" cy="282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855" y="2078182"/>
            <a:ext cx="2651182" cy="282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4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74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Нравственные ценности российского народа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игра-путешествие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5" y="1825624"/>
            <a:ext cx="11665528" cy="493539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Участникам предлагается соединить части пословиц разных народов о труде.</a:t>
            </a:r>
          </a:p>
          <a:p>
            <a:pPr marL="0" indent="0" algn="just">
              <a:buNone/>
            </a:pPr>
            <a:r>
              <a:rPr lang="ru-RU" dirty="0"/>
              <a:t>На обратной стороне каждого листочка с частью пословицы написаны слоги «ТРУДО» и «ЛЮБИЕ».</a:t>
            </a:r>
          </a:p>
          <a:p>
            <a:pPr marL="0" indent="0" algn="just">
              <a:buNone/>
            </a:pPr>
            <a:r>
              <a:rPr lang="ru-RU" dirty="0"/>
              <a:t> </a:t>
            </a:r>
          </a:p>
          <a:p>
            <a:pPr marL="0" lvl="0" indent="0" algn="just">
              <a:buNone/>
            </a:pPr>
            <a:r>
              <a:rPr lang="ru-RU" dirty="0"/>
              <a:t>Тупой нож мясо не осилит, а лентяй - работу (тувинская пословица).</a:t>
            </a:r>
            <a:endParaRPr lang="ru-RU" dirty="0" smtClean="0">
              <a:effectLst/>
            </a:endParaRPr>
          </a:p>
          <a:p>
            <a:pPr marL="0" lvl="0" indent="0" algn="just">
              <a:buNone/>
            </a:pPr>
            <a:r>
              <a:rPr lang="ru-RU" dirty="0"/>
              <a:t>Без труда и зайца не поймаешь (татарская пословица).</a:t>
            </a:r>
            <a:endParaRPr lang="ru-RU" dirty="0" smtClean="0">
              <a:effectLst/>
            </a:endParaRPr>
          </a:p>
          <a:p>
            <a:pPr marL="0" lvl="0" indent="0" algn="just">
              <a:buNone/>
            </a:pPr>
            <a:r>
              <a:rPr lang="ru-RU" dirty="0"/>
              <a:t>Не приложишь труда, и шапки не заимеешь (дагестанская пословица).</a:t>
            </a:r>
            <a:endParaRPr lang="ru-RU" dirty="0" smtClean="0">
              <a:effectLst/>
            </a:endParaRPr>
          </a:p>
          <a:p>
            <a:pPr marL="0" lvl="0" indent="0" algn="just">
              <a:buNone/>
            </a:pPr>
            <a:r>
              <a:rPr lang="ru-RU" dirty="0"/>
              <a:t>Без труда не вытащишь рыбку из пруда (русская пословица). 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r>
              <a:rPr lang="ru-RU" dirty="0"/>
              <a:t>Дети складывают пословицы.  При правильном ответе на обратной стороне получается слово «ТРУДОЛЮБИЕ». Отгаданное слово, записанное на листочке, забирают с собой.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77484" y="1060266"/>
            <a:ext cx="4568495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станция «Фольклорная»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74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Нравственные ценности российского народа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игра-путешествие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5" y="1825624"/>
            <a:ext cx="7398328" cy="49353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Участники команды должны собрать из разрезанных частей репродукции картин. 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pPr marL="0" lvl="0" indent="0" algn="just">
              <a:buNone/>
            </a:pPr>
            <a:r>
              <a:rPr lang="ru-RU" dirty="0"/>
              <a:t>И. И. Левитан «Над вечным покоем»</a:t>
            </a:r>
            <a:endParaRPr lang="ru-RU" dirty="0" smtClean="0">
              <a:effectLst/>
            </a:endParaRPr>
          </a:p>
          <a:p>
            <a:pPr marL="0" lvl="0" indent="0" algn="just">
              <a:buNone/>
            </a:pPr>
            <a:r>
              <a:rPr lang="ru-RU" dirty="0"/>
              <a:t>И. И. Шишкин «Корабельная роща» </a:t>
            </a:r>
            <a:endParaRPr lang="ru-RU" dirty="0" smtClean="0">
              <a:effectLst/>
            </a:endParaRPr>
          </a:p>
          <a:p>
            <a:pPr marL="0" lvl="0" indent="0" algn="just">
              <a:buNone/>
            </a:pPr>
            <a:r>
              <a:rPr lang="ru-RU" dirty="0"/>
              <a:t>А. К. Саврасов «Грачи прилетели»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r>
              <a:rPr lang="ru-RU" dirty="0"/>
              <a:t>Собрав картины, дети получают словосочетание «ЛЮБОВЬ К ПРИРОДЕ».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r>
              <a:rPr lang="ru-RU" dirty="0"/>
              <a:t> </a:t>
            </a:r>
            <a:endParaRPr lang="ru-RU" dirty="0" smtClean="0">
              <a:effectLst/>
            </a:endParaRP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77484" y="1060266"/>
            <a:ext cx="4796698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станция «Экологическая»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Картинки по запросу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27" y="1714788"/>
            <a:ext cx="3837708" cy="4935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3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74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Нравственные ценности российского народа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игра-путешествие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5" y="1825624"/>
            <a:ext cx="6982691" cy="49353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Участники команды создают арт-объект по теме «Семья».</a:t>
            </a:r>
          </a:p>
          <a:p>
            <a:pPr marL="0" indent="0" algn="just">
              <a:buNone/>
            </a:pPr>
            <a:r>
              <a:rPr lang="ru-RU" dirty="0"/>
              <a:t>За созданную работу они получают слово «СЕМЬЯ».</a:t>
            </a:r>
          </a:p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Финал </a:t>
            </a:r>
            <a:r>
              <a:rPr lang="ru-RU" b="1" dirty="0"/>
              <a:t>игры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Пройдя все станции, дети возвращаются в класс, и представители всех команд вывешивают листочки с ключевыми словами вокруг изображенной фигурки человека. 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77484" y="1060266"/>
            <a:ext cx="50606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станция «Первая «школа»»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539" y="2487757"/>
            <a:ext cx="4619625" cy="30797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089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182" y="1027906"/>
            <a:ext cx="10515600" cy="5304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marL="0" indent="0" algn="ctr">
              <a:buNone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</a:p>
          <a:p>
            <a:pPr marL="0" indent="0" algn="ctr">
              <a:buNone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96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ОЖИДАЕМЫЕ РЕЗУЛЬТАТЫ ПО ДУХОВНО-НРАВСТВЕННОМУ РАЗВИТИЮ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163" y="1108364"/>
            <a:ext cx="11201400" cy="57496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1. Знание и понимание учащимися истоков отечественной материальной и духовной культуры, осознание духовных основ русской культуры, </a:t>
            </a:r>
            <a:r>
              <a:rPr lang="ru-RU" dirty="0" err="1"/>
              <a:t>культурообразующей</a:t>
            </a:r>
            <a:r>
              <a:rPr lang="ru-RU" dirty="0"/>
              <a:t> роли православия для России, способность к творчеству в пространстве русской культуры, умение жить по законам гармонии и красоты.</a:t>
            </a:r>
          </a:p>
          <a:p>
            <a:pPr marL="0" indent="0" algn="just">
              <a:buNone/>
            </a:pPr>
            <a:r>
              <a:rPr lang="ru-RU" dirty="0"/>
              <a:t>2. Духовно-нравственный потенциал подрастающего поколения. Высокий уровень самосознания, самодисциплины, способность сделать правильный нравственный выбор. Гуманность, уважение прав, свобод и достоинства других людей.</a:t>
            </a:r>
          </a:p>
          <a:p>
            <a:pPr marL="0" indent="0" algn="just">
              <a:buNone/>
            </a:pPr>
            <a:r>
              <a:rPr lang="ru-RU" dirty="0"/>
              <a:t>3. Убежденность учащихся в том, что настоящий гражданин любит свою Родину, гордится ее славной историей, изучает историко-культурное наследие, верен своему гражданскому долгу и готов к защите Отечества.</a:t>
            </a:r>
          </a:p>
          <a:p>
            <a:pPr marL="0" indent="0" algn="just">
              <a:buNone/>
            </a:pPr>
            <a:r>
              <a:rPr lang="ru-RU" dirty="0"/>
              <a:t>4. Ведение здорового образа жизни, физическое развитие и стремление к физическому самосовершенствованию, отсутствие вредных привычек, отношение к духовному и физическому здоровью как к важной личной и общественной ценности, экологической культуре.</a:t>
            </a:r>
          </a:p>
          <a:p>
            <a:pPr marL="0" indent="0" algn="just">
              <a:buNone/>
            </a:pPr>
            <a:r>
              <a:rPr lang="ru-RU" dirty="0"/>
              <a:t>5. Взаимодействие семьи и школы в процессе духовно-нравственного воспитания, школа - центр социокультурной среды.</a:t>
            </a:r>
          </a:p>
          <a:p>
            <a:pPr marL="0" indent="0" algn="just">
              <a:buNone/>
            </a:pPr>
            <a:r>
              <a:rPr lang="ru-RU" dirty="0"/>
              <a:t>6. Настоящий гражданин любит и бережет природу, занимает активную позицию в борьбе за сохранение мира на Земле.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1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hosdom.ru/wp-content/uploads/2012/11/%D0%A8%D1%82%D1%83%D1%80%D0%BC-%D0%A1%D0%BC%D0%BE%D0%BB%D0%B5%D0%BD%D1%81%D0%BA%D0%B0-3-%D0%B8%D1%8E%D0%BD%D1%8F-1611-%D0%B3%D0%BE%D0%B4%D0%B0.-%D0%A5%D1%83%D0%B4%D0%BE%D0%B6%D0%BD%D0%B8%D0%BA-%D0%AE%D1%80%D0%B8%D0%B9-%D0%9A%D0%B0%D1%88%D1%82%D0%B0%D0%BD%D0%BE%D0%B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08650"/>
            <a:ext cx="12191999" cy="896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062" y="2225819"/>
            <a:ext cx="10817902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«Без памяти – нет истории,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истории – нет культуры,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культуры – нет духовности,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духовности – нет воспитания,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воспитания – нет Человека,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человека – нет народа».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4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Владимир Абрамович </a:t>
            </a:r>
            <a:r>
              <a:rPr lang="ru-RU" sz="40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Караковский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836" y="281998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</a:t>
            </a:r>
            <a:r>
              <a:rPr lang="ru-RU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«Истоки православия»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16182"/>
            <a:ext cx="10515600" cy="55418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Первый </a:t>
            </a:r>
            <a:r>
              <a:rPr lang="ru-RU" b="1" i="1" dirty="0" smtClean="0"/>
              <a:t>конкурс</a:t>
            </a:r>
          </a:p>
          <a:p>
            <a:pPr marL="0" indent="0" algn="ctr">
              <a:buNone/>
            </a:pPr>
            <a:r>
              <a:rPr lang="ru-RU" b="1" dirty="0" smtClean="0"/>
              <a:t>Чему посвящен </a:t>
            </a:r>
            <a:r>
              <a:rPr lang="ru-RU" b="1" dirty="0"/>
              <a:t>храм или монастырь</a:t>
            </a:r>
          </a:p>
          <a:p>
            <a:pPr marL="0" indent="0">
              <a:buNone/>
            </a:pPr>
            <a:r>
              <a:rPr lang="ru-RU" i="1" dirty="0" smtClean="0"/>
              <a:t>1.Покровская </a:t>
            </a:r>
            <a:r>
              <a:rPr lang="ru-RU" i="1" dirty="0"/>
              <a:t>церковь.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2</a:t>
            </a:r>
            <a:r>
              <a:rPr lang="ru-RU" i="1" dirty="0"/>
              <a:t>. Богоявленский собор.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3</a:t>
            </a:r>
            <a:r>
              <a:rPr lang="ru-RU" i="1" dirty="0"/>
              <a:t>. </a:t>
            </a:r>
            <a:r>
              <a:rPr lang="ru-RU" i="1" dirty="0" err="1"/>
              <a:t>Спасо</a:t>
            </a:r>
            <a:r>
              <a:rPr lang="ru-RU" i="1" dirty="0"/>
              <a:t>-Преображенский монастырь.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4</a:t>
            </a:r>
            <a:r>
              <a:rPr lang="ru-RU" i="1" dirty="0"/>
              <a:t>. Успенский собор.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5</a:t>
            </a:r>
            <a:r>
              <a:rPr lang="ru-RU" i="1" dirty="0"/>
              <a:t>. Благовещенский собор.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6.Вознесенский </a:t>
            </a:r>
            <a:r>
              <a:rPr lang="ru-RU" i="1" dirty="0"/>
              <a:t>монастырь.</a:t>
            </a:r>
            <a:endParaRPr lang="ru-RU" dirty="0"/>
          </a:p>
          <a:p>
            <a:pPr marL="0" indent="0">
              <a:buNone/>
            </a:pPr>
            <a:r>
              <a:rPr lang="ru-RU" i="1" dirty="0" smtClean="0"/>
              <a:t>7.Крестовоздвиженская </a:t>
            </a:r>
            <a:r>
              <a:rPr lang="ru-RU" i="1" dirty="0"/>
              <a:t>церковь.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480" y="2152819"/>
            <a:ext cx="5638520" cy="353875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014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1988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игра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«Истоки православия»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60606"/>
            <a:ext cx="5237018" cy="547572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конкурс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Символ </a:t>
            </a:r>
            <a:r>
              <a:rPr lang="ru-RU" dirty="0" smtClean="0"/>
              <a:t>христианства.</a:t>
            </a:r>
            <a:endParaRPr lang="ru-RU" dirty="0" smtClean="0">
              <a:effectLst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Доверительная беседа со священником (таинство). </a:t>
            </a:r>
            <a:endParaRPr lang="ru-RU" dirty="0" smtClean="0">
              <a:effectLst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Приобщение </a:t>
            </a:r>
            <a:r>
              <a:rPr lang="ru-RU" dirty="0"/>
              <a:t>к таинствам. </a:t>
            </a:r>
            <a:endParaRPr lang="ru-RU" dirty="0" smtClean="0"/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Православная </a:t>
            </a:r>
            <a:r>
              <a:rPr lang="ru-RU" dirty="0"/>
              <a:t>обитель. </a:t>
            </a:r>
            <a:endParaRPr lang="ru-RU" dirty="0" smtClean="0"/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Место </a:t>
            </a:r>
            <a:r>
              <a:rPr lang="ru-RU" dirty="0"/>
              <a:t>распятия Христа (гора). </a:t>
            </a:r>
            <a:endParaRPr lang="ru-RU" dirty="0" smtClean="0">
              <a:effectLst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Родина Иисуса Христа</a:t>
            </a:r>
            <a:r>
              <a:rPr lang="ru-RU" b="1" dirty="0"/>
              <a:t>. </a:t>
            </a:r>
            <a:endParaRPr lang="ru-RU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Книга </a:t>
            </a:r>
            <a:r>
              <a:rPr lang="ru-RU" dirty="0"/>
              <a:t>книг. </a:t>
            </a:r>
            <a:endParaRPr lang="ru-RU" dirty="0" smtClean="0"/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Обращение </a:t>
            </a:r>
            <a:r>
              <a:rPr lang="ru-RU" dirty="0"/>
              <a:t>к Богу, святым</a:t>
            </a:r>
            <a:r>
              <a:rPr lang="ru-RU" b="1" dirty="0"/>
              <a:t>. </a:t>
            </a:r>
            <a:endParaRPr lang="ru-RU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ru-RU" dirty="0" smtClean="0"/>
              <a:t>Служитель </a:t>
            </a:r>
            <a:r>
              <a:rPr lang="ru-RU" dirty="0"/>
              <a:t>в церкви.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252508"/>
              </p:ext>
            </p:extLst>
          </p:nvPr>
        </p:nvGraphicFramePr>
        <p:xfrm>
          <a:off x="5320142" y="1524436"/>
          <a:ext cx="6470077" cy="5111890"/>
        </p:xfrm>
        <a:graphic>
          <a:graphicData uri="http://schemas.openxmlformats.org/drawingml/2006/table">
            <a:tbl>
              <a:tblPr firstRow="1" firstCol="1" bandRow="1"/>
              <a:tblGrid>
                <a:gridCol w="661501"/>
                <a:gridCol w="642920"/>
                <a:gridCol w="661501"/>
                <a:gridCol w="642920"/>
                <a:gridCol w="642920"/>
                <a:gridCol w="643663"/>
                <a:gridCol w="643663"/>
                <a:gridCol w="643663"/>
                <a:gridCol w="643663"/>
                <a:gridCol w="643663"/>
              </a:tblGrid>
              <a:tr h="7930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3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98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7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45" y="0"/>
            <a:ext cx="10903528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игра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«Истоки православия»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5" y="1856508"/>
            <a:ext cx="11859490" cy="5001491"/>
          </a:xfrm>
        </p:spPr>
        <p:txBody>
          <a:bodyPr numCol="2">
            <a:normAutofit fontScale="40000" lnSpcReduction="20000"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ru-RU" sz="6000" dirty="0" smtClean="0"/>
              <a:t>Какую </a:t>
            </a:r>
            <a:r>
              <a:rPr lang="ru-RU" sz="6000" dirty="0"/>
              <a:t>кару послал Бог первому поколению людей за грехи?</a:t>
            </a:r>
            <a:endParaRPr lang="ru-RU" sz="6000" dirty="0" smtClean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ru-RU" sz="6000" dirty="0" smtClean="0"/>
              <a:t>Что </a:t>
            </a:r>
            <a:r>
              <a:rPr lang="ru-RU" sz="6000" dirty="0"/>
              <a:t>было первой колыбелью Христа</a:t>
            </a:r>
            <a:r>
              <a:rPr lang="ru-RU" sz="6000" dirty="0" smtClean="0"/>
              <a:t>?</a:t>
            </a:r>
            <a:endParaRPr lang="ru-RU" sz="6000" dirty="0" smtClean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ru-RU" sz="6000" dirty="0"/>
              <a:t>Как прибыл Иисус Христос в Иерусалим?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Где </a:t>
            </a:r>
            <a:r>
              <a:rPr lang="ru-RU" sz="6000" dirty="0"/>
              <a:t>родился Христос?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За </a:t>
            </a:r>
            <a:r>
              <a:rPr lang="ru-RU" sz="6000" dirty="0"/>
              <a:t>сколько дней Бог сотворил мир?</a:t>
            </a:r>
            <a:r>
              <a:rPr lang="ru-RU" sz="6000" b="1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Кто </a:t>
            </a:r>
            <a:r>
              <a:rPr lang="ru-RU" sz="6000" dirty="0"/>
              <a:t>искушал Христа в пустыне?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Кто </a:t>
            </a:r>
            <a:r>
              <a:rPr lang="ru-RU" sz="6000" dirty="0"/>
              <a:t>были авторы Нового завета?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Как </a:t>
            </a:r>
            <a:r>
              <a:rPr lang="ru-RU" sz="6000" dirty="0"/>
              <a:t>звали первых людей, созданных Богом?</a:t>
            </a:r>
            <a:endParaRPr lang="ru-RU" sz="6000" dirty="0" smtClean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ru-RU" sz="6000" dirty="0" smtClean="0"/>
              <a:t>Кто </a:t>
            </a:r>
            <a:r>
              <a:rPr lang="ru-RU" sz="6000" dirty="0"/>
              <a:t>первым  начал крестить людей?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Как </a:t>
            </a:r>
            <a:r>
              <a:rPr lang="ru-RU" sz="6000" dirty="0"/>
              <a:t>звали ученика Христа, который отрекся от него в момент ареста?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Кто </a:t>
            </a:r>
            <a:r>
              <a:rPr lang="ru-RU" sz="6000" dirty="0"/>
              <a:t>осудил на казнь Иисуса Христа?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Сколько </a:t>
            </a:r>
            <a:r>
              <a:rPr lang="ru-RU" sz="6000" dirty="0"/>
              <a:t>учеников следовало за Христом?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Как </a:t>
            </a:r>
            <a:r>
              <a:rPr lang="ru-RU" sz="6000" dirty="0"/>
              <a:t>звали мать Иисуса Христа?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Имя </a:t>
            </a:r>
            <a:r>
              <a:rPr lang="ru-RU" sz="6000" dirty="0"/>
              <a:t>бывшей грешницы, пришедшей оплакивать Христа?</a:t>
            </a:r>
            <a:endParaRPr lang="ru-RU" sz="6000" dirty="0" smtClean="0">
              <a:effectLst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6000" dirty="0" smtClean="0"/>
              <a:t>Откуда </a:t>
            </a:r>
            <a:r>
              <a:rPr lang="ru-RU" sz="6000" dirty="0"/>
              <a:t>пришел Иисус Христос в Иерусалим?</a:t>
            </a:r>
            <a:endParaRPr lang="ru-RU" sz="6000" dirty="0" smtClean="0"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1" y="1167163"/>
            <a:ext cx="11859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Игра со зрителями</a:t>
            </a:r>
            <a:r>
              <a:rPr lang="ru-RU" sz="2800" dirty="0"/>
              <a:t> </a:t>
            </a:r>
            <a:r>
              <a:rPr lang="ru-RU" sz="2800" dirty="0" smtClean="0"/>
              <a:t>  </a:t>
            </a:r>
            <a:r>
              <a:rPr lang="ru-RU" sz="2800" b="1" i="1" dirty="0" smtClean="0"/>
              <a:t>Викторина</a:t>
            </a:r>
            <a:endParaRPr lang="ru-RU" sz="2800" dirty="0" smtClean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673" y="4357253"/>
            <a:ext cx="3408218" cy="227125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131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игра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«Истоки православия»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964169"/>
            <a:ext cx="11762509" cy="5032375"/>
          </a:xfrm>
        </p:spPr>
        <p:txBody>
          <a:bodyPr numCol="2">
            <a:normAutofit lnSpcReduction="10000"/>
          </a:bodyPr>
          <a:lstStyle/>
          <a:p>
            <a:pPr marL="0" lvl="0" indent="0">
              <a:buNone/>
            </a:pPr>
            <a:r>
              <a:rPr lang="ru-RU" sz="3200" dirty="0" smtClean="0"/>
              <a:t>Пришло </a:t>
            </a:r>
            <a:r>
              <a:rPr lang="ru-RU" sz="3200" dirty="0"/>
              <a:t>Рождество – начинаем торжество.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Борис и Глеб – сеют хлеб.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На святого Тихона – солнце идет тише.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Петр и Павел – час убавил.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Пророк Илья лето кончает – жито дожинает.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Пришел Спас – всему час</a:t>
            </a:r>
            <a:r>
              <a:rPr lang="ru-RU" sz="3200" dirty="0" smtClean="0"/>
              <a:t>.</a:t>
            </a:r>
          </a:p>
          <a:p>
            <a:pPr marL="0" lvl="0" indent="0">
              <a:buNone/>
            </a:pP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На Воздвижение – птица в отлет двинулась.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Покров – сбор последних плодов.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 err="1"/>
              <a:t>Веденье</a:t>
            </a:r>
            <a:r>
              <a:rPr lang="ru-RU" sz="3200" dirty="0"/>
              <a:t> – ломает </a:t>
            </a:r>
            <a:r>
              <a:rPr lang="ru-RU" sz="3200" dirty="0" err="1"/>
              <a:t>леденье</a:t>
            </a:r>
            <a:r>
              <a:rPr lang="ru-RU" sz="3200" dirty="0"/>
              <a:t>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Великий пост – всем прижмет хвост.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В Сретенье – зима с летом встретились.</a:t>
            </a:r>
            <a:endParaRPr lang="ru-RU" sz="3200" dirty="0" smtClean="0">
              <a:effectLst/>
            </a:endParaRPr>
          </a:p>
          <a:p>
            <a:pPr marL="0" lvl="0" indent="0">
              <a:buNone/>
            </a:pPr>
            <a:r>
              <a:rPr lang="ru-RU" sz="3200" dirty="0"/>
              <a:t>Захват тепла – до Покрова.</a:t>
            </a:r>
            <a:endParaRPr lang="ru-RU" sz="3200" dirty="0" smtClean="0"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5404" y="1302405"/>
            <a:ext cx="7081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ЛОТО «Народные пословицы и поговорки».</a:t>
            </a:r>
          </a:p>
        </p:txBody>
      </p:sp>
    </p:spTree>
    <p:extLst>
      <p:ext uri="{BB962C8B-B14F-4D97-AF65-F5344CB8AC3E}">
        <p14:creationId xmlns:p14="http://schemas.microsoft.com/office/powerpoint/2010/main" val="40331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игра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«Истоки православия»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164" y="2116571"/>
            <a:ext cx="11651671" cy="4351338"/>
          </a:xfrm>
        </p:spPr>
        <p:txBody>
          <a:bodyPr numCol="2">
            <a:normAutofit/>
          </a:bodyPr>
          <a:lstStyle/>
          <a:p>
            <a:pPr marL="0" lvl="0" indent="0">
              <a:buNone/>
            </a:pPr>
            <a:r>
              <a:rPr lang="ru-RU" dirty="0" smtClean="0"/>
              <a:t>Кто </a:t>
            </a:r>
            <a:r>
              <a:rPr lang="ru-RU" dirty="0"/>
              <a:t>рано встает – тому Бог подает.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Друг печется о друге – а Бог обо всех.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С Богом хоть за море – а без Бога – не до порога.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Перед Богом – все равны.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Кто добро творит – того Бог благословит.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На Божье посягать – свое потерять.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Бог дал – Бог взял.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Даст Бог день – даст Бог и пищу.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Человек предполагает - а Бог располагает.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Грехи «любезны» - доводят до бездны.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У кого детей много – тот не забыт от Бога.</a:t>
            </a:r>
            <a:endParaRPr lang="ru-RU" dirty="0" smtClean="0">
              <a:effectLst/>
            </a:endParaRPr>
          </a:p>
          <a:p>
            <a:pPr marL="0" lvl="0" indent="0">
              <a:buNone/>
            </a:pPr>
            <a:r>
              <a:rPr lang="ru-RU" dirty="0"/>
              <a:t>На Бога надейся – а сам не плошай.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5404" y="1302405"/>
            <a:ext cx="7081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ЛОТО «Народные пословицы и поговорки».</a:t>
            </a:r>
          </a:p>
        </p:txBody>
      </p:sp>
    </p:spTree>
    <p:extLst>
      <p:ext uri="{BB962C8B-B14F-4D97-AF65-F5344CB8AC3E}">
        <p14:creationId xmlns:p14="http://schemas.microsoft.com/office/powerpoint/2010/main" val="19878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7" y="-23552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Нравственные ценности российского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игра-путешествие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980497"/>
            <a:ext cx="11693236" cy="573895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станция «Эпическая</a:t>
            </a: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команд необходимо соотнести имена былинных героев разных народов России с их изображениями и указать героями эпосов каких народов России они являются.</a:t>
            </a:r>
          </a:p>
          <a:p>
            <a:pPr marL="0" indent="0">
              <a:buNone/>
            </a:pPr>
            <a:endParaRPr lang="ru-RU" sz="5800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Муромец 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Урал-батыр    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Нюргун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Боотур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Улып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5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Сияжар</a:t>
            </a:r>
            <a:endParaRPr lang="ru-RU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97" y="2423315"/>
            <a:ext cx="2237426" cy="282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Картинки по запросу 2. Урал-батыр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907" y="4054055"/>
            <a:ext cx="2630776" cy="211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834" y="2435580"/>
            <a:ext cx="2134824" cy="282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372" y="2088569"/>
            <a:ext cx="2853708" cy="174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248" y="2435580"/>
            <a:ext cx="2162280" cy="2828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01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864</Words>
  <Application>Microsoft Office PowerPoint</Application>
  <PresentationFormat>Широкоэкранный</PresentationFormat>
  <Paragraphs>260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«Игровые приемы в реализации интегративного модуля ОДНКНР на уроках обществознания»</vt:lpstr>
      <vt:lpstr>ОЖИДАЕМЫЕ РЕЗУЛЬТАТЫ ПО ДУХОВНО-НРАВСТВЕННОМУ РАЗВИТИЮ</vt:lpstr>
      <vt:lpstr>Презентация PowerPoint</vt:lpstr>
      <vt:lpstr>Интеллектуальная игра «Истоки православия» </vt:lpstr>
      <vt:lpstr>Интеллектуальная игра «Истоки православия» </vt:lpstr>
      <vt:lpstr>Интеллектуальная игра «Истоки православия»</vt:lpstr>
      <vt:lpstr>Интеллектуальная игра «Истоки православия»</vt:lpstr>
      <vt:lpstr>Интеллектуальная игра «Истоки православия»</vt:lpstr>
      <vt:lpstr>Нравственные ценности российского народа игра-путешествие</vt:lpstr>
      <vt:lpstr>Нравственные ценности российского народа игра-путешествие</vt:lpstr>
      <vt:lpstr>Нравственные ценности российского народа игра-путешествие</vt:lpstr>
      <vt:lpstr>Нравственные ценности российского народа игра-путешествие</vt:lpstr>
      <vt:lpstr>Нравственные ценности российского народа игра-путешествие</vt:lpstr>
      <vt:lpstr>Нравственные ценности российского народа игра-путешествие</vt:lpstr>
      <vt:lpstr>Нравственные ценности российского народа игра-путешествие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Терехина</dc:creator>
  <cp:lastModifiedBy>Ольга Терехина</cp:lastModifiedBy>
  <cp:revision>11</cp:revision>
  <dcterms:created xsi:type="dcterms:W3CDTF">2018-11-16T17:35:53Z</dcterms:created>
  <dcterms:modified xsi:type="dcterms:W3CDTF">2018-11-29T17:01:04Z</dcterms:modified>
</cp:coreProperties>
</file>