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1" r:id="rId2"/>
    <p:sldId id="257" r:id="rId3"/>
    <p:sldId id="258" r:id="rId4"/>
    <p:sldId id="261" r:id="rId5"/>
    <p:sldId id="269" r:id="rId6"/>
    <p:sldId id="262" r:id="rId7"/>
    <p:sldId id="263" r:id="rId8"/>
    <p:sldId id="273" r:id="rId9"/>
    <p:sldId id="265" r:id="rId10"/>
    <p:sldId id="264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54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1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557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2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80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60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835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0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7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9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70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25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8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4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20170413_141755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0872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u="sng" dirty="0"/>
              <a:t>Проекты духовно-нравственной направленности в рамках предмета «Обществознание»</a:t>
            </a:r>
            <a:endParaRPr lang="ru-RU" sz="4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151566" y="4005064"/>
            <a:ext cx="5380874" cy="1161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Ставер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Людмила Станиславовна, </a:t>
            </a:r>
          </a:p>
          <a:p>
            <a:pPr marL="0" indent="0" algn="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истории и обществознания, </a:t>
            </a:r>
          </a:p>
          <a:p>
            <a:pPr marL="0" indent="0" algn="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«Средняя школа №1» </a:t>
            </a:r>
          </a:p>
          <a:p>
            <a:pPr marL="0" indent="0" algn="r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Смоленска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42AB83-1FDC-4E6E-B5B7-2A5006842FD6}"/>
              </a:ext>
            </a:extLst>
          </p:cNvPr>
          <p:cNvSpPr txBox="1"/>
          <p:nvPr/>
        </p:nvSpPr>
        <p:spPr>
          <a:xfrm>
            <a:off x="2987824" y="630932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Смоленск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2018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2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772816"/>
            <a:ext cx="7920880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4EFABA-580F-42E8-8F5E-5861DFF5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7992888" cy="10801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Вывод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92831F-5F38-485A-B9B6-BF4A4DF1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1916832"/>
            <a:ext cx="8136904" cy="4176464"/>
          </a:xfrm>
        </p:spPr>
        <p:txBody>
          <a:bodyPr>
            <a:noAutofit/>
          </a:bodyPr>
          <a:lstStyle/>
          <a:p>
            <a:pPr marL="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как важно уметь </a:t>
            </a:r>
            <a:r>
              <a:rPr lang="ru-RU" dirty="0" smtClean="0"/>
              <a:t>прощать</a:t>
            </a:r>
          </a:p>
          <a:p>
            <a:pPr marL="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</a:t>
            </a:r>
            <a:r>
              <a:rPr lang="ru-RU" dirty="0"/>
              <a:t>самому  просить </a:t>
            </a:r>
            <a:r>
              <a:rPr lang="ru-RU" dirty="0" smtClean="0"/>
              <a:t>прощение</a:t>
            </a:r>
          </a:p>
          <a:p>
            <a:pPr marL="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 </a:t>
            </a:r>
            <a:r>
              <a:rPr lang="ru-RU" dirty="0"/>
              <a:t>уважительно относиться к другому человеку </a:t>
            </a:r>
            <a:endParaRPr lang="ru-RU" dirty="0" smtClean="0"/>
          </a:p>
          <a:p>
            <a:pPr marL="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</a:t>
            </a:r>
            <a:r>
              <a:rPr lang="ru-RU" dirty="0"/>
              <a:t>определили основные критерии дружеских </a:t>
            </a:r>
            <a:r>
              <a:rPr lang="ru-RU" dirty="0" smtClean="0"/>
              <a:t>отношений</a:t>
            </a:r>
          </a:p>
          <a:p>
            <a:pPr marL="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о</a:t>
            </a:r>
            <a:r>
              <a:rPr lang="ru-RU" dirty="0" smtClean="0"/>
              <a:t>пределили: что </a:t>
            </a:r>
            <a:r>
              <a:rPr lang="ru-RU" dirty="0"/>
              <a:t>значит дружить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471952"/>
            <a:ext cx="70567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Мотивационный </a:t>
            </a:r>
            <a:r>
              <a:rPr lang="ru-RU" sz="2400" b="1" dirty="0" smtClean="0"/>
              <a:t>компонент</a:t>
            </a:r>
          </a:p>
          <a:p>
            <a:pPr algn="ctr"/>
            <a:r>
              <a:rPr lang="ru-RU" sz="2400" dirty="0"/>
              <a:t> «</a:t>
            </a:r>
            <a:r>
              <a:rPr lang="ru-RU" sz="2400" i="1" dirty="0"/>
              <a:t>Не делай и не желай другому того, чего себе не желаешь. Больно тебе, когда смеются над тобою, 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так </a:t>
            </a:r>
            <a:r>
              <a:rPr lang="ru-RU" sz="2400" i="1" dirty="0"/>
              <a:t>не насмехайся над другими»</a:t>
            </a:r>
            <a:endParaRPr lang="ru-RU" sz="2400" dirty="0"/>
          </a:p>
          <a:p>
            <a:pPr algn="r"/>
            <a:r>
              <a:rPr lang="ru-RU" dirty="0"/>
              <a:t>Филарет, архиепископ Черниговский</a:t>
            </a:r>
          </a:p>
        </p:txBody>
      </p:sp>
    </p:spTree>
    <p:extLst>
      <p:ext uri="{BB962C8B-B14F-4D97-AF65-F5344CB8AC3E}">
        <p14:creationId xmlns:p14="http://schemas.microsoft.com/office/powerpoint/2010/main" val="395677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51" y="466130"/>
            <a:ext cx="4077841" cy="577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8561"/>
            <a:ext cx="4176464" cy="591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62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76872"/>
            <a:ext cx="7344816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Направления основного общего образования</a:t>
            </a:r>
          </a:p>
          <a:p>
            <a:pPr marL="0" indent="0" algn="ctr">
              <a:buNone/>
            </a:pPr>
            <a:r>
              <a:rPr lang="ru-RU" sz="3200" dirty="0"/>
              <a:t>становление и формирование личности обучающегося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9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115616" y="3068960"/>
            <a:ext cx="0" cy="1080120"/>
          </a:xfrm>
          <a:prstGeom prst="straightConnector1">
            <a:avLst/>
          </a:prstGeom>
          <a:ln w="41275" cap="sq">
            <a:solidFill>
              <a:schemeClr val="accent1">
                <a:lumMod val="75000"/>
              </a:schemeClr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355976" y="3068960"/>
            <a:ext cx="0" cy="1080120"/>
          </a:xfrm>
          <a:prstGeom prst="straightConnector1">
            <a:avLst/>
          </a:prstGeom>
          <a:ln w="41275" cap="sq">
            <a:solidFill>
              <a:schemeClr val="accent1">
                <a:lumMod val="75000"/>
              </a:schemeClr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524618" y="3068960"/>
            <a:ext cx="0" cy="1080120"/>
          </a:xfrm>
          <a:prstGeom prst="straightConnector1">
            <a:avLst/>
          </a:prstGeom>
          <a:ln w="41275" cap="sq">
            <a:solidFill>
              <a:schemeClr val="accent1">
                <a:lumMod val="75000"/>
              </a:schemeClr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570740" y="3041250"/>
            <a:ext cx="34961" cy="2088232"/>
          </a:xfrm>
          <a:prstGeom prst="straightConnector1">
            <a:avLst/>
          </a:prstGeom>
          <a:ln w="41275" cap="sq">
            <a:solidFill>
              <a:schemeClr val="accent1">
                <a:lumMod val="75000"/>
              </a:schemeClr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300192" y="3068960"/>
            <a:ext cx="0" cy="2088232"/>
          </a:xfrm>
          <a:prstGeom prst="straightConnector1">
            <a:avLst/>
          </a:prstGeom>
          <a:ln w="41275" cap="sq">
            <a:solidFill>
              <a:schemeClr val="accent1">
                <a:lumMod val="75000"/>
              </a:schemeClr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4" y="4017838"/>
            <a:ext cx="2103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формирование нравственных </a:t>
            </a:r>
            <a:r>
              <a:rPr lang="ru-RU" dirty="0" smtClean="0"/>
              <a:t>убеждений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88804" y="3998517"/>
            <a:ext cx="1871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эстетического вкуса и здорового образа жизни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4015105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высокой культуры межличностного и межэтнического общения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33872" y="4964975"/>
            <a:ext cx="4158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овладение основами наук, </a:t>
            </a:r>
          </a:p>
          <a:p>
            <a:r>
              <a:rPr lang="ru-RU" dirty="0"/>
              <a:t>государственным языком Российской Федерации, </a:t>
            </a:r>
            <a:r>
              <a:rPr lang="ru-RU" dirty="0" smtClean="0"/>
              <a:t>навыками </a:t>
            </a:r>
            <a:r>
              <a:rPr lang="ru-RU" dirty="0"/>
              <a:t>умственного и физического </a:t>
            </a:r>
            <a:r>
              <a:rPr lang="ru-RU" dirty="0" smtClean="0"/>
              <a:t>труда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5025950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развитие склонностей, интересов, способности к социальному самоопределению и т.д.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71420" y="5949280"/>
            <a:ext cx="4393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* Ст</a:t>
            </a:r>
            <a:r>
              <a:rPr lang="ru-RU" sz="1400" dirty="0"/>
              <a:t>. 63 Федерального закона от 29.12.2012 N 273-ФЗ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7506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427853"/>
            <a:ext cx="82089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учебные предметы      курсы      дисциплины </a:t>
            </a:r>
            <a:r>
              <a:rPr lang="ru-RU" sz="2800" dirty="0"/>
              <a:t>(модули</a:t>
            </a:r>
            <a:r>
              <a:rPr lang="ru-RU" sz="2800" dirty="0" smtClean="0"/>
              <a:t>)</a:t>
            </a:r>
            <a:endParaRPr lang="ru-RU" sz="28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800" dirty="0" smtClean="0"/>
              <a:t>получение </a:t>
            </a:r>
            <a:r>
              <a:rPr lang="ru-RU" sz="2800" dirty="0"/>
              <a:t>обучающимися знаний об основах духовно-нравственной культуры народов Российской Федерации, о нравственных принципах, об исторических и культурных традициях мировой религии (мировых религий</a:t>
            </a:r>
            <a:r>
              <a:rPr lang="ru-RU" sz="2800" dirty="0" smtClean="0"/>
              <a:t>)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052736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О</a:t>
            </a:r>
            <a:r>
              <a:rPr lang="ru-RU" sz="3600" dirty="0" smtClean="0"/>
              <a:t>сновная образовательная программа </a:t>
            </a:r>
            <a:r>
              <a:rPr lang="ru-RU" sz="3600" b="1" dirty="0" smtClean="0"/>
              <a:t>включает</a:t>
            </a:r>
            <a:endParaRPr lang="ru-RU" sz="3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91680" y="2794783"/>
            <a:ext cx="1368152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382852" y="2839081"/>
            <a:ext cx="0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436096" y="2808638"/>
            <a:ext cx="864096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572000" y="5949280"/>
            <a:ext cx="4393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* Ст</a:t>
            </a:r>
            <a:r>
              <a:rPr lang="ru-RU" sz="1400" dirty="0"/>
              <a:t>. </a:t>
            </a:r>
            <a:r>
              <a:rPr lang="ru-RU" sz="1400" dirty="0" smtClean="0"/>
              <a:t>87 </a:t>
            </a:r>
            <a:r>
              <a:rPr lang="ru-RU" sz="1400" dirty="0"/>
              <a:t>Федерального закона от 29.12.2012 N 273-ФЗ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6912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39752" y="404664"/>
            <a:ext cx="47003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П</a:t>
            </a:r>
            <a:r>
              <a:rPr lang="ru-RU" sz="4000" dirty="0" smtClean="0"/>
              <a:t>ортрет </a:t>
            </a:r>
            <a:r>
              <a:rPr lang="ru-RU" sz="4000" dirty="0"/>
              <a:t>выпускника </a:t>
            </a:r>
            <a:endParaRPr lang="ru-RU" sz="4000" dirty="0" smtClean="0"/>
          </a:p>
          <a:p>
            <a:pPr algn="ctr"/>
            <a:r>
              <a:rPr lang="ru-RU" sz="4000" dirty="0" smtClean="0"/>
              <a:t>основной </a:t>
            </a:r>
            <a:r>
              <a:rPr lang="ru-RU" sz="4000" dirty="0"/>
              <a:t>школы</a:t>
            </a:r>
            <a:endParaRPr lang="ru-RU" sz="4000" dirty="0"/>
          </a:p>
        </p:txBody>
      </p:sp>
      <p:pic>
        <p:nvPicPr>
          <p:cNvPr id="1028" name="Picture 4" descr="http://book.sibverk.ru/image/trumb/500x500/13-6470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r="31196" b="2122"/>
          <a:stretch/>
        </p:blipFill>
        <p:spPr bwMode="auto">
          <a:xfrm>
            <a:off x="3707904" y="1628561"/>
            <a:ext cx="1801091" cy="466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6064" y="2638653"/>
            <a:ext cx="3274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осознающий и принимающий </a:t>
            </a:r>
            <a:endParaRPr lang="ru-RU" dirty="0" smtClean="0"/>
          </a:p>
          <a:p>
            <a:r>
              <a:rPr lang="ru-RU" dirty="0" smtClean="0"/>
              <a:t>ценности </a:t>
            </a:r>
            <a:r>
              <a:rPr lang="ru-RU" dirty="0"/>
              <a:t>человеческой жизни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6409" y="3729806"/>
            <a:ext cx="3193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осознающий и принимающий </a:t>
            </a:r>
            <a:endParaRPr lang="ru-RU" dirty="0" smtClean="0"/>
          </a:p>
          <a:p>
            <a:r>
              <a:rPr lang="ru-RU" dirty="0" smtClean="0"/>
              <a:t>ценности семьи и</a:t>
            </a:r>
          </a:p>
          <a:p>
            <a:r>
              <a:rPr lang="ru-RU" dirty="0" smtClean="0"/>
              <a:t> гражданского общества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6409" y="5097958"/>
            <a:ext cx="3193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осознающий и принимающий </a:t>
            </a:r>
            <a:endParaRPr lang="ru-RU" dirty="0" smtClean="0"/>
          </a:p>
          <a:p>
            <a:r>
              <a:rPr lang="ru-RU" dirty="0"/>
              <a:t>ц</a:t>
            </a:r>
            <a:r>
              <a:rPr lang="ru-RU" dirty="0" smtClean="0"/>
              <a:t>енности </a:t>
            </a:r>
            <a:r>
              <a:rPr lang="ru-RU" dirty="0"/>
              <a:t>российского народа, </a:t>
            </a:r>
            <a:endParaRPr lang="ru-RU" dirty="0" smtClean="0"/>
          </a:p>
          <a:p>
            <a:r>
              <a:rPr lang="ru-RU" dirty="0" smtClean="0"/>
              <a:t>человечества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2708920"/>
            <a:ext cx="33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соизмеряющий свои поступки с нравственными ценностями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80112" y="3585790"/>
            <a:ext cx="3726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осознающий свои обязанности </a:t>
            </a:r>
            <a:r>
              <a:rPr lang="ru-RU" dirty="0" smtClean="0"/>
              <a:t>перед </a:t>
            </a:r>
            <a:r>
              <a:rPr lang="ru-RU" dirty="0"/>
              <a:t>семьей, обществом, </a:t>
            </a:r>
            <a:r>
              <a:rPr lang="ru-RU" dirty="0" smtClean="0"/>
              <a:t>Отечеством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4627002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уважающий других людей, </a:t>
            </a:r>
            <a:endParaRPr lang="ru-RU" dirty="0" smtClean="0"/>
          </a:p>
          <a:p>
            <a:r>
              <a:rPr lang="ru-RU" dirty="0" smtClean="0"/>
              <a:t>умеющий </a:t>
            </a:r>
            <a:r>
              <a:rPr lang="ru-RU" dirty="0"/>
              <a:t>вести </a:t>
            </a:r>
            <a:r>
              <a:rPr lang="ru-RU" dirty="0" smtClean="0"/>
              <a:t>конструктив-</a:t>
            </a:r>
          </a:p>
          <a:p>
            <a:r>
              <a:rPr lang="ru-RU" dirty="0" err="1" smtClean="0"/>
              <a:t>ный</a:t>
            </a:r>
            <a:r>
              <a:rPr lang="ru-RU" dirty="0" smtClean="0"/>
              <a:t> </a:t>
            </a:r>
            <a:r>
              <a:rPr lang="ru-RU" dirty="0"/>
              <a:t>диалог, достигать </a:t>
            </a:r>
            <a:r>
              <a:rPr lang="ru-RU" dirty="0" err="1" smtClean="0"/>
              <a:t>взаимо</a:t>
            </a:r>
            <a:r>
              <a:rPr lang="ru-RU" dirty="0" smtClean="0"/>
              <a:t>-</a:t>
            </a:r>
          </a:p>
          <a:p>
            <a:r>
              <a:rPr lang="ru-RU" dirty="0" smtClean="0"/>
              <a:t>понимания</a:t>
            </a:r>
            <a:r>
              <a:rPr lang="ru-RU" dirty="0"/>
              <a:t>, сотрудничать для </a:t>
            </a:r>
            <a:endParaRPr lang="ru-RU" dirty="0" smtClean="0"/>
          </a:p>
          <a:p>
            <a:r>
              <a:rPr lang="ru-RU" dirty="0" smtClean="0"/>
              <a:t>достижения </a:t>
            </a:r>
            <a:r>
              <a:rPr lang="ru-RU" dirty="0"/>
              <a:t>общих </a:t>
            </a:r>
            <a:r>
              <a:rPr lang="ru-RU" dirty="0" smtClean="0"/>
              <a:t>результатов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17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62068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Рабочая программа по обществознанию</a:t>
            </a:r>
          </a:p>
          <a:p>
            <a:pPr algn="ctr"/>
            <a:r>
              <a:rPr lang="ru-RU" sz="3600" dirty="0" smtClean="0"/>
              <a:t>6 класс</a:t>
            </a:r>
            <a:endParaRPr lang="ru-RU" sz="3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71899"/>
              </p:ext>
            </p:extLst>
          </p:nvPr>
        </p:nvGraphicFramePr>
        <p:xfrm>
          <a:off x="611560" y="1844824"/>
          <a:ext cx="7920880" cy="381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Предметные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Личностные результаты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мировоззренческой, </a:t>
                      </a:r>
                      <a:r>
                        <a:rPr lang="ru-RU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ценностно-смысловой сферы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обучающихся, личностных основ российской гражданской идентичности, социальной ответственности, правового самосознания,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поликультурности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толерантности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приверженности ценностям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закреплённым в Конституции Российской Федерации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формирование осознанного, уважительного и доброжелательного отношения к другому человеку, его мнению, мировоззрению, культуре, языку, вере, гражданской позиции, а также к истории, культуре, религии, традициям, языкам, ценностям народов России и мира; готовности и способности вести диалог с другими людьми и достигать в нём взаимопонимания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03648" y="5826750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*Программа по обществознанию </a:t>
            </a:r>
            <a:r>
              <a:rPr lang="ru-RU" sz="1600" dirty="0"/>
              <a:t>О.Б. Соболевой и О.В. Медведевой для 5-9 классов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0008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2307644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/>
              <a:t>«Как общаются люди</a:t>
            </a:r>
            <a:r>
              <a:rPr lang="ru-RU" sz="2400" dirty="0" smtClean="0"/>
              <a:t>» 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Отношения между людьми</a:t>
            </a:r>
            <a:r>
              <a:rPr lang="ru-RU" sz="2400" dirty="0" smtClean="0"/>
              <a:t>» 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Симпатия, антипатия. </a:t>
            </a:r>
            <a:r>
              <a:rPr lang="ru-RU" sz="2400" dirty="0" smtClean="0"/>
              <a:t>Дружба </a:t>
            </a:r>
            <a:r>
              <a:rPr lang="ru-RU" sz="2400" dirty="0"/>
              <a:t>любовь</a:t>
            </a:r>
            <a:r>
              <a:rPr lang="ru-RU" sz="2400" dirty="0" smtClean="0"/>
              <a:t>» 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Мораль в жизни человека</a:t>
            </a:r>
            <a:r>
              <a:rPr lang="ru-RU" sz="2400" dirty="0" smtClean="0"/>
              <a:t>»</a:t>
            </a:r>
          </a:p>
          <a:p>
            <a:pPr algn="ctr"/>
            <a:r>
              <a:rPr lang="ru-RU" sz="2400" dirty="0"/>
              <a:t>«Золотое правило морали»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Добро </a:t>
            </a:r>
            <a:r>
              <a:rPr lang="ru-RU" sz="2400" dirty="0"/>
              <a:t>и </a:t>
            </a:r>
            <a:r>
              <a:rPr lang="ru-RU" sz="2400" dirty="0" smtClean="0"/>
              <a:t>зло</a:t>
            </a:r>
          </a:p>
          <a:p>
            <a:pPr algn="ctr"/>
            <a:r>
              <a:rPr lang="ru-RU" sz="2400" dirty="0" smtClean="0"/>
              <a:t>Человек </a:t>
            </a:r>
            <a:r>
              <a:rPr lang="ru-RU" sz="2400" dirty="0"/>
              <a:t>в мире </a:t>
            </a:r>
            <a:r>
              <a:rPr lang="ru-RU" sz="2400" dirty="0" smtClean="0"/>
              <a:t>культуры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dirty="0" smtClean="0"/>
              <a:t>Толерантность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Материальная и духовная </a:t>
            </a:r>
            <a:r>
              <a:rPr lang="ru-RU" sz="2400" dirty="0" smtClean="0"/>
              <a:t>культура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Т</a:t>
            </a:r>
            <a:r>
              <a:rPr lang="ru-RU" sz="2400" dirty="0" smtClean="0"/>
              <a:t>ема </a:t>
            </a:r>
            <a:r>
              <a:rPr lang="ru-RU" sz="2400" dirty="0"/>
              <a:t>семьи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9" y="836712"/>
            <a:ext cx="5770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Темы в курсе «Обществознание»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5759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</a:t>
            </a:r>
            <a:r>
              <a:rPr lang="ru-RU" dirty="0" smtClean="0"/>
              <a:t>пектакль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Из жизни четырех подружек»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04864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Учебные предметы:</a:t>
            </a:r>
            <a:r>
              <a:rPr lang="ru-RU" sz="2000" dirty="0"/>
              <a:t> Основы духовно-нравственной культуры народов России (ОДНКНР), обществознание, технология, информатика.</a:t>
            </a:r>
          </a:p>
          <a:p>
            <a:r>
              <a:rPr lang="ru-RU" sz="2000" b="1" dirty="0"/>
              <a:t>Возраст учащихся, на которых рассчитан проект: 5 – 6</a:t>
            </a:r>
            <a:r>
              <a:rPr lang="ru-RU" sz="2000" dirty="0"/>
              <a:t> класс (11-13 лет)</a:t>
            </a:r>
          </a:p>
          <a:p>
            <a:r>
              <a:rPr lang="ru-RU" sz="2000" b="1" dirty="0"/>
              <a:t>Перечень учебных тем, к которым проект имеет отношение:</a:t>
            </a:r>
            <a:r>
              <a:rPr lang="ru-RU" sz="2000" dirty="0"/>
              <a:t> в рамках предмета ОДНКНР - «Разные ценности. Нематериальные ценности», «Жизнь по законам чести», «Правила дружбы», «Доброе слово и дело»;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рамках предмета обществознание – «Как общаются люди», «Отношения между людьми», «Симпатия, антипатия. Дружба, любовь», «Мораль в жизни человека</a:t>
            </a:r>
            <a:r>
              <a:rPr lang="ru-RU" sz="2000" dirty="0" smtClean="0"/>
              <a:t>».</a:t>
            </a:r>
          </a:p>
          <a:p>
            <a:r>
              <a:rPr lang="ru-RU" sz="2000" b="1" dirty="0"/>
              <a:t>Цель проекта для учителя:</a:t>
            </a:r>
            <a:r>
              <a:rPr lang="ru-RU" sz="2000" dirty="0"/>
              <a:t> привлечение внимания учащихся к проблеме поведения людей, их отношения к друг к другу и окружающему миру в современном обществе; создание условий для воспитания духовно-нравственной личности на примере спектакля</a:t>
            </a:r>
          </a:p>
        </p:txBody>
      </p:sp>
    </p:spTree>
    <p:extLst>
      <p:ext uri="{BB962C8B-B14F-4D97-AF65-F5344CB8AC3E}">
        <p14:creationId xmlns:p14="http://schemas.microsoft.com/office/powerpoint/2010/main" val="372250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1329266" y="10677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Спектакль </a:t>
            </a:r>
            <a:br>
              <a:rPr lang="ru-RU" smtClean="0"/>
            </a:br>
            <a:r>
              <a:rPr lang="ru-RU" smtClean="0"/>
              <a:t>«Из жизни четырех подружек»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571869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Основные вопросы, которые решались в ходе выполнения проекта</a:t>
            </a:r>
            <a:r>
              <a:rPr lang="ru-RU" sz="2000" b="1" dirty="0" smtClean="0"/>
              <a:t>: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u="sng" dirty="0"/>
              <a:t>Основополагающий </a:t>
            </a:r>
            <a:r>
              <a:rPr lang="ru-RU" sz="2000" u="sng" dirty="0" smtClean="0"/>
              <a:t>вопрос: </a:t>
            </a:r>
            <a:r>
              <a:rPr lang="ru-RU" sz="2000" dirty="0" smtClean="0"/>
              <a:t>Что </a:t>
            </a:r>
            <a:r>
              <a:rPr lang="ru-RU" sz="2000" dirty="0"/>
              <a:t>значит быть «</a:t>
            </a:r>
            <a:r>
              <a:rPr lang="ru-RU" sz="2000"/>
              <a:t>Человеком</a:t>
            </a:r>
            <a:r>
              <a:rPr lang="ru-RU" sz="2000" smtClean="0"/>
              <a:t>»?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u="sng" dirty="0"/>
              <a:t>Проблемные вопросы:</a:t>
            </a:r>
            <a:endParaRPr lang="ru-RU" sz="20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/>
              <a:t>Какие </a:t>
            </a:r>
            <a:r>
              <a:rPr lang="ru-RU" sz="2000" dirty="0" err="1"/>
              <a:t>духвно</a:t>
            </a:r>
            <a:r>
              <a:rPr lang="ru-RU" sz="2000" dirty="0"/>
              <a:t>-нравственные ценности должны лежать в основе человеческих взаимоотношений?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/>
              <a:t>Что такое мораль и зачем она нужна?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/>
              <a:t>Для чего необходимо помогать и поддерживать друг друга?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Каких правил нужно придерживаться, если хочешь дружить?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361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8E5E8-19FC-4F9C-881F-B6857DF3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052736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 проектного метода </a:t>
            </a:r>
            <a:r>
              <a:rPr lang="ru-RU" dirty="0" smtClean="0"/>
              <a:t>- </a:t>
            </a:r>
            <a:r>
              <a:rPr lang="ru-RU" dirty="0"/>
              <a:t>спектакль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t="12450" r="4613" b="17510"/>
          <a:stretch/>
        </p:blipFill>
        <p:spPr bwMode="auto">
          <a:xfrm>
            <a:off x="526411" y="2044201"/>
            <a:ext cx="3643288" cy="210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26174" r="3978" b="12088"/>
          <a:stretch/>
        </p:blipFill>
        <p:spPr bwMode="auto">
          <a:xfrm>
            <a:off x="437754" y="4252857"/>
            <a:ext cx="3810516" cy="189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24526" r="10511" b="16467"/>
          <a:stretch/>
        </p:blipFill>
        <p:spPr bwMode="auto">
          <a:xfrm>
            <a:off x="4203770" y="1988840"/>
            <a:ext cx="3892075" cy="2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24716" r="11221" b="18087"/>
          <a:stretch/>
        </p:blipFill>
        <p:spPr bwMode="auto">
          <a:xfrm>
            <a:off x="4248269" y="4005064"/>
            <a:ext cx="3852123" cy="214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536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673</TotalTime>
  <Words>460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Спектакль  «Из жизни четырех подружек»</vt:lpstr>
      <vt:lpstr>Презентация PowerPoint</vt:lpstr>
      <vt:lpstr>Результат проектного метода - спектакль 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деятельность  на уроках истории, обществознания, права.</dc:title>
  <dc:creator>Учитель</dc:creator>
  <cp:lastModifiedBy>Учитель</cp:lastModifiedBy>
  <cp:revision>62</cp:revision>
  <dcterms:created xsi:type="dcterms:W3CDTF">2010-05-27T02:09:28Z</dcterms:created>
  <dcterms:modified xsi:type="dcterms:W3CDTF">2018-12-04T13:37:32Z</dcterms:modified>
</cp:coreProperties>
</file>