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66" r:id="rId2"/>
    <p:sldId id="267" r:id="rId3"/>
    <p:sldId id="273" r:id="rId4"/>
    <p:sldId id="280" r:id="rId5"/>
    <p:sldId id="281" r:id="rId6"/>
    <p:sldId id="274" r:id="rId7"/>
    <p:sldId id="287" r:id="rId8"/>
    <p:sldId id="284" r:id="rId9"/>
    <p:sldId id="286" r:id="rId10"/>
    <p:sldId id="277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A3EEDDB-65A3-4AE9-A264-09909E477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0774042-66A3-49A3-9C1C-DA093318DB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E8E03A-9A1D-4ABE-B403-2A8068E39568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F16DB0D5-BB1C-41B7-8B16-D175F4E6C8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D7C7303F-F6B4-45C0-9977-FEB5BAD7B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09E595-96A3-432A-8779-E99470BE4C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361304-8D20-4F1D-A15B-023642CA5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5C9F16-928E-45B9-9225-EB88383025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217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>
            <a:extLst>
              <a:ext uri="{FF2B5EF4-FFF2-40B4-BE49-F238E27FC236}">
                <a16:creationId xmlns:a16="http://schemas.microsoft.com/office/drawing/2014/main" xmlns="" id="{40A8467D-B6A9-4FAE-88C1-D611CE997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>
            <a:extLst>
              <a:ext uri="{FF2B5EF4-FFF2-40B4-BE49-F238E27FC236}">
                <a16:creationId xmlns:a16="http://schemas.microsoft.com/office/drawing/2014/main" xmlns="" id="{02436EDB-0594-44B5-92C5-59DF4EE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0483" name="Номер слайда 3">
            <a:extLst>
              <a:ext uri="{FF2B5EF4-FFF2-40B4-BE49-F238E27FC236}">
                <a16:creationId xmlns:a16="http://schemas.microsoft.com/office/drawing/2014/main" xmlns="" id="{12A1E35F-26F5-416E-91AB-EDCF23286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3102596-46F3-496A-83BA-ABBB82D3385D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37D5DF37-AF57-4561-B105-E854E5C50E07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xmlns="" id="{302E3698-62FD-46BB-B967-B29BDB188BCB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xmlns="" id="{16661F05-1293-4BFA-A0FF-5BAFCE5D8EDF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xmlns="" id="{59CEF829-F457-422A-8C03-65160B1104F6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xmlns="" id="{927F154A-1230-423B-8648-007F2E97A578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xmlns="" id="{C64D7EC8-4E88-4931-B0B8-10587574CFA3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xmlns="" id="{E4F99B3C-E3FC-4893-B5E3-831974E607DC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xmlns="" id="{FB09175C-F256-49F8-9FD4-8CC591EC7187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xmlns="" id="{331E6C19-7E49-48FF-B4D6-681F21B5773F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xmlns="" id="{E7C4B63A-5B4E-462E-8F23-680021384906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xmlns="" id="{40B032DA-1335-44A5-8200-F60B13DD1C0A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C04BF208-34E1-4AA0-A964-DBF325E4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317A-0436-4843-8E9B-93348F942C0C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5FB4D86B-1DA5-4350-8C80-DFB8F1F3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E1FAB837-1614-4FB7-81EC-3B82B8EF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CAB8B-D50E-4DF2-AF50-11400E69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62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AEC6DE-2830-4EE1-9D10-C280AA5C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568E-740C-469F-8103-717E51916602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7844A3-1148-4FA7-B42B-F96BD8CA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4B6B5A-725E-472F-A98A-1AEE868B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F5F63-23EC-4CB1-B6E6-E892A1D82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62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F692EB35-DECB-45CB-9CD3-5894A39E33C5}"/>
              </a:ext>
            </a:extLst>
          </p:cNvPr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76F4C066-1931-49C2-AEE0-21719E6963DD}"/>
              </a:ext>
            </a:extLst>
          </p:cNvPr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5AA4CAD-5F40-4A68-8972-48175625C5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FA30-8DD9-4D12-BF42-D676709480A9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C79DBD7-8B65-4E74-9CFD-8E218094D8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823AA5-70CD-4978-B3B8-BDDB2433DB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164A57-39A3-4258-B67C-1B19D14B03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51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2CE0F-E0B5-4107-9265-1152508C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24CB-4C93-45B7-BAD5-F452009C9A1F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03CF1A-9150-49A5-B869-F3DAC445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5A723E-9393-40B0-BAE1-B0F8776D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90A1A-3848-4FBD-BD17-3280490B2C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59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xmlns="" id="{F9F2F0AB-6692-4829-92B2-4E7AC0E02065}"/>
              </a:ext>
            </a:extLst>
          </p:cNvPr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xmlns="" id="{9F8ACB2A-C0E9-4B79-8B27-F613060D88A2}"/>
              </a:ext>
            </a:extLst>
          </p:cNvPr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4AC56C7-3EFA-4B1B-99E9-A6443B1B4B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D95-FD8C-4E2F-895E-994FE87B61AA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980A901-60AB-4F9D-B89E-EB5C2C5A2B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C8A7DE5-E5B7-4910-86D0-27377724B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E72804-33F3-42D8-90B3-78B65B23B5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84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1036B62-A206-43C2-8DA2-772420B36F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D86D-08F6-4071-8897-63A332EC0419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34DC8B2-E26E-44B8-82DE-5E6C159968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B2F3200-BA15-4AA9-889D-AA970E5CD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F00FC2-CB5D-47E2-8BA9-00BB52583E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90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5CEE9F-7FF0-47C0-8545-6CEF6C9C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939B-0C42-4B7C-8DC2-436A793130AC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7BE3C7-882C-4D6E-A5AB-CE1D4985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93F12C-A58E-43B9-B6B6-4A66B646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33997-0A00-4367-A739-2A7B4CBA48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02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22BB70-61DF-4176-875B-505390B0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70F8-7292-45D8-8DE8-7BC1F297A73D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5B9F4-F410-49C3-B878-0E682AA7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32520-7AA5-4726-86B1-ED054A77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FE46A-11FB-4A05-9FAB-ED0095DC5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152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E5088-6558-422A-BEC0-6643CB16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3D24-1020-4588-9952-DA316501CF3B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848B46-B110-4F77-AE6C-DDC0A00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CB29B2-718F-4BFF-9630-BC8901E1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3DF72-3594-4CC8-8DD6-D6B7FAAAAE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6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15228-6832-4D10-8B91-5A6667F1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D22D-F37F-448F-AF25-B357CE74EE0D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E86317-694D-4777-AC22-1C1AEF06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927BC1-8D7A-4380-B944-68D86A28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E2D9E-FF42-4BD4-9B0E-00AC4C68C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87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EB40F55-1DA0-4E63-A06C-813EB9BA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6A0B-AA92-42DD-9FCE-9842F0E9A3AA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9FEE5C-550B-45DE-A17C-4DB961D3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B6AA0EB-D2B7-45E4-B823-1D0B509E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9BC01-3C6F-4D42-A008-01847B93F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831DB3C-4FFB-4B13-8567-E199CA3E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8FE1-1F59-46A9-9FE4-A90697D666CE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A97F19E-BD31-4504-8D8D-81402139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9D1B212-0634-44DB-9602-9399BE48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7512-FA93-434B-8E80-10342A235B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A351687-CC7F-44F9-B69F-36EC803D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95CD-EEC6-41C5-8440-151AB65822A3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B6C2DE7-8955-4B15-8611-0251F822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0166473-41DA-4C0A-9A6B-1BF3416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84FA4-7798-4887-B600-515CCDE42A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2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E848A9D-C0B5-40C3-94B6-E3BB19F8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EAC6-2515-4E11-98A6-F8A6EE661E35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1F0A312-2A5B-42D7-AD07-4FD40307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5FD2707-685A-4093-9551-591569CC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1446-0478-4F7A-8D27-8467B34B72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23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E4ECD74-CED9-4E5A-885C-9BA6A7BB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25F0-68A9-4CD5-986D-24276D9A8F39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DEED4F6-6839-4FD8-9472-E1015A27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97E944A-F4D8-4462-ABCC-8FED6B35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A8FB4-C0C9-4556-BAB4-F2F0D79E8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1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F59DE64-8E3A-49EE-809D-E4FEE9B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5C61-35C1-4B3D-90B6-412F21073CEF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3A57312-7669-42E3-8F25-DA92517E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7B637D-BB59-4599-942D-BBBC8237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EC03-D995-4EAF-9146-7D2BBB220F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22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xmlns="" id="{A28B02EA-67B0-46DA-9925-2F0CAEEE004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775786F-57CB-42A3-AB53-7C47D0A20E3C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0A66523-8E65-4691-90B4-1746426720F4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8632237E-21FC-40D9-B864-1935965B105A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362A81E0-8EC2-47F4-87A6-0860E6A10E8D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FB27F070-15F4-4730-A5A5-85D4A63F5CA5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D3ECCD8C-51FC-42F7-A1F5-769BC8988DEB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xmlns="" id="{079C4B0B-A4F2-45BB-ADF2-50ADFB32125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53DEF9F0-57F4-4820-A468-33C1B92B3D19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B83D2757-CBAC-48E6-B7C4-5C4A254F311F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8AECC942-1B9D-40AC-B0D7-2211F0B1FCDE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02093747-9CC3-43D5-A676-94F545DEA6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6AAB5B67-998D-48AA-9CC2-1CF320D41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545F25-3803-4099-A1A4-5B50AE7F5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92B683-66B9-4170-9DD9-8EA43675FF6C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BDAF37-56D9-4B17-8361-280ACA92C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A1A11-4283-418B-BF26-2BCEB3E16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fld id="{CF8E56B3-F32F-4622-84CE-8A509FAF53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12" r:id="rId11"/>
    <p:sldLayoutId id="2147483701" r:id="rId12"/>
    <p:sldLayoutId id="2147483713" r:id="rId13"/>
    <p:sldLayoutId id="2147483700" r:id="rId14"/>
    <p:sldLayoutId id="2147483699" r:id="rId15"/>
    <p:sldLayoutId id="2147483698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3ED80F-1874-4170-955D-8FD01CC0D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6688"/>
            <a:ext cx="12192000" cy="78263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EAF6D1"/>
                </a:solidFill>
                <a:latin typeface="Arial Black" panose="020B0A04020102020204" pitchFamily="34" charset="0"/>
                <a:ea typeface="Arial Unicode MS" pitchFamily="34" charset="-128"/>
              </a:rPr>
              <a:t>Смоленское областное государственное бюджетное</a:t>
            </a:r>
            <a:r>
              <a:rPr lang="ru-RU" altLang="ru-RU" sz="1400" b="1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1400" b="1">
                <a:solidFill>
                  <a:srgbClr val="EAF6D1"/>
                </a:solidFill>
                <a:latin typeface="Arial Black" panose="020B0A04020102020204" pitchFamily="34" charset="0"/>
                <a:ea typeface="Arial Unicode MS" pitchFamily="34" charset="-128"/>
              </a:rPr>
              <a:t>учреждение дополнительного образования</a:t>
            </a:r>
            <a:r>
              <a:rPr lang="ru-RU" altLang="ru-RU" sz="1400" b="1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1400" b="1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«ЦЕНТР РАЗВИТИЯ ТВОРЧЕСТВА ДЕТЕЙ И ЮНОШЕСТВА</a:t>
            </a:r>
            <a:endParaRPr lang="ru-RU" altLang="ru-RU" sz="1400" b="1">
              <a:solidFill>
                <a:srgbClr val="EAF6D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D74ED8B7-EEC6-4039-A22E-DEB5DF7C7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188" y="2374900"/>
            <a:ext cx="9715500" cy="3598863"/>
          </a:xfrm>
        </p:spPr>
        <p:txBody>
          <a:bodyPr>
            <a:normAutofit/>
          </a:bodyPr>
          <a:lstStyle/>
          <a:p>
            <a:pPr algn="ctr">
              <a:tabLst>
                <a:tab pos="5940425" algn="l"/>
              </a:tabLst>
            </a:pPr>
            <a:r>
              <a:rPr lang="ru-RU" altLang="ru-RU" sz="2800" b="1" dirty="0">
                <a:solidFill>
                  <a:srgbClr val="2A501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ПРОЕКТ</a:t>
            </a:r>
          </a:p>
          <a:p>
            <a:pPr algn="ctr">
              <a:spcBef>
                <a:spcPts val="600"/>
              </a:spcBef>
              <a:tabLst>
                <a:tab pos="5940425" algn="l"/>
              </a:tabLst>
            </a:pPr>
            <a:r>
              <a:rPr lang="ru-RU" altLang="ru-RU" sz="2800" b="1" dirty="0">
                <a:solidFill>
                  <a:srgbClr val="2A501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регионального интеллектуально-творческого марафона</a:t>
            </a:r>
          </a:p>
          <a:p>
            <a:pPr algn="ctr">
              <a:tabLst>
                <a:tab pos="5940425" algn="l"/>
              </a:tabLst>
            </a:pPr>
            <a:r>
              <a:rPr lang="ru-RU" altLang="ru-RU" sz="2800" b="1" dirty="0">
                <a:solidFill>
                  <a:srgbClr val="2A501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«Дорогу осилит идущий»</a:t>
            </a:r>
          </a:p>
          <a:p>
            <a:pPr>
              <a:spcBef>
                <a:spcPct val="0"/>
              </a:spcBef>
              <a:tabLst>
                <a:tab pos="5940425" algn="l"/>
              </a:tabLst>
            </a:pPr>
            <a:endParaRPr lang="ru-RU" altLang="ru-RU" sz="1400" i="1" dirty="0">
              <a:solidFill>
                <a:srgbClr val="2A5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tabLst>
                <a:tab pos="5940425" algn="l"/>
              </a:tabLst>
            </a:pPr>
            <a:endParaRPr lang="ru-RU" altLang="ru-RU" sz="1400" i="1" dirty="0">
              <a:solidFill>
                <a:srgbClr val="2A5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tabLst>
                <a:tab pos="5940425" algn="l"/>
              </a:tabLst>
            </a:pPr>
            <a:r>
              <a:rPr lang="ru-RU" altLang="ru-RU" sz="1400" b="1" i="1" dirty="0">
                <a:solidFill>
                  <a:srgbClr val="2A5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Василевич В.В., </a:t>
            </a:r>
          </a:p>
          <a:p>
            <a:pPr>
              <a:spcBef>
                <a:spcPct val="0"/>
              </a:spcBef>
              <a:tabLst>
                <a:tab pos="5940425" algn="l"/>
              </a:tabLst>
            </a:pPr>
            <a:r>
              <a:rPr lang="ru-RU" altLang="ru-RU" sz="1400" b="1" i="1" dirty="0">
                <a:solidFill>
                  <a:srgbClr val="2A5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отдела</a:t>
            </a:r>
            <a:endParaRPr lang="ru-RU" altLang="ru-RU" sz="1400" b="1" dirty="0">
              <a:solidFill>
                <a:srgbClr val="2A5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tabLst>
                <a:tab pos="5940425" algn="l"/>
              </a:tabLst>
            </a:pPr>
            <a:r>
              <a:rPr lang="ru-RU" altLang="ru-RU" sz="1400" b="1" i="1" dirty="0">
                <a:solidFill>
                  <a:srgbClr val="2A5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и оргмассовой работы</a:t>
            </a:r>
            <a:endParaRPr lang="ru-RU" altLang="ru-RU" sz="1400" b="1" dirty="0">
              <a:solidFill>
                <a:srgbClr val="2A5010"/>
              </a:solidFill>
            </a:endParaRPr>
          </a:p>
        </p:txBody>
      </p:sp>
      <p:pic>
        <p:nvPicPr>
          <p:cNvPr id="19459" name="Рисунок 6">
            <a:extLst>
              <a:ext uri="{FF2B5EF4-FFF2-40B4-BE49-F238E27FC236}">
                <a16:creationId xmlns:a16="http://schemas.microsoft.com/office/drawing/2014/main" xmlns="" id="{8B711B04-36A1-4A69-8016-1341909B3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044575"/>
            <a:ext cx="163036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1">
            <a:extLst>
              <a:ext uri="{FF2B5EF4-FFF2-40B4-BE49-F238E27FC236}">
                <a16:creationId xmlns:a16="http://schemas.microsoft.com/office/drawing/2014/main" xmlns="" id="{5179B28F-E167-4D66-B6DD-338267936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000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Содержательная основа проекта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D9527E-C438-43C1-BBAE-43856B6A7F3B}"/>
              </a:ext>
            </a:extLst>
          </p:cNvPr>
          <p:cNvSpPr/>
          <p:nvPr/>
        </p:nvSpPr>
        <p:spPr>
          <a:xfrm>
            <a:off x="486538" y="1044822"/>
            <a:ext cx="922747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Практическая значимость проекта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оптимизация содержания, форм и методов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организации КВД с учетом кластерного подхода к образовательной деятельности;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совершенствование инструментария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КВД с учетом опыта всех участников кластеризации;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сокращение сроков проведения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мероприятий при переходе учреждений к работе в ИКТ-насыщенной образовательной среде;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расширение географии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конкурсно-выставочной деятельности;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обеспечение равных возможностей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пользования информационно-методическими ресурсами всех субъектов кластера осуществляемое в рамках сетевого взаимодействия;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объединение усилий и возможностей образовательных и других учреждений сети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для использования в своей деятельности современных информационных технологий;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проведение регулярных маркетинговых исследований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 возможных направлениях развития образовательного кластера и в частности КВД;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создание условий для успешной социализации обучающихся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формирования у них прочных личных компетенций, обеспечивающих подготовку к жизни в высокотехнологичном мире.</a:t>
            </a:r>
          </a:p>
          <a:p>
            <a:pPr indent="4572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Модель данного образовательного кластера может использоваться при организации КВД так же и на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муниципальном уровне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и на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уровне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отдельного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образовательного учреждения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EE55CE-EAD1-4198-A309-E1264A6F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12192000" cy="641350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Паспорт проекта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032547-780D-40C4-B216-66309ABD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9425" y="1473200"/>
            <a:ext cx="8693150" cy="4559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проекта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интеллектуально-творческий марафон «Дорогу осилит идущий».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проекта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 интеллектуально-творческий.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инновации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подход (кластерный) в организации деятельности.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бессрочный.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9DBB5-7775-4EC6-A98E-58AE967F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12192000" cy="665163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Паспорт проекта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B37FD5-CB53-4228-93CD-69745F48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5538" y="1484313"/>
            <a:ext cx="9940925" cy="4500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конечного инновационного продукта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кластерная модель образовательной конкурсно-выставочной деятельности УДО.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реновация существующей модели конкурсно-выставочной деятельности.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 инновационного продукта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обучающиеся, родители, педагогические работники.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E0797-4C57-4B64-9A70-D840F89F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688"/>
            <a:ext cx="12192000" cy="819150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0C226">
                    <a:lumMod val="20000"/>
                    <a:lumOff val="80000"/>
                  </a:srgbClr>
                </a:solidFill>
                <a:latin typeface="Arial Black" panose="020B0A04020102020204" pitchFamily="34" charset="0"/>
              </a:rPr>
              <a:t>Инновационные характеристики проекта: т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ехническое описание Организационная основа проекта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3554" name="Прямоугольник 2">
            <a:extLst>
              <a:ext uri="{FF2B5EF4-FFF2-40B4-BE49-F238E27FC236}">
                <a16:creationId xmlns:a16="http://schemas.microsoft.com/office/drawing/2014/main" xmlns="" id="{2155579A-E747-4BAD-BD06-75F73B06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166813"/>
            <a:ext cx="90852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endParaRPr lang="ru-RU" altLang="ru-RU" sz="1600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3917C5-2941-4C34-950B-6B75664F618D}"/>
              </a:ext>
            </a:extLst>
          </p:cNvPr>
          <p:cNvSpPr/>
          <p:nvPr/>
        </p:nvSpPr>
        <p:spPr>
          <a:xfrm>
            <a:off x="1436688" y="1166813"/>
            <a:ext cx="90852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Кластерная модель образовательной конкурсно-выставочной деятельности УДО</a:t>
            </a:r>
          </a:p>
        </p:txBody>
      </p:sp>
      <p:pic>
        <p:nvPicPr>
          <p:cNvPr id="23556" name="Рисунок 8">
            <a:extLst>
              <a:ext uri="{FF2B5EF4-FFF2-40B4-BE49-F238E27FC236}">
                <a16:creationId xmlns:a16="http://schemas.microsoft.com/office/drawing/2014/main" xmlns="" id="{7F0F142A-007F-437B-9B1C-08CAD7639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717675"/>
            <a:ext cx="76676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4E4C2-B9A5-4C73-90A4-2AD73EEA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205"/>
            <a:ext cx="12192000" cy="54668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Организационная основа проекта: а</a:t>
            </a:r>
            <a:r>
              <a:rPr lang="ru-RU" sz="2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генты образовательного кластера</a:t>
            </a: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xmlns="" id="{15853F4C-390F-4E26-AC67-DA05B8863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93660"/>
              </p:ext>
            </p:extLst>
          </p:nvPr>
        </p:nvGraphicFramePr>
        <p:xfrm>
          <a:off x="0" y="676894"/>
          <a:ext cx="10217342" cy="675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Документ" r:id="rId3" imgW="9279578" imgH="6839952" progId="Word.Document.8">
                  <p:embed/>
                </p:oleObj>
              </mc:Choice>
              <mc:Fallback>
                <p:oleObj name="Документ" r:id="rId3" imgW="9279578" imgH="683995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6894"/>
                        <a:ext cx="10217342" cy="6754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30">
            <a:extLst>
              <a:ext uri="{FF2B5EF4-FFF2-40B4-BE49-F238E27FC236}">
                <a16:creationId xmlns:a16="http://schemas.microsoft.com/office/drawing/2014/main" xmlns="" id="{ACD8E2D5-2F11-4D4C-A72F-08491A976628}"/>
              </a:ext>
            </a:extLst>
          </p:cNvPr>
          <p:cNvGrpSpPr>
            <a:grpSpLocks/>
          </p:cNvGrpSpPr>
          <p:nvPr/>
        </p:nvGrpSpPr>
        <p:grpSpPr bwMode="auto">
          <a:xfrm>
            <a:off x="795338" y="1173163"/>
            <a:ext cx="10348912" cy="5408612"/>
            <a:chOff x="0" y="0"/>
            <a:chExt cx="10349345" cy="5409571"/>
          </a:xfrm>
        </p:grpSpPr>
        <p:grpSp>
          <p:nvGrpSpPr>
            <p:cNvPr id="29700" name="Группа 31">
              <a:extLst>
                <a:ext uri="{FF2B5EF4-FFF2-40B4-BE49-F238E27FC236}">
                  <a16:creationId xmlns:a16="http://schemas.microsoft.com/office/drawing/2014/main" xmlns="" id="{7D8F8E21-9CF4-4F7C-8B49-FE041CD78A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0349345" cy="5409571"/>
              <a:chOff x="0" y="0"/>
              <a:chExt cx="10349345" cy="5409571"/>
            </a:xfrm>
          </p:grpSpPr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xmlns="" id="{ECC4C125-2679-441F-9347-4F0AC3E09F9E}"/>
                  </a:ext>
                </a:extLst>
              </p:cNvPr>
              <p:cNvSpPr/>
              <p:nvPr/>
            </p:nvSpPr>
            <p:spPr>
              <a:xfrm>
                <a:off x="0" y="0"/>
                <a:ext cx="3017963" cy="24944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9705" name="Группа 36">
                <a:extLst>
                  <a:ext uri="{FF2B5EF4-FFF2-40B4-BE49-F238E27FC236}">
                    <a16:creationId xmlns:a16="http://schemas.microsoft.com/office/drawing/2014/main" xmlns="" id="{4FE2579A-AB84-43B2-AAF5-CE8EE3481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2875"/>
                <a:ext cx="10349345" cy="5266696"/>
                <a:chOff x="0" y="0"/>
                <a:chExt cx="10349345" cy="5266696"/>
              </a:xfrm>
            </p:grpSpPr>
            <p:sp>
              <p:nvSpPr>
                <p:cNvPr id="38" name="TextBox 10">
                  <a:extLst>
                    <a:ext uri="{FF2B5EF4-FFF2-40B4-BE49-F238E27FC236}">
                      <a16:creationId xmlns:a16="http://schemas.microsoft.com/office/drawing/2014/main" xmlns="" id="{F945B899-5075-4A3A-AB17-6259EB6125FA}"/>
                    </a:ext>
                  </a:extLst>
                </p:cNvPr>
                <p:cNvSpPr txBox="1"/>
                <p:nvPr/>
              </p:nvSpPr>
              <p:spPr>
                <a:xfrm>
                  <a:off x="3791109" y="2067317"/>
                  <a:ext cx="3179895" cy="101459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/>
                  <a:r>
                    <a:rPr lang="en-US" altLang="ru-RU" sz="1600" b="1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II </a:t>
                  </a:r>
                  <a:r>
                    <a:rPr lang="ru-RU" altLang="ru-RU" sz="1600" b="1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этап</a:t>
                  </a:r>
                  <a:endParaRPr lang="ru-RU" altLang="ru-RU" sz="1200">
                    <a:solidFill>
                      <a:srgbClr val="9323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600" b="1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ВЕРНИСАЖ ИДЕЙ </a:t>
                  </a:r>
                  <a:endParaRPr lang="ru-RU" altLang="ru-RU" sz="1200">
                    <a:solidFill>
                      <a:srgbClr val="9323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400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(проведение конкурсов, соревнований,  слетов)</a:t>
                  </a:r>
                  <a:endParaRPr lang="ru-RU" altLang="ru-RU" sz="1200">
                    <a:solidFill>
                      <a:srgbClr val="9323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11">
                  <a:extLst>
                    <a:ext uri="{FF2B5EF4-FFF2-40B4-BE49-F238E27FC236}">
                      <a16:creationId xmlns:a16="http://schemas.microsoft.com/office/drawing/2014/main" xmlns="" id="{51FA3FA4-7F2D-4FE3-9D17-80819DF0AB93}"/>
                    </a:ext>
                  </a:extLst>
                </p:cNvPr>
                <p:cNvSpPr txBox="1"/>
                <p:nvPr/>
              </p:nvSpPr>
              <p:spPr>
                <a:xfrm>
                  <a:off x="3791109" y="533520"/>
                  <a:ext cx="3179895" cy="8002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/>
                  <a:r>
                    <a:rPr lang="en-US" altLang="ru-RU" sz="1600" b="1" dirty="0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 </a:t>
                  </a:r>
                  <a:r>
                    <a:rPr lang="ru-RU" altLang="ru-RU" sz="1600" b="1" dirty="0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этап</a:t>
                  </a:r>
                  <a:endParaRPr lang="ru-RU" altLang="ru-RU" sz="1200" dirty="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600" b="1" dirty="0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ЛАБОРАТОРИЯ ТВОРЧЕСТВА</a:t>
                  </a:r>
                  <a:endParaRPr lang="ru-RU" altLang="ru-RU" sz="1200" dirty="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400" dirty="0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(организационно-обучающая)</a:t>
                  </a:r>
                  <a:endParaRPr lang="ru-RU" altLang="ru-RU" sz="1200" dirty="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TextBox 12">
                  <a:extLst>
                    <a:ext uri="{FF2B5EF4-FFF2-40B4-BE49-F238E27FC236}">
                      <a16:creationId xmlns:a16="http://schemas.microsoft.com/office/drawing/2014/main" xmlns="" id="{E8595FD7-1F35-47E7-8D20-31A57344D14A}"/>
                    </a:ext>
                  </a:extLst>
                </p:cNvPr>
                <p:cNvSpPr txBox="1"/>
                <p:nvPr/>
              </p:nvSpPr>
              <p:spPr>
                <a:xfrm>
                  <a:off x="3791109" y="3810701"/>
                  <a:ext cx="3179895" cy="101459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/>
                  <a:r>
                    <a:rPr lang="en-US" altLang="ru-RU" sz="1600" b="1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III </a:t>
                  </a:r>
                  <a:r>
                    <a:rPr lang="ru-RU" altLang="ru-RU" sz="1600" b="1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этап</a:t>
                  </a:r>
                  <a:endParaRPr lang="ru-RU" altLang="ru-RU" sz="120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600" b="1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ЯРМАРКА ТАЛАНТОВ</a:t>
                  </a:r>
                  <a:endParaRPr lang="ru-RU" altLang="ru-RU" sz="120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400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(проведение выставок, вернисажей, салонов, ярмарок)</a:t>
                  </a:r>
                  <a:endParaRPr lang="ru-RU" altLang="ru-RU" sz="120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9709" name="table">
                  <a:extLst>
                    <a:ext uri="{FF2B5EF4-FFF2-40B4-BE49-F238E27FC236}">
                      <a16:creationId xmlns:a16="http://schemas.microsoft.com/office/drawing/2014/main" xmlns="" id="{107D343E-9E23-4F21-BFEE-13DE1964F9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775" y="0"/>
                  <a:ext cx="2800350" cy="2225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Прямоугольник 41">
                  <a:extLst>
                    <a:ext uri="{FF2B5EF4-FFF2-40B4-BE49-F238E27FC236}">
                      <a16:creationId xmlns:a16="http://schemas.microsoft.com/office/drawing/2014/main" xmlns="" id="{174D2D95-0F02-4C19-A221-3A2C3FD4A5B0}"/>
                    </a:ext>
                  </a:extLst>
                </p:cNvPr>
                <p:cNvSpPr/>
                <p:nvPr/>
              </p:nvSpPr>
              <p:spPr>
                <a:xfrm>
                  <a:off x="7772725" y="1095594"/>
                  <a:ext cx="2576620" cy="60970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3" name="Прямоугольник 42">
                  <a:extLst>
                    <a:ext uri="{FF2B5EF4-FFF2-40B4-BE49-F238E27FC236}">
                      <a16:creationId xmlns:a16="http://schemas.microsoft.com/office/drawing/2014/main" xmlns="" id="{B1E4BAF7-9E72-41AA-9522-7B631B17BEAA}"/>
                    </a:ext>
                  </a:extLst>
                </p:cNvPr>
                <p:cNvSpPr/>
                <p:nvPr/>
              </p:nvSpPr>
              <p:spPr>
                <a:xfrm>
                  <a:off x="7772725" y="2134003"/>
                  <a:ext cx="2576620" cy="60970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xmlns="" id="{36979038-C7CC-45D3-9655-A85F17DE3A27}"/>
                    </a:ext>
                  </a:extLst>
                </p:cNvPr>
                <p:cNvSpPr/>
                <p:nvPr/>
              </p:nvSpPr>
              <p:spPr>
                <a:xfrm>
                  <a:off x="7772725" y="3191466"/>
                  <a:ext cx="2576620" cy="60970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5" name="TextBox 31">
                  <a:extLst>
                    <a:ext uri="{FF2B5EF4-FFF2-40B4-BE49-F238E27FC236}">
                      <a16:creationId xmlns:a16="http://schemas.microsoft.com/office/drawing/2014/main" xmlns="" id="{1FCBB66F-E08F-4C60-A0E7-2A718E5893B7}"/>
                    </a:ext>
                  </a:extLst>
                </p:cNvPr>
                <p:cNvSpPr txBox="1"/>
                <p:nvPr/>
              </p:nvSpPr>
              <p:spPr>
                <a:xfrm>
                  <a:off x="7915606" y="3315313"/>
                  <a:ext cx="2290858" cy="36836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/>
                  <a:r>
                    <a:rPr lang="en-US" altLang="ru-RU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III </a:t>
                  </a:r>
                  <a:r>
                    <a:rPr lang="ru-RU" altLang="ru-RU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тур </a:t>
                  </a:r>
                  <a:r>
                    <a:rPr lang="ru-RU" altLang="ru-RU" sz="1400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(всероссийский)</a:t>
                  </a:r>
                  <a:endParaRPr lang="ru-RU" altLang="ru-RU" sz="1200">
                    <a:solidFill>
                      <a:srgbClr val="9323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xmlns="" id="{1FE58EEA-3D20-4800-BE98-99B35BED2BFB}"/>
                    </a:ext>
                  </a:extLst>
                </p:cNvPr>
                <p:cNvSpPr/>
                <p:nvPr/>
              </p:nvSpPr>
              <p:spPr>
                <a:xfrm>
                  <a:off x="0" y="2743712"/>
                  <a:ext cx="3017963" cy="25229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29715" name="table">
                  <a:extLst>
                    <a:ext uri="{FF2B5EF4-FFF2-40B4-BE49-F238E27FC236}">
                      <a16:creationId xmlns:a16="http://schemas.microsoft.com/office/drawing/2014/main" xmlns="" id="{C5B54284-C695-427B-8174-0B6BA6E311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775" y="2847975"/>
                  <a:ext cx="2800350" cy="2303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8" name="Соединитель: уступ 47">
                  <a:extLst>
                    <a:ext uri="{FF2B5EF4-FFF2-40B4-BE49-F238E27FC236}">
                      <a16:creationId xmlns:a16="http://schemas.microsoft.com/office/drawing/2014/main" xmlns="" id="{AB06CA70-3D6A-42B4-8460-324893679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72592" y="1476662"/>
                  <a:ext cx="798545" cy="1176546"/>
                </a:xfrm>
                <a:prstGeom prst="bentConnector3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Соединитель: уступ 48">
                  <a:extLst>
                    <a:ext uri="{FF2B5EF4-FFF2-40B4-BE49-F238E27FC236}">
                      <a16:creationId xmlns:a16="http://schemas.microsoft.com/office/drawing/2014/main" xmlns="" id="{5CB4F42E-8084-487B-A2DC-94AA520D9A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3010026" y="295352"/>
                  <a:ext cx="777908" cy="711326"/>
                </a:xfrm>
                <a:prstGeom prst="bentConnector3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 стрелкой 49">
                  <a:extLst>
                    <a:ext uri="{FF2B5EF4-FFF2-40B4-BE49-F238E27FC236}">
                      <a16:creationId xmlns:a16="http://schemas.microsoft.com/office/drawing/2014/main" xmlns="" id="{A261A64F-F560-4A27-99F3-2A9120493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2210217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 стрелкой 50">
                  <a:extLst>
                    <a:ext uri="{FF2B5EF4-FFF2-40B4-BE49-F238E27FC236}">
                      <a16:creationId xmlns:a16="http://schemas.microsoft.com/office/drawing/2014/main" xmlns="" id="{40E79507-0847-49E2-BCE4-C29E314FD5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657367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 стрелкой 51">
                  <a:extLst>
                    <a:ext uri="{FF2B5EF4-FFF2-40B4-BE49-F238E27FC236}">
                      <a16:creationId xmlns:a16="http://schemas.microsoft.com/office/drawing/2014/main" xmlns="" id="{79FB9D1B-2C93-4186-80B0-1D2548AE8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1009854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 стрелкой 52">
                  <a:extLst>
                    <a:ext uri="{FF2B5EF4-FFF2-40B4-BE49-F238E27FC236}">
                      <a16:creationId xmlns:a16="http://schemas.microsoft.com/office/drawing/2014/main" xmlns="" id="{6805A21D-C2BF-40F7-8CCF-F8951CBFF8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1409975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 стрелкой 53">
                  <a:extLst>
                    <a:ext uri="{FF2B5EF4-FFF2-40B4-BE49-F238E27FC236}">
                      <a16:creationId xmlns:a16="http://schemas.microsoft.com/office/drawing/2014/main" xmlns="" id="{75F6D7EB-D9B3-4D1E-8FCF-50B6CC0153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1781516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Соединитель: уступ 54">
                  <a:extLst>
                    <a:ext uri="{FF2B5EF4-FFF2-40B4-BE49-F238E27FC236}">
                      <a16:creationId xmlns:a16="http://schemas.microsoft.com/office/drawing/2014/main" xmlns="" id="{24FBC09A-1821-4C4E-B8AE-E6B7D469A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010026" y="4315615"/>
                  <a:ext cx="777908" cy="711326"/>
                </a:xfrm>
                <a:prstGeom prst="bentConnector3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 стрелкой 55">
                  <a:extLst>
                    <a:ext uri="{FF2B5EF4-FFF2-40B4-BE49-F238E27FC236}">
                      <a16:creationId xmlns:a16="http://schemas.microsoft.com/office/drawing/2014/main" xmlns="" id="{D9F2D1E4-D8AA-4789-A05B-53CF77B680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3254977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 стрелкой 56">
                  <a:extLst>
                    <a:ext uri="{FF2B5EF4-FFF2-40B4-BE49-F238E27FC236}">
                      <a16:creationId xmlns:a16="http://schemas.microsoft.com/office/drawing/2014/main" xmlns="" id="{2E8A9484-214E-4EDF-A8D0-DDCABA8DC4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3829754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 стрелкой 57">
                  <a:extLst>
                    <a:ext uri="{FF2B5EF4-FFF2-40B4-BE49-F238E27FC236}">
                      <a16:creationId xmlns:a16="http://schemas.microsoft.com/office/drawing/2014/main" xmlns="" id="{F37D688C-245E-4CF5-BE06-3CB5918A2E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4309264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 стрелкой 58">
                  <a:extLst>
                    <a:ext uri="{FF2B5EF4-FFF2-40B4-BE49-F238E27FC236}">
                      <a16:creationId xmlns:a16="http://schemas.microsoft.com/office/drawing/2014/main" xmlns="" id="{E2B0F3F9-B672-4443-B864-BB3297E37DF2}"/>
                    </a:ext>
                  </a:extLst>
                </p:cNvPr>
                <p:cNvCxnSpPr>
                  <a:cxnSpLocks/>
                  <a:stCxn id="39" idx="2"/>
                  <a:endCxn id="38" idx="0"/>
                </p:cNvCxnSpPr>
                <p:nvPr/>
              </p:nvCxnSpPr>
              <p:spPr>
                <a:xfrm>
                  <a:off x="5380262" y="1333762"/>
                  <a:ext cx="0" cy="733555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 стрелкой 59">
                  <a:extLst>
                    <a:ext uri="{FF2B5EF4-FFF2-40B4-BE49-F238E27FC236}">
                      <a16:creationId xmlns:a16="http://schemas.microsoft.com/office/drawing/2014/main" xmlns="" id="{3FD95E83-E5CF-4D06-8D70-783F379BE5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91376" y="3100962"/>
                  <a:ext cx="0" cy="728792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Соединитель: уступ 60">
                  <a:extLst>
                    <a:ext uri="{FF2B5EF4-FFF2-40B4-BE49-F238E27FC236}">
                      <a16:creationId xmlns:a16="http://schemas.microsoft.com/office/drawing/2014/main" xmlns="" id="{48C93DB5-95A5-4B9E-94C8-8302A454A2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400567" y="1009854"/>
                  <a:ext cx="388953" cy="1197187"/>
                </a:xfrm>
                <a:prstGeom prst="bentConnector2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 стрелкой 62">
                  <a:extLst>
                    <a:ext uri="{FF2B5EF4-FFF2-40B4-BE49-F238E27FC236}">
                      <a16:creationId xmlns:a16="http://schemas.microsoft.com/office/drawing/2014/main" xmlns="" id="{B8F21C89-9B99-4CA4-9126-261CE9F54A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959" y="1700539"/>
                  <a:ext cx="0" cy="430289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 стрелкой 63">
                  <a:extLst>
                    <a:ext uri="{FF2B5EF4-FFF2-40B4-BE49-F238E27FC236}">
                      <a16:creationId xmlns:a16="http://schemas.microsoft.com/office/drawing/2014/main" xmlns="" id="{8BF37DD9-6872-4EEE-8D7A-F26825E8C2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959" y="2769116"/>
                  <a:ext cx="0" cy="447754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701" name="Группа 32">
              <a:extLst>
                <a:ext uri="{FF2B5EF4-FFF2-40B4-BE49-F238E27FC236}">
                  <a16:creationId xmlns:a16="http://schemas.microsoft.com/office/drawing/2014/main" xmlns="" id="{AB217AEC-F2AF-487A-AB61-1B5B9697D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5750" y="1362075"/>
              <a:ext cx="2291715" cy="1416789"/>
              <a:chOff x="0" y="0"/>
              <a:chExt cx="2291715" cy="1416789"/>
            </a:xfrm>
          </p:grpSpPr>
          <p:sp>
            <p:nvSpPr>
              <p:cNvPr id="34" name="TextBox 26">
                <a:extLst>
                  <a:ext uri="{FF2B5EF4-FFF2-40B4-BE49-F238E27FC236}">
                    <a16:creationId xmlns:a16="http://schemas.microsoft.com/office/drawing/2014/main" xmlns="" id="{8EBA6181-5798-42CA-9C50-1880B7D6D9A7}"/>
                  </a:ext>
                </a:extLst>
              </p:cNvPr>
              <p:cNvSpPr txBox="1"/>
              <p:nvPr/>
            </p:nvSpPr>
            <p:spPr>
              <a:xfrm>
                <a:off x="331" y="241"/>
                <a:ext cx="2290858" cy="3699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/>
                <a:r>
                  <a:rPr lang="en-US" altLang="ru-RU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ru-RU" altLang="ru-RU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тур </a:t>
                </a:r>
                <a:r>
                  <a:rPr lang="ru-RU" altLang="ru-RU" sz="1400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(районный)</a:t>
                </a:r>
                <a:endParaRPr lang="ru-RU" altLang="ru-RU" sz="1200">
                  <a:solidFill>
                    <a:srgbClr val="9323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0">
                <a:extLst>
                  <a:ext uri="{FF2B5EF4-FFF2-40B4-BE49-F238E27FC236}">
                    <a16:creationId xmlns:a16="http://schemas.microsoft.com/office/drawing/2014/main" xmlns="" id="{CE47F7E1-E925-4F65-90F6-1A4246262E0D}"/>
                  </a:ext>
                </a:extLst>
              </p:cNvPr>
              <p:cNvSpPr txBox="1"/>
              <p:nvPr/>
            </p:nvSpPr>
            <p:spPr>
              <a:xfrm>
                <a:off x="331" y="1046588"/>
                <a:ext cx="2290858" cy="3699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/>
                <a:r>
                  <a:rPr lang="en-US" altLang="ru-RU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II </a:t>
                </a:r>
                <a:r>
                  <a:rPr lang="ru-RU" altLang="ru-RU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тур </a:t>
                </a:r>
                <a:r>
                  <a:rPr lang="ru-RU" altLang="ru-RU" sz="1400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(областной)</a:t>
                </a:r>
                <a:endParaRPr lang="ru-RU" altLang="ru-RU" sz="1200">
                  <a:solidFill>
                    <a:srgbClr val="9323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9" name="Заголовок 1">
            <a:extLst>
              <a:ext uri="{FF2B5EF4-FFF2-40B4-BE49-F238E27FC236}">
                <a16:creationId xmlns:a16="http://schemas.microsoft.com/office/drawing/2014/main" xmlns="" id="{1AE68976-AFAA-4CD0-B0EB-8B970C439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38114"/>
            <a:ext cx="12192000" cy="774699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Содержательная основа проекта. </a:t>
            </a:r>
            <a:br>
              <a:rPr lang="ru-RU" sz="2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Программа «Интеллектуально-творческий марафон»</a:t>
            </a:r>
            <a:endParaRPr lang="ru-RU" sz="22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9CE55E6C-CE7D-46F8-AAD2-144B3DD8E350}"/>
              </a:ext>
            </a:extLst>
          </p:cNvPr>
          <p:cNvCxnSpPr/>
          <p:nvPr/>
        </p:nvCxnSpPr>
        <p:spPr>
          <a:xfrm>
            <a:off x="4194175" y="4570413"/>
            <a:ext cx="0" cy="10477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95FEED-6151-44F7-B44E-E3AB694B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12192000" cy="736600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0C226">
                    <a:lumMod val="20000"/>
                    <a:lumOff val="80000"/>
                  </a:srgbClr>
                </a:solidFill>
                <a:latin typeface="Arial Black" panose="020B0A04020102020204" pitchFamily="34" charset="0"/>
              </a:rPr>
              <a:t>Содержательная основа проекта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8674" name="Rectangle 72">
            <a:extLst>
              <a:ext uri="{FF2B5EF4-FFF2-40B4-BE49-F238E27FC236}">
                <a16:creationId xmlns:a16="http://schemas.microsoft.com/office/drawing/2014/main" xmlns="" id="{9A9287EE-B660-4E2A-9900-809620BE8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73">
            <a:extLst>
              <a:ext uri="{FF2B5EF4-FFF2-40B4-BE49-F238E27FC236}">
                <a16:creationId xmlns:a16="http://schemas.microsoft.com/office/drawing/2014/main" xmlns="" id="{1374E1C2-6CED-478D-B657-69F5B64D0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6" name="Rectangle 98">
            <a:extLst>
              <a:ext uri="{FF2B5EF4-FFF2-40B4-BE49-F238E27FC236}">
                <a16:creationId xmlns:a16="http://schemas.microsoft.com/office/drawing/2014/main" xmlns="" id="{40D8A9A2-342E-439E-BD43-AD18116F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7230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7" name="Rectangle 80">
            <a:extLst>
              <a:ext uri="{FF2B5EF4-FFF2-40B4-BE49-F238E27FC236}">
                <a16:creationId xmlns:a16="http://schemas.microsoft.com/office/drawing/2014/main" xmlns="" id="{694B9F01-FFF9-426A-8204-F26B485F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14287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8678" name="TextBox 62">
            <a:extLst>
              <a:ext uri="{FF2B5EF4-FFF2-40B4-BE49-F238E27FC236}">
                <a16:creationId xmlns:a16="http://schemas.microsoft.com/office/drawing/2014/main" xmlns="" id="{FE8FC79B-2804-4988-81DF-78E14787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00" y="6092825"/>
            <a:ext cx="914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8679" name="Rectangle 82">
            <a:extLst>
              <a:ext uri="{FF2B5EF4-FFF2-40B4-BE49-F238E27FC236}">
                <a16:creationId xmlns:a16="http://schemas.microsoft.com/office/drawing/2014/main" xmlns="" id="{58AD8BFF-1D76-4157-8A1E-769557685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8" y="314325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28680" name="Группа 64">
            <a:extLst>
              <a:ext uri="{FF2B5EF4-FFF2-40B4-BE49-F238E27FC236}">
                <a16:creationId xmlns:a16="http://schemas.microsoft.com/office/drawing/2014/main" xmlns="" id="{D1CBDAF1-75D6-44BD-A97F-71D7522752C2}"/>
              </a:ext>
            </a:extLst>
          </p:cNvPr>
          <p:cNvGrpSpPr>
            <a:grpSpLocks/>
          </p:cNvGrpSpPr>
          <p:nvPr/>
        </p:nvGrpSpPr>
        <p:grpSpPr bwMode="auto">
          <a:xfrm>
            <a:off x="593189" y="1609437"/>
            <a:ext cx="9328150" cy="4003676"/>
            <a:chOff x="1262780" y="2018879"/>
            <a:chExt cx="8789987" cy="3386137"/>
          </a:xfrm>
        </p:grpSpPr>
        <p:grpSp>
          <p:nvGrpSpPr>
            <p:cNvPr id="28681" name="Group 39">
              <a:extLst>
                <a:ext uri="{FF2B5EF4-FFF2-40B4-BE49-F238E27FC236}">
                  <a16:creationId xmlns:a16="http://schemas.microsoft.com/office/drawing/2014/main" xmlns="" id="{E19D79A3-5A94-4DBB-A094-4B5FF0F98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2780" y="2018879"/>
              <a:ext cx="8789987" cy="3386137"/>
              <a:chOff x="853" y="2308"/>
              <a:chExt cx="13842" cy="5332"/>
            </a:xfrm>
          </p:grpSpPr>
          <p:grpSp>
            <p:nvGrpSpPr>
              <p:cNvPr id="28683" name="Group 63">
                <a:extLst>
                  <a:ext uri="{FF2B5EF4-FFF2-40B4-BE49-F238E27FC236}">
                    <a16:creationId xmlns:a16="http://schemas.microsoft.com/office/drawing/2014/main" xmlns="" id="{9AEA572D-D5CB-472D-8D97-4854D316D4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1" y="2907"/>
                <a:ext cx="4229" cy="4733"/>
                <a:chOff x="5551" y="2907"/>
                <a:chExt cx="4229" cy="4733"/>
              </a:xfrm>
            </p:grpSpPr>
            <p:sp>
              <p:nvSpPr>
                <p:cNvPr id="28707" name="Rectangle 66">
                  <a:extLst>
                    <a:ext uri="{FF2B5EF4-FFF2-40B4-BE49-F238E27FC236}">
                      <a16:creationId xmlns:a16="http://schemas.microsoft.com/office/drawing/2014/main" xmlns="" id="{C6D736B8-0FB0-4D0F-8DE5-66D733A46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0" y="2907"/>
                  <a:ext cx="4170" cy="4733"/>
                </a:xfrm>
                <a:prstGeom prst="rect">
                  <a:avLst/>
                </a:prstGeom>
                <a:solidFill>
                  <a:srgbClr val="EED8B0"/>
                </a:solidFill>
                <a:ln w="19050">
                  <a:solidFill>
                    <a:srgbClr val="375623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8" name="Text Box 65">
                  <a:extLst>
                    <a:ext uri="{FF2B5EF4-FFF2-40B4-BE49-F238E27FC236}">
                      <a16:creationId xmlns:a16="http://schemas.microsoft.com/office/drawing/2014/main" xmlns="" id="{A45128A6-A634-443F-8BAD-6B40AEC69F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51" y="6191"/>
                  <a:ext cx="4214" cy="1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8562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Образовательная организационно-массовая деятельность</a:t>
                  </a:r>
                  <a:endParaRPr kumimoji="0" lang="ru-RU" alt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09" name="Text Box 64">
                  <a:extLst>
                    <a:ext uri="{FF2B5EF4-FFF2-40B4-BE49-F238E27FC236}">
                      <a16:creationId xmlns:a16="http://schemas.microsoft.com/office/drawing/2014/main" xmlns="" id="{42FDD276-59AE-4E87-96E2-61214B5136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26" y="3977"/>
                  <a:ext cx="417" cy="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684" name="Group 52">
                <a:extLst>
                  <a:ext uri="{FF2B5EF4-FFF2-40B4-BE49-F238E27FC236}">
                    <a16:creationId xmlns:a16="http://schemas.microsoft.com/office/drawing/2014/main" xmlns="" id="{530075F3-9CF5-431D-9BD1-9133398B6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41" y="2325"/>
                <a:ext cx="6154" cy="5000"/>
                <a:chOff x="8570" y="2288"/>
                <a:chExt cx="6154" cy="5000"/>
              </a:xfrm>
            </p:grpSpPr>
            <p:grpSp>
              <p:nvGrpSpPr>
                <p:cNvPr id="28697" name="Group 60">
                  <a:extLst>
                    <a:ext uri="{FF2B5EF4-FFF2-40B4-BE49-F238E27FC236}">
                      <a16:creationId xmlns:a16="http://schemas.microsoft.com/office/drawing/2014/main" xmlns="" id="{3998F954-2681-4C97-813B-ECADB65F56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70" y="3693"/>
                  <a:ext cx="2154" cy="2211"/>
                  <a:chOff x="13140" y="3693"/>
                  <a:chExt cx="2154" cy="2211"/>
                </a:xfrm>
              </p:grpSpPr>
              <p:sp>
                <p:nvSpPr>
                  <p:cNvPr id="28705" name="AutoShape 62">
                    <a:extLst>
                      <a:ext uri="{FF2B5EF4-FFF2-40B4-BE49-F238E27FC236}">
                        <a16:creationId xmlns:a16="http://schemas.microsoft.com/office/drawing/2014/main" xmlns="" id="{B6963AE7-2071-40B0-9309-2CE0F994C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140" y="3693"/>
                    <a:ext cx="2154" cy="221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D9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706" name="Text Box 61">
                    <a:extLst>
                      <a:ext uri="{FF2B5EF4-FFF2-40B4-BE49-F238E27FC236}">
                        <a16:creationId xmlns:a16="http://schemas.microsoft.com/office/drawing/2014/main" xmlns="" id="{0C7A6B2D-28BB-4F8A-B3A7-C185476D3E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75" y="4002"/>
                    <a:ext cx="1984" cy="15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562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Комплекс организационно-обучающего, информационно-методического обеспечения</a:t>
                    </a:r>
                    <a:endParaRPr kumimoji="0" lang="ru-RU" alt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alt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698" name="Group 53">
                  <a:extLst>
                    <a:ext uri="{FF2B5EF4-FFF2-40B4-BE49-F238E27FC236}">
                      <a16:creationId xmlns:a16="http://schemas.microsoft.com/office/drawing/2014/main" xmlns="" id="{2624D262-880D-4052-817F-AB207E4FA3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70" y="2288"/>
                  <a:ext cx="4259" cy="5000"/>
                  <a:chOff x="8992" y="2273"/>
                  <a:chExt cx="4259" cy="5000"/>
                </a:xfrm>
              </p:grpSpPr>
              <p:sp>
                <p:nvSpPr>
                  <p:cNvPr id="28699" name="AutoShape 59">
                    <a:extLst>
                      <a:ext uri="{FF2B5EF4-FFF2-40B4-BE49-F238E27FC236}">
                        <a16:creationId xmlns:a16="http://schemas.microsoft.com/office/drawing/2014/main" xmlns="" id="{BFE2F3BC-BAC6-4764-9221-F11937F844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92" y="2273"/>
                    <a:ext cx="4259" cy="5000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FFD966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700" name="Text Box 58">
                    <a:extLst>
                      <a:ext uri="{FF2B5EF4-FFF2-40B4-BE49-F238E27FC236}">
                        <a16:creationId xmlns:a16="http://schemas.microsoft.com/office/drawing/2014/main" xmlns="" id="{12A56545-3CF8-439C-8156-5F6A9907AF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90" y="3693"/>
                    <a:ext cx="3658" cy="980"/>
                  </a:xfrm>
                  <a:prstGeom prst="rect">
                    <a:avLst/>
                  </a:prstGeom>
                  <a:solidFill>
                    <a:srgbClr val="FFE599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562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Методическое обеспечение конкурсно-выставочной</a:t>
                    </a:r>
                    <a:r>
                      <a:rPr kumimoji="0" lang="ru-RU" alt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ru-RU" alt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562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деятельности</a:t>
                    </a: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1" name="Text Box 57">
                    <a:extLst>
                      <a:ext uri="{FF2B5EF4-FFF2-40B4-BE49-F238E27FC236}">
                        <a16:creationId xmlns:a16="http://schemas.microsoft.com/office/drawing/2014/main" xmlns="" id="{EC7A894D-3474-4EAC-A51D-567166021A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9" y="4895"/>
                    <a:ext cx="1779" cy="959"/>
                  </a:xfrm>
                  <a:prstGeom prst="rect">
                    <a:avLst/>
                  </a:prstGeom>
                  <a:solidFill>
                    <a:srgbClr val="FFE599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562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Обучающая организационно-методическая работа</a:t>
                    </a: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2" name="Text Box 56">
                    <a:extLst>
                      <a:ext uri="{FF2B5EF4-FFF2-40B4-BE49-F238E27FC236}">
                        <a16:creationId xmlns:a16="http://schemas.microsoft.com/office/drawing/2014/main" xmlns="" id="{691320B3-DC13-4C21-A837-2B46F47F1F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90" y="4895"/>
                    <a:ext cx="1839" cy="959"/>
                  </a:xfrm>
                  <a:prstGeom prst="rect">
                    <a:avLst/>
                  </a:prstGeom>
                  <a:solidFill>
                    <a:srgbClr val="FFE599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562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Информационно-методическая поддержка</a:t>
                    </a: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8703" name="AutoShape 55">
                    <a:extLst>
                      <a:ext uri="{FF2B5EF4-FFF2-40B4-BE49-F238E27FC236}">
                        <a16:creationId xmlns:a16="http://schemas.microsoft.com/office/drawing/2014/main" xmlns="" id="{426F5EFC-A70C-4314-BA79-701D97A7C26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890" y="4678"/>
                    <a:ext cx="5" cy="21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704" name="AutoShape 54">
                    <a:extLst>
                      <a:ext uri="{FF2B5EF4-FFF2-40B4-BE49-F238E27FC236}">
                        <a16:creationId xmlns:a16="http://schemas.microsoft.com/office/drawing/2014/main" xmlns="" id="{36093D26-3D64-47A1-AEF0-8C6CC502759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946" y="4668"/>
                    <a:ext cx="0" cy="22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8685" name="Group 40">
                <a:extLst>
                  <a:ext uri="{FF2B5EF4-FFF2-40B4-BE49-F238E27FC236}">
                    <a16:creationId xmlns:a16="http://schemas.microsoft.com/office/drawing/2014/main" xmlns="" id="{9EF852FA-0477-485F-B2C4-72FAAA3463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3" y="2308"/>
                <a:ext cx="5956" cy="5002"/>
                <a:chOff x="855" y="2263"/>
                <a:chExt cx="5956" cy="5002"/>
              </a:xfrm>
            </p:grpSpPr>
            <p:grpSp>
              <p:nvGrpSpPr>
                <p:cNvPr id="28686" name="Group 49">
                  <a:extLst>
                    <a:ext uri="{FF2B5EF4-FFF2-40B4-BE49-F238E27FC236}">
                      <a16:creationId xmlns:a16="http://schemas.microsoft.com/office/drawing/2014/main" xmlns="" id="{3D058D80-2DEC-4715-9718-6BBA15EADC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5" y="3687"/>
                  <a:ext cx="1869" cy="2211"/>
                  <a:chOff x="450" y="3717"/>
                  <a:chExt cx="1869" cy="2211"/>
                </a:xfrm>
              </p:grpSpPr>
              <p:sp>
                <p:nvSpPr>
                  <p:cNvPr id="28695" name="AutoShape 51">
                    <a:extLst>
                      <a:ext uri="{FF2B5EF4-FFF2-40B4-BE49-F238E27FC236}">
                        <a16:creationId xmlns:a16="http://schemas.microsoft.com/office/drawing/2014/main" xmlns="" id="{5809C2B4-4DED-44DD-B115-8781FB3823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" y="3717"/>
                    <a:ext cx="1809" cy="221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D08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96" name="Text Box 50">
                    <a:extLst>
                      <a:ext uri="{FF2B5EF4-FFF2-40B4-BE49-F238E27FC236}">
                        <a16:creationId xmlns:a16="http://schemas.microsoft.com/office/drawing/2014/main" xmlns="" id="{8931CFA2-DB4C-4B72-AD83-ACEDD3BD3A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" y="4122"/>
                    <a:ext cx="1785" cy="1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562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Банк данных талантливых и творчески одарённых обучающихся</a:t>
                    </a: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687" name="Group 41">
                  <a:extLst>
                    <a:ext uri="{FF2B5EF4-FFF2-40B4-BE49-F238E27FC236}">
                      <a16:creationId xmlns:a16="http://schemas.microsoft.com/office/drawing/2014/main" xmlns="" id="{6381EB6A-8E78-4D9F-8F72-DAE2C00FC2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3" y="2263"/>
                  <a:ext cx="4258" cy="5002"/>
                  <a:chOff x="2163" y="2323"/>
                  <a:chExt cx="4258" cy="5002"/>
                </a:xfrm>
              </p:grpSpPr>
              <p:sp>
                <p:nvSpPr>
                  <p:cNvPr id="28688" name="AutoShape 48">
                    <a:extLst>
                      <a:ext uri="{FF2B5EF4-FFF2-40B4-BE49-F238E27FC236}">
                        <a16:creationId xmlns:a16="http://schemas.microsoft.com/office/drawing/2014/main" xmlns="" id="{5B24B535-1238-49B1-8E1F-48BCF42A1E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3" y="2323"/>
                    <a:ext cx="4258" cy="5002"/>
                  </a:xfrm>
                  <a:prstGeom prst="left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A8D08D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89" name="Text Box 47">
                    <a:extLst>
                      <a:ext uri="{FF2B5EF4-FFF2-40B4-BE49-F238E27FC236}">
                        <a16:creationId xmlns:a16="http://schemas.microsoft.com/office/drawing/2014/main" xmlns="" id="{4B2AA914-C976-4CC0-B8D9-E51ACE8B0E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8" y="3693"/>
                    <a:ext cx="3005" cy="680"/>
                  </a:xfrm>
                  <a:prstGeom prst="rect">
                    <a:avLst/>
                  </a:prstGeom>
                  <a:solidFill>
                    <a:srgbClr val="C5E0B3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562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Конкурсно-выставочная деятельность (КВД)</a:t>
                    </a:r>
                    <a:endParaRPr kumimoji="0" lang="ru-RU" alt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0" name="Text Box 46">
                    <a:extLst>
                      <a:ext uri="{FF2B5EF4-FFF2-40B4-BE49-F238E27FC236}">
                        <a16:creationId xmlns:a16="http://schemas.microsoft.com/office/drawing/2014/main" xmlns="" id="{101A44FD-D880-4717-8B38-1A79BAF0FF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3" y="4820"/>
                    <a:ext cx="1519" cy="1020"/>
                  </a:xfrm>
                  <a:prstGeom prst="rect">
                    <a:avLst/>
                  </a:prstGeom>
                  <a:solidFill>
                    <a:srgbClr val="C5E0B3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562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Областные массовые мероприятия</a:t>
                    </a: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1" name="Text Box 45">
                    <a:extLst>
                      <a:ext uri="{FF2B5EF4-FFF2-40B4-BE49-F238E27FC236}">
                        <a16:creationId xmlns:a16="http://schemas.microsoft.com/office/drawing/2014/main" xmlns="" id="{275C617F-F9E3-4552-B660-27B78EF933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98" y="4820"/>
                    <a:ext cx="1871" cy="1020"/>
                  </a:xfrm>
                  <a:prstGeom prst="rect">
                    <a:avLst/>
                  </a:prstGeom>
                  <a:solidFill>
                    <a:srgbClr val="C5E0B3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562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Всероссийские и международные массовые мероприятия</a:t>
                    </a:r>
                    <a:endParaRPr kumimoji="0" lang="ru-RU" alt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8692" name="AutoShape 44">
                    <a:extLst>
                      <a:ext uri="{FF2B5EF4-FFF2-40B4-BE49-F238E27FC236}">
                        <a16:creationId xmlns:a16="http://schemas.microsoft.com/office/drawing/2014/main" xmlns="" id="{1B0BFF48-CA95-4610-B549-09986882299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35" y="4373"/>
                    <a:ext cx="1" cy="44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693" name="AutoShape 43">
                    <a:extLst>
                      <a:ext uri="{FF2B5EF4-FFF2-40B4-BE49-F238E27FC236}">
                        <a16:creationId xmlns:a16="http://schemas.microsoft.com/office/drawing/2014/main" xmlns="" id="{5AF16A06-463C-443F-ABFA-38D2C2D5441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94" y="4360"/>
                    <a:ext cx="11" cy="4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694" name="AutoShape 42">
                    <a:extLst>
                      <a:ext uri="{FF2B5EF4-FFF2-40B4-BE49-F238E27FC236}">
                        <a16:creationId xmlns:a16="http://schemas.microsoft.com/office/drawing/2014/main" xmlns="" id="{FA8FB83C-6133-41DF-A556-53F79B0C27A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88" y="5337"/>
                    <a:ext cx="40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pic>
          <p:nvPicPr>
            <p:cNvPr id="28682" name="Рисунок 6">
              <a:extLst>
                <a:ext uri="{FF2B5EF4-FFF2-40B4-BE49-F238E27FC236}">
                  <a16:creationId xmlns:a16="http://schemas.microsoft.com/office/drawing/2014/main" xmlns="" id="{2E6B26DF-BAD3-44EB-9605-B36003C18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723" y="3143653"/>
              <a:ext cx="92392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1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BA974-30DB-4A5A-8A43-A4E459E5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12192000" cy="736600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Инновационные характеристики проекта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1D660D6-F6CF-4E2E-A2CA-915260C14CFA}"/>
              </a:ext>
            </a:extLst>
          </p:cNvPr>
          <p:cNvSpPr/>
          <p:nvPr/>
        </p:nvSpPr>
        <p:spPr>
          <a:xfrm>
            <a:off x="712665" y="1555978"/>
            <a:ext cx="8633216" cy="3513141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altLang="ru-RU" b="1" u="sng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Актуальность Проекта</a:t>
            </a:r>
            <a:endParaRPr lang="ru-RU" altLang="ru-RU" u="sng" dirty="0">
              <a:solidFill>
                <a:srgbClr val="2A501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кластерного подхода в организации конкурсно-выставочной деятельности и применение информационно-коммуникативных технологий на всех этапах организации и проведения массовых мероприятий позволило:</a:t>
            </a:r>
          </a:p>
          <a:p>
            <a:pPr algn="just">
              <a:lnSpc>
                <a:spcPct val="107000"/>
              </a:lnSpc>
              <a:buSzPts val="1400"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сократить временные рамки между созданием и демонстрацией конечного творческого продукта;</a:t>
            </a:r>
            <a:endParaRPr lang="ru-RU" altLang="ru-RU" dirty="0">
              <a:solidFill>
                <a:srgbClr val="2A501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buSzPts val="1400"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расширить географию участия в массовых мероприятиях;</a:t>
            </a:r>
            <a:endParaRPr lang="ru-RU" altLang="ru-RU" dirty="0">
              <a:solidFill>
                <a:srgbClr val="2A501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buSzPts val="1400"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открыть возможность участия в мероприятиях детям с разным уровнем способностей и возможностей;</a:t>
            </a:r>
            <a:endParaRPr lang="ru-RU" altLang="ru-RU" dirty="0">
              <a:solidFill>
                <a:srgbClr val="2A501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повысить результативность в выставках, конкурсах и фестивалях различного уровня.</a:t>
            </a:r>
            <a:endParaRPr lang="ru-RU" altLang="ru-RU" dirty="0">
              <a:solidFill>
                <a:srgbClr val="2A5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1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BA974-30DB-4A5A-8A43-A4E459E5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12192000" cy="593395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Инновационные характеристики проекта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1D660D6-F6CF-4E2E-A2CA-915260C14CFA}"/>
              </a:ext>
            </a:extLst>
          </p:cNvPr>
          <p:cNvSpPr/>
          <p:nvPr/>
        </p:nvSpPr>
        <p:spPr>
          <a:xfrm>
            <a:off x="728662" y="884866"/>
            <a:ext cx="9662247" cy="2585323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/>
            <a:r>
              <a:rPr lang="ru-RU" altLang="ru-RU" b="1" u="sng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Новизна Проекта</a:t>
            </a:r>
          </a:p>
          <a:p>
            <a:pPr algn="just"/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образовательного кластера на основе сетевого взаимодействия, объединяющего всех агентов целостного образовательного процесса (учреждения образования, культуры, общественные организации и пр.) по совместному</a:t>
            </a:r>
            <a:r>
              <a:rPr lang="ru-RU" altLang="ru-RU" b="1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использованию информационных, инновационных, методических и др. ресурсов. </a:t>
            </a:r>
          </a:p>
          <a:p>
            <a:pPr algn="just"/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процессе реализации Проекта создается уникальный продукт – информационно-аналитическая банк данных, позволяющая анализировать, накапливать и сохранять неограниченное количество интеллектуально-творческих работ участников Проекта и их результаты.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7048CA-B071-4F67-AA22-2C0190D1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7" y="3470189"/>
            <a:ext cx="6886589" cy="30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150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1488</TotalTime>
  <Words>491</Words>
  <Application>Microsoft Office PowerPoint</Application>
  <PresentationFormat>Произвольный</PresentationFormat>
  <Paragraphs>88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Аспект</vt:lpstr>
      <vt:lpstr>Документ</vt:lpstr>
      <vt:lpstr>Смоленское областное государственное бюджетное учреждение дополнительного образования «ЦЕНТР РАЗВИТИЯ ТВОРЧЕСТВА ДЕТЕЙ И ЮНОШЕСТВА</vt:lpstr>
      <vt:lpstr>Паспорт проекта</vt:lpstr>
      <vt:lpstr>Паспорт проекта</vt:lpstr>
      <vt:lpstr>Инновационные характеристики проекта: техническое описание Организационная основа проекта</vt:lpstr>
      <vt:lpstr>Организационная основа проекта: агенты образовательного кластера</vt:lpstr>
      <vt:lpstr>Содержательная основа проекта.  Программа «Интеллектуально-творческий марафон»</vt:lpstr>
      <vt:lpstr>Содержательная основа проекта</vt:lpstr>
      <vt:lpstr>Инновационные характеристики проекта</vt:lpstr>
      <vt:lpstr>Инновационные характеристики проекта</vt:lpstr>
      <vt:lpstr>Содержательная основа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БЛ-1</cp:lastModifiedBy>
  <cp:revision>99</cp:revision>
  <dcterms:created xsi:type="dcterms:W3CDTF">2017-06-05T10:37:53Z</dcterms:created>
  <dcterms:modified xsi:type="dcterms:W3CDTF">2017-11-17T12:05:50Z</dcterms:modified>
</cp:coreProperties>
</file>