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58" r:id="rId3"/>
    <p:sldId id="288" r:id="rId4"/>
    <p:sldId id="308" r:id="rId5"/>
    <p:sldId id="292" r:id="rId6"/>
    <p:sldId id="312" r:id="rId7"/>
    <p:sldId id="316" r:id="rId8"/>
    <p:sldId id="317" r:id="rId9"/>
    <p:sldId id="318" r:id="rId10"/>
    <p:sldId id="319" r:id="rId11"/>
    <p:sldId id="320" r:id="rId12"/>
    <p:sldId id="302" r:id="rId13"/>
    <p:sldId id="303" r:id="rId14"/>
    <p:sldId id="293" r:id="rId15"/>
    <p:sldId id="294" r:id="rId16"/>
    <p:sldId id="296" r:id="rId17"/>
    <p:sldId id="304" r:id="rId18"/>
    <p:sldId id="305" r:id="rId19"/>
    <p:sldId id="306" r:id="rId20"/>
    <p:sldId id="29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DF58D"/>
    <a:srgbClr val="808080"/>
    <a:srgbClr val="FCFCFC"/>
    <a:srgbClr val="E8E8E8"/>
    <a:srgbClr val="FFD84B"/>
    <a:srgbClr val="FFFFFF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394CB35-9525-4F9E-BB70-3D1366CD2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DAF53A-16F3-4D97-9C5B-30889E5E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6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Arial Black" pitchFamily="34" charset="0"/>
                <a:cs typeface="+mn-cs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0E59-F152-4BC0-87D3-464B53C9A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F110-3CAE-4D8F-BD3F-CA229C23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03AC-8701-4F9E-B20A-0AE444EE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26B88-6E27-49C7-A109-5A795EB93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3107-658D-471D-822A-43F78FF0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CC24D-F326-4984-A201-80DB424F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2F828-FC09-4860-9FA5-625A5016F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05E8-0651-420F-8DC2-19AB0FAB9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C3A0E-2879-4877-9521-454CC4BA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B966-96B4-4483-BAAB-AD0EB22A3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9A4E7-91FD-410C-A305-0E9C76E7E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5B64-F053-46ED-AD6B-92BD70294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14BB-2505-4E38-8116-CB06A36B4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96C8-6DCA-4E32-B7E3-058FF12E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BC08C-DB63-4C55-8CB8-D092571FD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97F1-7CC5-4266-B4C4-7F3CD1796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7033775-D1AC-4322-AABF-27AA3313C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dt.baby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57188" y="2214563"/>
            <a:ext cx="8429625" cy="2571759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marL="36513" algn="ctr"/>
            <a:r>
              <a:rPr lang="ru-RU" sz="3200" dirty="0" smtClean="0">
                <a:solidFill>
                  <a:srgbClr val="050DA3"/>
                </a:solidFill>
                <a:latin typeface="Verdana" pitchFamily="34" charset="0"/>
              </a:rPr>
              <a:t>МОДЕЛИ ВЗАИМОДЕЙСТВИЯ ОБЩЕГО И ДОПОЛНИТЕЛЬНОГО ОБРАЗОВАНИЯ В  УСЛОВИЯХ РЕАЛИЗАЦИИ ФГОС </a:t>
            </a:r>
            <a:r>
              <a:rPr lang="ru-RU" sz="3200" dirty="0" smtClean="0">
                <a:solidFill>
                  <a:srgbClr val="050DA3"/>
                </a:solidFill>
                <a:latin typeface="Verdana" pitchFamily="34" charset="0"/>
              </a:rPr>
              <a:t>НОО</a:t>
            </a:r>
            <a:endParaRPr lang="en-US" sz="32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82658"/>
            <a:ext cx="5688632" cy="136815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Муниципальное бюджетное образовательное учреждение дополнительного образования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«Центр детского творчества»</a:t>
            </a:r>
          </a:p>
          <a:p>
            <a:pPr algn="ctr"/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г.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Ярцево Смоленской области</a:t>
            </a:r>
            <a:r>
              <a:rPr lang="ru-RU" b="1" dirty="0" smtClean="0">
                <a:solidFill>
                  <a:srgbClr val="050DA3"/>
                </a:solidFill>
                <a:latin typeface="Verdana" pitchFamily="34" charset="0"/>
              </a:rPr>
              <a:t/>
            </a:r>
            <a:br>
              <a:rPr lang="ru-RU" b="1" dirty="0" smtClean="0">
                <a:solidFill>
                  <a:srgbClr val="050DA3"/>
                </a:solidFill>
                <a:latin typeface="Verdana" pitchFamily="34" charset="0"/>
              </a:rPr>
            </a:br>
            <a:endParaRPr lang="en-US" dirty="0" smtClean="0"/>
          </a:p>
        </p:txBody>
      </p: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357188" y="4500563"/>
            <a:ext cx="1285875" cy="873125"/>
            <a:chOff x="2161" y="696"/>
            <a:chExt cx="1360" cy="1356"/>
          </a:xfrm>
        </p:grpSpPr>
        <p:grpSp>
          <p:nvGrpSpPr>
            <p:cNvPr id="20484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0486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0487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0488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0489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0490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Oval 24"/>
            <p:cNvSpPr>
              <a:spLocks noChangeArrowheads="1"/>
            </p:cNvSpPr>
            <p:nvPr/>
          </p:nvSpPr>
          <p:spPr bwMode="gray">
            <a:xfrm>
              <a:off x="2322" y="844"/>
              <a:ext cx="1054" cy="105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" y="188640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" y="188640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2817" y="5517232"/>
            <a:ext cx="721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Корчагина Е.А., директор МБУДО «ЦДТ» г. Ярцево</a:t>
            </a:r>
          </a:p>
          <a:p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Новикова В.П., методист </a:t>
            </a: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</a:rPr>
              <a:t>МБУДО «ЦДТ» г. Ярцево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9227368" cy="927100"/>
          </a:xfrm>
        </p:spPr>
        <p:txBody>
          <a:bodyPr/>
          <a:lstStyle/>
          <a:p>
            <a:pPr algn="ctr"/>
            <a:r>
              <a:rPr lang="ru-RU" sz="3600" dirty="0" smtClean="0"/>
              <a:t>РЕЗУЛЬТАТИВНОСТЬ ИННОВАЦИОННОЙ </a:t>
            </a:r>
            <a:r>
              <a:rPr lang="ru-RU" sz="3600" dirty="0"/>
              <a:t>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9145016" cy="4680520"/>
          </a:xfrm>
        </p:spPr>
        <p:txBody>
          <a:bodyPr/>
          <a:lstStyle/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сформирован банк методических рекомендаций;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создан электронный банк данных внеурочной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деятельности; </a:t>
            </a: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создан каталог цифровых образовательных ресурсов и образовательных ресурсов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Интернета;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разработаны рабочие программы внеурочной деятельности;</a:t>
            </a:r>
          </a:p>
          <a:p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016"/>
            <a:ext cx="874390" cy="8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9227368" cy="927100"/>
          </a:xfrm>
        </p:spPr>
        <p:txBody>
          <a:bodyPr/>
          <a:lstStyle/>
          <a:p>
            <a:pPr algn="ctr"/>
            <a:r>
              <a:rPr lang="ru-RU" sz="3600" dirty="0" smtClean="0"/>
              <a:t>РЕЗУЛЬТАТИВНОСТЬ ИННОВАЦИОННОЙ </a:t>
            </a:r>
            <a:r>
              <a:rPr lang="ru-RU" sz="3600" dirty="0"/>
              <a:t>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5112568"/>
          </a:xfrm>
        </p:spPr>
        <p:txBody>
          <a:bodyPr/>
          <a:lstStyle/>
          <a:p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разработан 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пакет диагностических материалов </a:t>
            </a:r>
            <a:r>
              <a:rPr lang="ru-RU" sz="2800" b="1" kern="1200" dirty="0" err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пo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оценке </a:t>
            </a:r>
            <a:r>
              <a:rPr lang="ru-RU" sz="2800" b="1" kern="1200" dirty="0" err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сформированности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УУД учащихся; 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разработано «Психолого-педагогическое сопровождение процесса внеурочной деятельности младших школьников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»;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оформлена программно-методическая документация педагогов, реализующих внеурочную деятельность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016"/>
            <a:ext cx="874390" cy="8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6" y="147016"/>
            <a:ext cx="874390" cy="8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9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9503"/>
            <a:ext cx="8229600" cy="2317750"/>
          </a:xfrm>
        </p:spPr>
        <p:txBody>
          <a:bodyPr/>
          <a:lstStyle/>
          <a:p>
            <a:pPr algn="ctr">
              <a:defRPr/>
            </a:pPr>
            <a:r>
              <a:rPr lang="ru-RU" sz="3600" i="1" u="sng" dirty="0"/>
              <a:t>СЕМИНАР – </a:t>
            </a:r>
            <a:r>
              <a:rPr lang="ru-RU" sz="3600" i="1" u="sng" dirty="0" smtClean="0"/>
              <a:t>ПРАКТИКУМ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200" i="1" dirty="0" smtClean="0"/>
              <a:t>«</a:t>
            </a:r>
            <a:r>
              <a:rPr lang="ru-RU" sz="3200" i="1" dirty="0"/>
              <a:t>Создание рабочей программы внеурочной деятельности детей» </a:t>
            </a:r>
          </a:p>
        </p:txBody>
      </p:sp>
      <p:pic>
        <p:nvPicPr>
          <p:cNvPr id="31746" name="Picture 5" descr="C:\Users\Администратор\Desktop\форум управленческих практик\фото\P1060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311" y="3140968"/>
            <a:ext cx="6715125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3" y="188640"/>
            <a:ext cx="1180627" cy="11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7526"/>
            <a:ext cx="8664432" cy="2389187"/>
          </a:xfrm>
        </p:spPr>
        <p:txBody>
          <a:bodyPr/>
          <a:lstStyle/>
          <a:p>
            <a:pPr algn="ctr">
              <a:defRPr/>
            </a:pPr>
            <a:r>
              <a:rPr lang="ru-RU" sz="3600" i="1" u="sng" dirty="0"/>
              <a:t>СЕМИНАР – ПРАКТИКУМ</a:t>
            </a:r>
            <a:r>
              <a:rPr lang="ru-RU" sz="3600" i="1" dirty="0"/>
              <a:t>: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200" i="1" dirty="0"/>
              <a:t>«Психологическое сопровождение педагогического процесса внеурочной деятельности младших школьников» </a:t>
            </a:r>
            <a:endParaRPr lang="ru-RU" sz="3200" dirty="0"/>
          </a:p>
        </p:txBody>
      </p:sp>
      <p:pic>
        <p:nvPicPr>
          <p:cNvPr id="32770" name="Picture 2" descr="G:\фото\DSC05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906713"/>
            <a:ext cx="5072063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1" y="78453"/>
            <a:ext cx="1247006" cy="122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960562"/>
          </a:xfrm>
        </p:spPr>
        <p:txBody>
          <a:bodyPr/>
          <a:lstStyle/>
          <a:p>
            <a:pPr algn="ctr"/>
            <a:r>
              <a:rPr lang="ru-RU" sz="3600" i="1" u="sng" dirty="0" smtClean="0"/>
              <a:t>МАСТЕР-КЛАСС</a:t>
            </a:r>
            <a:r>
              <a:rPr lang="ru-RU" sz="1800" u="sng" dirty="0" smtClean="0">
                <a:latin typeface="Verdana" pitchFamily="34" charset="0"/>
              </a:rPr>
              <a:t/>
            </a:r>
            <a:br>
              <a:rPr lang="ru-RU" sz="1800" u="sng" dirty="0" smtClean="0">
                <a:latin typeface="Verdana" pitchFamily="34" charset="0"/>
              </a:rPr>
            </a:br>
            <a:r>
              <a:rPr lang="ru-RU" sz="3200" i="1" dirty="0" smtClean="0">
                <a:latin typeface="Verdana" pitchFamily="34" charset="0"/>
              </a:rPr>
              <a:t>«Техника </a:t>
            </a:r>
            <a:r>
              <a:rPr lang="ru-RU" sz="3200" i="1" dirty="0" err="1" smtClean="0">
                <a:latin typeface="Verdana" pitchFamily="34" charset="0"/>
              </a:rPr>
              <a:t>кардмейкинг</a:t>
            </a:r>
            <a:r>
              <a:rPr lang="ru-RU" sz="3200" i="1" dirty="0" smtClean="0">
                <a:latin typeface="Verdana" pitchFamily="34" charset="0"/>
              </a:rPr>
              <a:t>. Открытки своими руками» </a:t>
            </a:r>
            <a:endParaRPr lang="ru-RU" sz="3200" dirty="0" smtClean="0">
              <a:latin typeface="Verdana" pitchFamily="34" charset="0"/>
            </a:endParaRPr>
          </a:p>
        </p:txBody>
      </p:sp>
      <p:pic>
        <p:nvPicPr>
          <p:cNvPr id="27650" name="Picture 3" descr="C:\Users\Администратор\Desktop\форум управленческих практик\фото\кардмейкинг 21.10.13\P106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643188"/>
            <a:ext cx="75834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1956" cy="94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676456" cy="1100259"/>
          </a:xfrm>
        </p:spPr>
        <p:txBody>
          <a:bodyPr/>
          <a:lstStyle/>
          <a:p>
            <a:pPr algn="ctr">
              <a:defRPr/>
            </a:pPr>
            <a:r>
              <a:rPr lang="ru-RU" sz="3600" u="sng" dirty="0"/>
              <a:t>МАСТЕР-КЛАСС</a:t>
            </a: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i="1" dirty="0"/>
              <a:t> </a:t>
            </a:r>
            <a:r>
              <a:rPr lang="ru-RU" sz="3200" i="1" dirty="0"/>
              <a:t>«Техника </a:t>
            </a:r>
            <a:r>
              <a:rPr lang="ru-RU" sz="3200" i="1" dirty="0" err="1"/>
              <a:t>декупаж</a:t>
            </a:r>
            <a:r>
              <a:rPr lang="ru-RU" sz="3200" i="1" dirty="0" smtClean="0"/>
              <a:t>. Стиль </a:t>
            </a:r>
            <a:r>
              <a:rPr lang="ru-RU" sz="3200" i="1" dirty="0" err="1"/>
              <a:t>Шебби</a:t>
            </a:r>
            <a:r>
              <a:rPr lang="ru-RU" sz="3200" i="1" dirty="0"/>
              <a:t>-Шик»  </a:t>
            </a:r>
            <a:br>
              <a:rPr lang="ru-RU" sz="3200" i="1" dirty="0"/>
            </a:br>
            <a:endParaRPr lang="ru-RU" sz="3200" dirty="0"/>
          </a:p>
        </p:txBody>
      </p:sp>
      <p:pic>
        <p:nvPicPr>
          <p:cNvPr id="29698" name="Picture 2" descr="C:\Users\Администратор\Desktop\форум управленческих практик\фото\декупаж 21.02.14\DSC07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643734" cy="44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9" y="94463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7800975" cy="1746250"/>
          </a:xfrm>
        </p:spPr>
        <p:txBody>
          <a:bodyPr/>
          <a:lstStyle/>
          <a:p>
            <a:pPr algn="ctr">
              <a:defRPr/>
            </a:pPr>
            <a:r>
              <a:rPr lang="ru-RU" sz="3600" u="sng" dirty="0"/>
              <a:t>МАСТЕР-КЛАСС</a:t>
            </a: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i="1" dirty="0"/>
              <a:t> </a:t>
            </a:r>
            <a:r>
              <a:rPr lang="ru-RU" sz="3200" i="1" dirty="0"/>
              <a:t>«Техника </a:t>
            </a:r>
            <a:r>
              <a:rPr lang="ru-RU" sz="3200" i="1" dirty="0" err="1"/>
              <a:t>квиллинг</a:t>
            </a:r>
            <a:r>
              <a:rPr lang="ru-RU" sz="3200" i="1" dirty="0"/>
              <a:t>. Розы» </a:t>
            </a:r>
            <a:r>
              <a:rPr lang="ru-RU" sz="4000" i="1" dirty="0"/>
              <a:t/>
            </a:r>
            <a:br>
              <a:rPr lang="ru-RU" sz="4000" i="1" dirty="0"/>
            </a:br>
            <a:endParaRPr lang="ru-RU" sz="4000" dirty="0"/>
          </a:p>
        </p:txBody>
      </p:sp>
      <p:pic>
        <p:nvPicPr>
          <p:cNvPr id="30722" name="Picture 2" descr="D:\галина юрьевна\DCIM\100PHOTO\SAM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56" y="2000241"/>
            <a:ext cx="8429607" cy="44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5" y="116632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37243"/>
            <a:ext cx="8229600" cy="927100"/>
          </a:xfrm>
        </p:spPr>
        <p:txBody>
          <a:bodyPr/>
          <a:lstStyle/>
          <a:p>
            <a:pPr algn="ctr"/>
            <a:r>
              <a:rPr lang="ru-RU" sz="3600" dirty="0" smtClean="0"/>
              <a:t>ОСНОВНЫЕ РЕЗУЛЬТАТЫ РЕАЛИЗАЦИИ ПРОЕКТА: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82014"/>
            <a:ext cx="8496944" cy="4257692"/>
          </a:xfrm>
        </p:spPr>
        <p:txBody>
          <a:bodyPr/>
          <a:lstStyle/>
          <a:p>
            <a:pPr lvl="0" algn="ctr"/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проект и модель взаимодействия создали гибкую систему, объединяющую образовательные ресурсы школы и ЦДТ для организации внеурочной деятельности в условиях перехода на федеральный государственный образовательный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стандарт</a:t>
            </a: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5" y="188640"/>
            <a:ext cx="1177980" cy="11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27100"/>
          </a:xfrm>
        </p:spPr>
        <p:txBody>
          <a:bodyPr/>
          <a:lstStyle/>
          <a:p>
            <a:pPr algn="ctr"/>
            <a:r>
              <a:rPr lang="ru-RU" sz="3600" dirty="0" smtClean="0"/>
              <a:t>ОСНОВНЫЕ РЕЗУЛЬТАТЫ РЕАЛИЗАЦИИ 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686800" cy="4257692"/>
          </a:xfrm>
        </p:spPr>
        <p:txBody>
          <a:bodyPr/>
          <a:lstStyle/>
          <a:p>
            <a:pPr algn="ctr"/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применение специфических методов, приёмов обучения и воспитания, обстановки непринуждённости, сложившейся в системе дополнительного образования, положительно отражается на процессе организации внеурочной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деятельности</a:t>
            </a: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04801" cy="10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164" y="1280098"/>
            <a:ext cx="6823070" cy="927100"/>
          </a:xfrm>
        </p:spPr>
        <p:txBody>
          <a:bodyPr/>
          <a:lstStyle/>
          <a:p>
            <a:pPr algn="ctr"/>
            <a:r>
              <a:rPr lang="ru-RU" sz="3600" dirty="0" smtClean="0"/>
              <a:t>ОСНОВНЫЕ РЕЗУЛЬТАТЫ РЕАЛИЗАЦИИ 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757626"/>
          </a:xfrm>
        </p:spPr>
        <p:txBody>
          <a:bodyPr/>
          <a:lstStyle/>
          <a:p>
            <a:pPr lvl="0" algn="ctr"/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разнообразие программ и имеющийся опыт их реализации в учреждении дополнительного образования детей могут составить основу любого направления внеурочной деятельности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04801" cy="10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492" y="1196752"/>
            <a:ext cx="6331206" cy="927100"/>
          </a:xfrm>
        </p:spPr>
        <p:txBody>
          <a:bodyPr/>
          <a:lstStyle/>
          <a:p>
            <a:pPr algn="ctr"/>
            <a:r>
              <a:rPr lang="ru-RU" sz="3600" i="1" dirty="0" smtClean="0"/>
              <a:t>ЦЕЛЬ</a:t>
            </a:r>
            <a:r>
              <a:rPr lang="ru-RU" sz="3600" dirty="0" smtClean="0"/>
              <a:t> </a:t>
            </a:r>
            <a:r>
              <a:rPr lang="ru-RU" sz="3600" i="1" dirty="0" smtClean="0"/>
              <a:t>ДЕЯТЕЛЬНОСТИ:</a:t>
            </a:r>
            <a:r>
              <a:rPr lang="ru-RU" sz="3600" dirty="0" smtClean="0"/>
              <a:t> </a:t>
            </a:r>
            <a:endParaRPr lang="en-US" sz="36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91" y="2780928"/>
            <a:ext cx="8516938" cy="2714625"/>
          </a:xfrm>
        </p:spPr>
        <p:txBody>
          <a:bodyPr/>
          <a:lstStyle/>
          <a:p>
            <a:pPr algn="ctr">
              <a:buSzPct val="90000"/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</a:rPr>
              <a:t>ИНФОРМАЦИОННО – МЕТОДИЧЕСКОЕ</a:t>
            </a:r>
          </a:p>
          <a:p>
            <a:pPr algn="ctr">
              <a:buSzPct val="90000"/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</a:rPr>
              <a:t> ОБЕСПЕЧЕНИЕ ВНЕУРОЧНОЙ </a:t>
            </a:r>
          </a:p>
          <a:p>
            <a:pPr algn="ctr">
              <a:buSzPct val="90000"/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</a:rPr>
              <a:t>ДЕЯТЕЛЬНОСТИ МЛАДШИХ </a:t>
            </a:r>
          </a:p>
          <a:p>
            <a:pPr algn="ctr">
              <a:buSzPct val="90000"/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</a:rPr>
              <a:t>ШКОЛЬНИКОВ</a:t>
            </a:r>
            <a:endParaRPr lang="ru-RU" sz="28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SzPct val="90000"/>
              <a:buFontTx/>
              <a:buNone/>
            </a:pPr>
            <a:endParaRPr lang="en-US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77980" cy="11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18047"/>
            <a:ext cx="7643812" cy="927100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НАШИ  КООРДИНАТЫ:</a:t>
            </a:r>
          </a:p>
        </p:txBody>
      </p:sp>
      <p:pic>
        <p:nvPicPr>
          <p:cNvPr id="33794" name="Picture 2" descr="D:\Мои документы\презентация\ЦД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059237" cy="3071813"/>
          </a:xfrm>
        </p:spPr>
      </p:pic>
      <p:sp>
        <p:nvSpPr>
          <p:cNvPr id="6" name="Прямоугольник 5"/>
          <p:cNvSpPr/>
          <p:nvPr/>
        </p:nvSpPr>
        <p:spPr>
          <a:xfrm>
            <a:off x="3347864" y="4509120"/>
            <a:ext cx="557212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solidFill>
                  <a:srgbClr val="6A8828"/>
                </a:solidFill>
                <a:latin typeface="Verdana" pitchFamily="34" charset="0"/>
              </a:rPr>
              <a:t>г.Ярцево</a:t>
            </a:r>
            <a:endParaRPr lang="ru-RU" sz="3200" b="1" dirty="0">
              <a:solidFill>
                <a:srgbClr val="6A8828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6A8828"/>
                </a:solidFill>
                <a:latin typeface="Verdana" pitchFamily="34" charset="0"/>
              </a:rPr>
              <a:t>Школьный пер.,д.8</a:t>
            </a:r>
          </a:p>
          <a:p>
            <a:pPr algn="ctr"/>
            <a:r>
              <a:rPr lang="ru-RU" sz="3200" b="1" dirty="0">
                <a:solidFill>
                  <a:srgbClr val="6A8828"/>
                </a:solidFill>
                <a:latin typeface="Verdana" pitchFamily="34" charset="0"/>
              </a:rPr>
              <a:t>Тел.(48143)7-15-43, </a:t>
            </a:r>
            <a:r>
              <a:rPr lang="en-US" sz="3200" b="1" dirty="0" smtClean="0">
                <a:solidFill>
                  <a:srgbClr val="8C6700"/>
                </a:solidFill>
                <a:latin typeface="Verdana" pitchFamily="34" charset="0"/>
                <a:hlinkClick r:id="rId3"/>
              </a:rPr>
              <a:t>cdt.baby@mail.ru</a:t>
            </a:r>
            <a:endParaRPr lang="ru-RU" sz="3200" b="1" dirty="0">
              <a:solidFill>
                <a:srgbClr val="8C6700"/>
              </a:solidFill>
              <a:latin typeface="Verdana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9" y="260648"/>
            <a:ext cx="986086" cy="96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376" y="313050"/>
            <a:ext cx="5068816" cy="927100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/>
              <a:t>ЗАДАЧИ ПРОЕКТА:</a:t>
            </a:r>
            <a:endParaRPr lang="en-US" sz="3600" dirty="0"/>
          </a:p>
        </p:txBody>
      </p:sp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285750" y="1500188"/>
            <a:ext cx="1724025" cy="482600"/>
            <a:chOff x="816" y="2304"/>
            <a:chExt cx="1440" cy="448"/>
          </a:xfrm>
        </p:grpSpPr>
        <p:sp>
          <p:nvSpPr>
            <p:cNvPr id="22551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285750" y="2857500"/>
            <a:ext cx="1724025" cy="482600"/>
            <a:chOff x="816" y="2304"/>
            <a:chExt cx="1440" cy="448"/>
          </a:xfrm>
        </p:grpSpPr>
        <p:sp>
          <p:nvSpPr>
            <p:cNvPr id="22549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285750" y="4214813"/>
            <a:ext cx="1724025" cy="482600"/>
            <a:chOff x="816" y="2304"/>
            <a:chExt cx="1440" cy="448"/>
          </a:xfrm>
        </p:grpSpPr>
        <p:sp>
          <p:nvSpPr>
            <p:cNvPr id="22547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357188" y="5500688"/>
            <a:ext cx="1724025" cy="482600"/>
            <a:chOff x="816" y="2304"/>
            <a:chExt cx="1440" cy="448"/>
          </a:xfrm>
        </p:grpSpPr>
        <p:sp>
          <p:nvSpPr>
            <p:cNvPr id="22545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cxnSp>
        <p:nvCxnSpPr>
          <p:cNvPr id="22534" name="AutoShape 15"/>
          <p:cNvCxnSpPr>
            <a:cxnSpLocks noChangeShapeType="1"/>
            <a:stCxn id="22551" idx="11"/>
            <a:endCxn id="71688" idx="0"/>
          </p:cNvCxnSpPr>
          <p:nvPr/>
        </p:nvCxnSpPr>
        <p:spPr bwMode="gray">
          <a:xfrm>
            <a:off x="387350" y="1778000"/>
            <a:ext cx="760413" cy="107950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2535" name="AutoShape 16"/>
          <p:cNvCxnSpPr>
            <a:cxnSpLocks noChangeShapeType="1"/>
            <a:stCxn id="22549" idx="11"/>
            <a:endCxn id="71691" idx="0"/>
          </p:cNvCxnSpPr>
          <p:nvPr/>
        </p:nvCxnSpPr>
        <p:spPr bwMode="gray">
          <a:xfrm>
            <a:off x="387350" y="3135313"/>
            <a:ext cx="760413" cy="107950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2536" name="AutoShape 17"/>
          <p:cNvCxnSpPr>
            <a:cxnSpLocks noChangeShapeType="1"/>
            <a:stCxn id="22547" idx="11"/>
            <a:endCxn id="71694" idx="0"/>
          </p:cNvCxnSpPr>
          <p:nvPr/>
        </p:nvCxnSpPr>
        <p:spPr bwMode="gray">
          <a:xfrm>
            <a:off x="387350" y="4492625"/>
            <a:ext cx="831850" cy="10080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22537" name="Line 18"/>
          <p:cNvSpPr>
            <a:spLocks noChangeShapeType="1"/>
          </p:cNvSpPr>
          <p:nvPr/>
        </p:nvSpPr>
        <p:spPr bwMode="auto">
          <a:xfrm>
            <a:off x="2255838" y="25209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2255838" y="37655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2255838" y="4883150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2071688" y="1428750"/>
            <a:ext cx="26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  <a:latin typeface="Verdana" pitchFamily="34" charset="0"/>
              </a:rPr>
              <a:t> </a:t>
            </a:r>
            <a:endParaRPr lang="en-U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41" name="Text Box 23"/>
          <p:cNvSpPr txBox="1">
            <a:spLocks noChangeArrowheads="1"/>
          </p:cNvSpPr>
          <p:nvPr/>
        </p:nvSpPr>
        <p:spPr bwMode="auto">
          <a:xfrm>
            <a:off x="2208213" y="3857625"/>
            <a:ext cx="6935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Предоставление МБОУ материально-технической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и</a:t>
            </a:r>
            <a:r>
              <a:rPr lang="ru-RU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информационно-технологической базы в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latin typeface="Verdana" pitchFamily="34" charset="0"/>
              </a:rPr>
              <a:t>оответствии </a:t>
            </a:r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с современными нормами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организации труда и обучения</a:t>
            </a:r>
            <a:endParaRPr lang="en-US" b="1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22542" name="Прямоугольник 24"/>
          <p:cNvSpPr>
            <a:spLocks noChangeArrowheads="1"/>
          </p:cNvSpPr>
          <p:nvPr/>
        </p:nvSpPr>
        <p:spPr bwMode="auto">
          <a:xfrm>
            <a:off x="2143125" y="2571750"/>
            <a:ext cx="6500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Создание общего программно-методического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 пространства  внеурочной деятельности и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 дополнительного образования детей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43" name="Прямоугольник 25"/>
          <p:cNvSpPr>
            <a:spLocks noChangeArrowheads="1"/>
          </p:cNvSpPr>
          <p:nvPr/>
        </p:nvSpPr>
        <p:spPr bwMode="auto">
          <a:xfrm>
            <a:off x="2286000" y="1428750"/>
            <a:ext cx="657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Разработка, апробация и описание модели сетевого взаимодействия общего и дополнительного образования</a:t>
            </a:r>
          </a:p>
        </p:txBody>
      </p:sp>
      <p:sp>
        <p:nvSpPr>
          <p:cNvPr id="22544" name="Прямоугольник 26"/>
          <p:cNvSpPr>
            <a:spLocks noChangeArrowheads="1"/>
          </p:cNvSpPr>
          <p:nvPr/>
        </p:nvSpPr>
        <p:spPr bwMode="auto">
          <a:xfrm>
            <a:off x="2286000" y="5286375"/>
            <a:ext cx="657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Verdana" pitchFamily="34" charset="0"/>
              </a:rPr>
              <a:t>Совершенствование содержания, технологий и организационно-педагогических условий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" y="67856"/>
            <a:ext cx="1177464" cy="11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8229600" cy="927100"/>
          </a:xfrm>
        </p:spPr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" y="188640"/>
            <a:ext cx="1092371" cy="10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204864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Положение </a:t>
            </a:r>
            <a:r>
              <a:rPr lang="ru-RU" sz="2800" b="1" dirty="0">
                <a:solidFill>
                  <a:srgbClr val="7030A0"/>
                </a:solidFill>
                <a:latin typeface="Verdana" pitchFamily="34" charset="0"/>
              </a:rPr>
              <a:t>о ресурсном центре по информационно-методическому обеспечению внеурочной деятельности младших школьников.</a:t>
            </a:r>
          </a:p>
          <a:p>
            <a:endParaRPr lang="ru-RU" sz="28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Договор </a:t>
            </a:r>
            <a:r>
              <a:rPr lang="ru-RU" sz="2800" b="1" dirty="0">
                <a:solidFill>
                  <a:srgbClr val="7030A0"/>
                </a:solidFill>
                <a:latin typeface="Verdana" pitchFamily="34" charset="0"/>
              </a:rPr>
              <a:t>«О сотрудничестве и совместной образовательной деятельности</a:t>
            </a:r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»</a:t>
            </a:r>
          </a:p>
          <a:p>
            <a:endParaRPr lang="ru-RU" sz="2800" b="1" dirty="0">
              <a:solidFill>
                <a:srgbClr val="7030A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AutoShape 3"/>
          <p:cNvSpPr>
            <a:spLocks noChangeArrowheads="1"/>
          </p:cNvSpPr>
          <p:nvPr/>
        </p:nvSpPr>
        <p:spPr bwMode="ltGray">
          <a:xfrm>
            <a:off x="1455422" y="1809609"/>
            <a:ext cx="6357937" cy="1111250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357158" y="1643050"/>
            <a:ext cx="1357313" cy="1428750"/>
            <a:chOff x="2161" y="696"/>
            <a:chExt cx="1360" cy="1356"/>
          </a:xfrm>
        </p:grpSpPr>
        <p:grpSp>
          <p:nvGrpSpPr>
            <p:cNvPr id="26655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57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8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9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60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61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027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5" cy="105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1643042" y="2000240"/>
            <a:ext cx="578643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разработка и внедрение эффективных образовательных программ дополнительного образования детей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gray">
          <a:xfrm>
            <a:off x="1455422" y="3533852"/>
            <a:ext cx="7286676" cy="1143008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информационная </a:t>
            </a:r>
            <a:r>
              <a:rPr lang="ru-RU" b="1" dirty="0">
                <a:solidFill>
                  <a:srgbClr val="002060"/>
                </a:solidFill>
              </a:rPr>
              <a:t>поддержка одаренных детей</a:t>
            </a:r>
            <a:endParaRPr lang="ru-RU" b="1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grpSp>
        <p:nvGrpSpPr>
          <p:cNvPr id="26629" name="Group 17"/>
          <p:cNvGrpSpPr>
            <a:grpSpLocks/>
          </p:cNvGrpSpPr>
          <p:nvPr/>
        </p:nvGrpSpPr>
        <p:grpSpPr bwMode="auto">
          <a:xfrm>
            <a:off x="495197" y="3399875"/>
            <a:ext cx="1349375" cy="1444625"/>
            <a:chOff x="2161" y="696"/>
            <a:chExt cx="1360" cy="1356"/>
          </a:xfrm>
        </p:grpSpPr>
        <p:grpSp>
          <p:nvGrpSpPr>
            <p:cNvPr id="26648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50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1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2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3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4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23" y="845"/>
              <a:ext cx="1053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6045" name="AutoShape 29"/>
          <p:cNvSpPr>
            <a:spLocks noChangeArrowheads="1"/>
          </p:cNvSpPr>
          <p:nvPr/>
        </p:nvSpPr>
        <p:spPr bwMode="ltGray">
          <a:xfrm>
            <a:off x="1428728" y="5214950"/>
            <a:ext cx="7715272" cy="100013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342900" indent="-342900" algn="ctr" eaLnBrk="0" hangingPunct="0"/>
            <a:r>
              <a:rPr lang="ru-RU" b="1" dirty="0">
                <a:solidFill>
                  <a:srgbClr val="002060"/>
                </a:solidFill>
              </a:rPr>
              <a:t>•	консультирование по вопросам внеурочной деятельности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title"/>
          </p:nvPr>
        </p:nvSpPr>
        <p:spPr>
          <a:xfrm>
            <a:off x="1213781" y="604551"/>
            <a:ext cx="6934443" cy="927100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/>
              <a:t>ОСНОВНЫЕ НАПРАВЛЕНИЯ ВЗАИМОДЕЙСТВИЯ:</a:t>
            </a:r>
            <a:endParaRPr lang="en-US" sz="3600" dirty="0"/>
          </a:p>
        </p:txBody>
      </p:sp>
      <p:grpSp>
        <p:nvGrpSpPr>
          <p:cNvPr id="26633" name="Group 30"/>
          <p:cNvGrpSpPr>
            <a:grpSpLocks/>
          </p:cNvGrpSpPr>
          <p:nvPr/>
        </p:nvGrpSpPr>
        <p:grpSpPr bwMode="auto">
          <a:xfrm>
            <a:off x="571472" y="5072074"/>
            <a:ext cx="1357313" cy="1428750"/>
            <a:chOff x="2161" y="696"/>
            <a:chExt cx="1360" cy="1356"/>
          </a:xfrm>
        </p:grpSpPr>
        <p:grpSp>
          <p:nvGrpSpPr>
            <p:cNvPr id="26634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36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7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8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9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40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5" cy="10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" y="26457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AutoShape 29"/>
          <p:cNvSpPr>
            <a:spLocks noChangeArrowheads="1"/>
          </p:cNvSpPr>
          <p:nvPr/>
        </p:nvSpPr>
        <p:spPr bwMode="ltGray">
          <a:xfrm>
            <a:off x="-285792" y="7447021"/>
            <a:ext cx="7715272" cy="100013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разработка и апробация методик и </a:t>
            </a:r>
          </a:p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процедур психолого-педагогического сопровождения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AutoShape 3"/>
          <p:cNvSpPr>
            <a:spLocks noChangeArrowheads="1"/>
          </p:cNvSpPr>
          <p:nvPr/>
        </p:nvSpPr>
        <p:spPr bwMode="ltGray">
          <a:xfrm>
            <a:off x="1455422" y="1809609"/>
            <a:ext cx="6357937" cy="1111250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357158" y="1643050"/>
            <a:ext cx="1357313" cy="1428750"/>
            <a:chOff x="2161" y="696"/>
            <a:chExt cx="1360" cy="1356"/>
          </a:xfrm>
        </p:grpSpPr>
        <p:grpSp>
          <p:nvGrpSpPr>
            <p:cNvPr id="26655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57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8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9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60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61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027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5" cy="105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1643042" y="2000240"/>
            <a:ext cx="578643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анализ </a:t>
            </a:r>
            <a:r>
              <a:rPr lang="ru-RU" b="1" dirty="0">
                <a:solidFill>
                  <a:srgbClr val="002060"/>
                </a:solidFill>
              </a:rPr>
              <a:t>информационных и образовательных потребностей субъектов образовательного процесса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gray">
          <a:xfrm>
            <a:off x="1428728" y="3550092"/>
            <a:ext cx="7286676" cy="1143008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проведение совместных семинаров и мастер-классов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 актуальным направлениям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организации внеурочной деятельности </a:t>
            </a:r>
            <a:endParaRPr lang="ru-RU" b="1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grpSp>
        <p:nvGrpSpPr>
          <p:cNvPr id="26629" name="Group 17"/>
          <p:cNvGrpSpPr>
            <a:grpSpLocks/>
          </p:cNvGrpSpPr>
          <p:nvPr/>
        </p:nvGrpSpPr>
        <p:grpSpPr bwMode="auto">
          <a:xfrm>
            <a:off x="428596" y="3429000"/>
            <a:ext cx="1349375" cy="1444625"/>
            <a:chOff x="2161" y="696"/>
            <a:chExt cx="1360" cy="1356"/>
          </a:xfrm>
        </p:grpSpPr>
        <p:grpSp>
          <p:nvGrpSpPr>
            <p:cNvPr id="26648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50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1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2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3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4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23" y="845"/>
              <a:ext cx="1053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6045" name="AutoShape 29"/>
          <p:cNvSpPr>
            <a:spLocks noChangeArrowheads="1"/>
          </p:cNvSpPr>
          <p:nvPr/>
        </p:nvSpPr>
        <p:spPr bwMode="ltGray">
          <a:xfrm>
            <a:off x="1428728" y="5214950"/>
            <a:ext cx="7715272" cy="100013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b="1" dirty="0">
                <a:solidFill>
                  <a:srgbClr val="002060"/>
                </a:solidFill>
              </a:rPr>
              <a:t>потребителей образовательных услуг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информационными </a:t>
            </a:r>
            <a:r>
              <a:rPr lang="ru-RU" b="1" dirty="0">
                <a:solidFill>
                  <a:srgbClr val="002060"/>
                </a:solidFill>
              </a:rPr>
              <a:t>материалами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title"/>
          </p:nvPr>
        </p:nvSpPr>
        <p:spPr>
          <a:xfrm>
            <a:off x="1213781" y="604551"/>
            <a:ext cx="6934443" cy="927100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/>
              <a:t>ОСНОВНЫЕ НАПРАВЛЕНИЯ ВЗАИМОДЕЙСТВИЯ:</a:t>
            </a:r>
            <a:endParaRPr lang="en-US" sz="3600" dirty="0"/>
          </a:p>
        </p:txBody>
      </p:sp>
      <p:grpSp>
        <p:nvGrpSpPr>
          <p:cNvPr id="26633" name="Group 30"/>
          <p:cNvGrpSpPr>
            <a:grpSpLocks/>
          </p:cNvGrpSpPr>
          <p:nvPr/>
        </p:nvGrpSpPr>
        <p:grpSpPr bwMode="auto">
          <a:xfrm>
            <a:off x="571472" y="5072074"/>
            <a:ext cx="1357313" cy="1428750"/>
            <a:chOff x="2161" y="696"/>
            <a:chExt cx="1360" cy="1356"/>
          </a:xfrm>
        </p:grpSpPr>
        <p:grpSp>
          <p:nvGrpSpPr>
            <p:cNvPr id="26634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36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7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8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9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40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5" cy="10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" y="26457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0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414278" cy="864096"/>
          </a:xfrm>
        </p:spPr>
        <p:txBody>
          <a:bodyPr/>
          <a:lstStyle/>
          <a:p>
            <a:pPr algn="ctr"/>
            <a:r>
              <a:rPr lang="ru-RU" sz="3600" dirty="0" smtClean="0"/>
              <a:t>АЛГОРИТМ  РЕАЛИЗАЦИИ ПРОЕКТА: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8884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Первый этап - организационный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          (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июль – сентябрь 2013 г.)</a:t>
            </a:r>
          </a:p>
          <a:p>
            <a:pPr>
              <a:spcBef>
                <a:spcPct val="0"/>
              </a:spcBef>
              <a:buNone/>
            </a:pP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Второй этап – внедренческий </a:t>
            </a:r>
            <a:endParaRPr lang="ru-RU" sz="2800" b="1" kern="1200" dirty="0" smtClean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       (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2013 – 2015 учебный год)</a:t>
            </a:r>
          </a:p>
          <a:p>
            <a:pPr>
              <a:spcBef>
                <a:spcPct val="0"/>
              </a:spcBef>
              <a:buNone/>
            </a:pP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Третий этап – аналитический </a:t>
            </a:r>
            <a:endParaRPr lang="ru-RU" sz="2800" b="1" kern="1200" dirty="0" smtClean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       (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2015 – май 2016 г.)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7100"/>
          </a:xfrm>
        </p:spPr>
        <p:txBody>
          <a:bodyPr/>
          <a:lstStyle/>
          <a:p>
            <a:pPr algn="ctr"/>
            <a:r>
              <a:rPr lang="ru-RU" sz="3600" i="1" dirty="0">
                <a:solidFill>
                  <a:srgbClr val="CC3300"/>
                </a:solidFill>
              </a:rPr>
              <a:t>МЕХАНИЗМЫ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формирование согласованных подходов общеобразовательных организаций и ресурсов «Центра детского творчества» 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создание общего программно-методического пространства внеурочной деятельности и дополнительного образования детей;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реализация эффективных образовательных программ дополнительного образования детей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48799" cy="93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623" y="764704"/>
            <a:ext cx="8172094" cy="927100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>
                <a:solidFill>
                  <a:srgbClr val="CC3300"/>
                </a:solidFill>
              </a:rPr>
              <a:t>СПОСОБЫ ВЗАИМОДЕЙСТВИЯ:</a:t>
            </a:r>
            <a:endParaRPr lang="ru-RU" sz="3600" i="1" dirty="0">
              <a:solidFill>
                <a:srgbClr val="CC3300"/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914400" y="2071688"/>
            <a:ext cx="8229600" cy="4525962"/>
          </a:xfrm>
        </p:spPr>
        <p:txBody>
          <a:bodyPr/>
          <a:lstStyle/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Реальное взаимодействие нескольких образовательных организаций с целью совместной реализации образовательных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проектов</a:t>
            </a: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Виртуальное взаимодействие с использованием достижений современных информационных технологий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3" y="58240"/>
            <a:ext cx="1031621" cy="10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0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606</TotalTime>
  <Words>442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580TGp_general_light_ani</vt:lpstr>
      <vt:lpstr>МОДЕЛИ ВЗАИМОДЕЙСТВИЯ ОБЩЕГО И ДОПОЛНИТЕЛЬНОГО ОБРАЗОВАНИЯ В  УСЛОВИЯХ РЕАЛИЗАЦИИ ФГОС НОО</vt:lpstr>
      <vt:lpstr>ЦЕЛЬ ДЕЯТЕЛЬНОСТИ: </vt:lpstr>
      <vt:lpstr>ЗАДАЧИ ПРОЕКТА:</vt:lpstr>
      <vt:lpstr>Нормативные документы</vt:lpstr>
      <vt:lpstr>ОСНОВНЫЕ НАПРАВЛЕНИЯ ВЗАИМОДЕЙСТВИЯ:</vt:lpstr>
      <vt:lpstr>ОСНОВНЫЕ НАПРАВЛЕНИЯ ВЗАИМОДЕЙСТВИЯ:</vt:lpstr>
      <vt:lpstr>АЛГОРИТМ  РЕАЛИЗАЦИИ ПРОЕКТА: </vt:lpstr>
      <vt:lpstr>МЕХАНИЗМЫ РЕАЛИЗАЦИИ ПРОЕКТА:</vt:lpstr>
      <vt:lpstr>СПОСОБЫ ВЗАИМОДЕЙСТВИЯ:</vt:lpstr>
      <vt:lpstr>РЕЗУЛЬТАТИВНОСТЬ ИННОВАЦИОННОЙ ДЕЯТЕЛЬНОСТИ</vt:lpstr>
      <vt:lpstr>РЕЗУЛЬТАТИВНОСТЬ ИННОВАЦИОННОЙ ДЕЯТЕЛЬНОСТИ</vt:lpstr>
      <vt:lpstr>СЕМИНАР – ПРАКТИКУМ  «Создание рабочей программы внеурочной деятельности детей» </vt:lpstr>
      <vt:lpstr>СЕМИНАР – ПРАКТИКУМ: «Психологическое сопровождение педагогического процесса внеурочной деятельности младших школьников» </vt:lpstr>
      <vt:lpstr>МАСТЕР-КЛАСС «Техника кардмейкинг. Открытки своими руками» </vt:lpstr>
      <vt:lpstr>МАСТЕР-КЛАСС  «Техника декупаж. Стиль Шебби-Шик»   </vt:lpstr>
      <vt:lpstr>МАСТЕР-КЛАСС  «Техника квиллинг. Розы»  </vt:lpstr>
      <vt:lpstr>ОСНОВНЫЕ РЕЗУЛЬТАТЫ РЕАЛИЗАЦИИ ПРОЕКТА: </vt:lpstr>
      <vt:lpstr>ОСНОВНЫЕ РЕЗУЛЬТАТЫ РЕАЛИЗАЦИИ ПРОЕКТА:</vt:lpstr>
      <vt:lpstr>ОСНОВНЫЕ РЕЗУЛЬТАТЫ РЕАЛИЗАЦИИ ПРОЕКТА:</vt:lpstr>
      <vt:lpstr>НАШИ  КООРДИНАТЫ: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РЕСУРСНЫЙ ЦЕНТР  ПО ИНФОРМАЦИОННО-МЕТОДИЧЕСКОМУ ОБЕСПЕЧЕНИЮ  ВНЕУРОЧНОЙ ДЕЯТЕЛЬНОСТИ МЛАДШИХ ШКОЛЬНИКОВ</dc:title>
  <dc:creator>новикова</dc:creator>
  <cp:lastModifiedBy>БЛ-1</cp:lastModifiedBy>
  <cp:revision>54</cp:revision>
  <dcterms:created xsi:type="dcterms:W3CDTF">2014-11-15T16:21:23Z</dcterms:created>
  <dcterms:modified xsi:type="dcterms:W3CDTF">2016-08-23T12:51:53Z</dcterms:modified>
</cp:coreProperties>
</file>