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31"/>
  </p:notesMasterIdLst>
  <p:sldIdLst>
    <p:sldId id="256" r:id="rId2"/>
    <p:sldId id="257" r:id="rId3"/>
    <p:sldId id="260" r:id="rId4"/>
    <p:sldId id="266" r:id="rId5"/>
    <p:sldId id="265" r:id="rId6"/>
    <p:sldId id="267" r:id="rId7"/>
    <p:sldId id="268" r:id="rId8"/>
    <p:sldId id="269" r:id="rId9"/>
    <p:sldId id="281" r:id="rId10"/>
    <p:sldId id="263" r:id="rId11"/>
    <p:sldId id="270" r:id="rId12"/>
    <p:sldId id="262" r:id="rId13"/>
    <p:sldId id="261" r:id="rId14"/>
    <p:sldId id="275" r:id="rId15"/>
    <p:sldId id="274" r:id="rId16"/>
    <p:sldId id="273" r:id="rId17"/>
    <p:sldId id="276" r:id="rId18"/>
    <p:sldId id="282" r:id="rId19"/>
    <p:sldId id="283" r:id="rId20"/>
    <p:sldId id="272" r:id="rId21"/>
    <p:sldId id="279" r:id="rId22"/>
    <p:sldId id="284" r:id="rId23"/>
    <p:sldId id="285" r:id="rId24"/>
    <p:sldId id="290" r:id="rId25"/>
    <p:sldId id="291" r:id="rId26"/>
    <p:sldId id="289" r:id="rId27"/>
    <p:sldId id="288" r:id="rId28"/>
    <p:sldId id="287" r:id="rId29"/>
    <p:sldId id="292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99"/>
    <a:srgbClr val="AC0000"/>
    <a:srgbClr val="F5F5F5"/>
    <a:srgbClr val="FFE7E7"/>
    <a:srgbClr val="FFCDCD"/>
    <a:srgbClr val="CCECFF"/>
    <a:srgbClr val="B3C5D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0" autoAdjust="0"/>
  </p:normalViewPr>
  <p:slideViewPr>
    <p:cSldViewPr>
      <p:cViewPr>
        <p:scale>
          <a:sx n="77" d="100"/>
          <a:sy n="77" d="100"/>
        </p:scale>
        <p:origin x="-1164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C99FA-C3C8-478C-8927-9B5CD04B4362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C1857-D501-4B93-92BD-5BD0EDDD6C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6108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40492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30" name="Picture 6" descr="C:\Users\Владелец\Desktop\Птица_целая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4366" y="1748053"/>
            <a:ext cx="7339962" cy="450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>
              <a:alpha val="69804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Подзаголовок 2"/>
          <p:cNvSpPr txBox="1">
            <a:spLocks/>
          </p:cNvSpPr>
          <p:nvPr userDrawn="1"/>
        </p:nvSpPr>
        <p:spPr>
          <a:xfrm>
            <a:off x="4748644" y="277426"/>
            <a:ext cx="3309803" cy="1639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государственное автономное учреждение дополнительного профессионального образования</a:t>
            </a:r>
          </a:p>
          <a:p>
            <a:pPr algn="ctr">
              <a:spcBef>
                <a:spcPts val="0"/>
              </a:spcBef>
            </a:pPr>
            <a:endParaRPr lang="ru-RU" sz="700" b="1" dirty="0" smtClean="0">
              <a:solidFill>
                <a:schemeClr val="bg1"/>
              </a:solidFill>
              <a:latin typeface="+mn-lt"/>
            </a:endParaRP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«СМОЛЕНСКИЙ ОБЛАСТНОЙ ИНСТИТУТ</a:t>
            </a: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РАЗВИТИЯ ОБРАЗОВАНИЯ»</a:t>
            </a:r>
            <a:endParaRPr lang="ru-RU" sz="1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2561421"/>
            <a:ext cx="3382236" cy="3079357"/>
          </a:xfrm>
        </p:spPr>
        <p:txBody>
          <a:bodyPr anchor="ctr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3D6E-4792-4484-9298-B540E8BA777D}" type="datetime1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5B6B-8392-4812-A06C-6EF65A3CA4E4}" type="datetime1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FC0E-22A1-41A6-A5B0-655AD4698E4F}" type="datetime1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576" y="836712"/>
            <a:ext cx="7704856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04856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25000"/>
                </a:schemeClr>
              </a:buClr>
              <a:defRPr sz="2000"/>
            </a:lvl1pPr>
            <a:lvl2pPr>
              <a:buClr>
                <a:schemeClr val="bg2">
                  <a:lumMod val="25000"/>
                </a:schemeClr>
              </a:buClr>
              <a:defRPr sz="2000"/>
            </a:lvl2pPr>
            <a:lvl3pPr>
              <a:buClr>
                <a:schemeClr val="bg2">
                  <a:lumMod val="25000"/>
                </a:schemeClr>
              </a:buClr>
              <a:defRPr sz="1800"/>
            </a:lvl3pPr>
            <a:lvl4pPr>
              <a:buClr>
                <a:schemeClr val="bg2">
                  <a:lumMod val="25000"/>
                </a:schemeClr>
              </a:buClr>
              <a:defRPr sz="1600"/>
            </a:lvl4pPr>
            <a:lvl5pPr>
              <a:buClr>
                <a:schemeClr val="bg2">
                  <a:lumMod val="25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единительная линия 11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>
          <a:xfrm>
            <a:off x="107504" y="55873"/>
            <a:ext cx="792088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pPr/>
              <a:t>28.03.2017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755576" y="6154807"/>
            <a:ext cx="3502152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604448" y="55873"/>
            <a:ext cx="432048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9A7E-9C7F-4FDE-B704-761A4A0475D1}" type="datetime1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755576" y="836712"/>
            <a:ext cx="7704856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12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ата 12"/>
          <p:cNvSpPr>
            <a:spLocks noGrp="1"/>
          </p:cNvSpPr>
          <p:nvPr>
            <p:ph type="dt" sz="half" idx="10"/>
          </p:nvPr>
        </p:nvSpPr>
        <p:spPr>
          <a:xfrm>
            <a:off x="107504" y="55873"/>
            <a:ext cx="792088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pPr/>
              <a:t>28.03.2017</a:t>
            </a:fld>
            <a:endParaRPr lang="ru-RU" dirty="0"/>
          </a:p>
        </p:txBody>
      </p:sp>
      <p:sp>
        <p:nvSpPr>
          <p:cNvPr id="16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755576" y="6154807"/>
            <a:ext cx="3502152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1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604448" y="55873"/>
            <a:ext cx="432048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3816000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10000"/>
                </a:schemeClr>
              </a:buClr>
              <a:defRPr sz="2000"/>
            </a:lvl1pPr>
            <a:lvl2pPr>
              <a:buClr>
                <a:schemeClr val="bg2">
                  <a:lumMod val="10000"/>
                </a:schemeClr>
              </a:buClr>
              <a:defRPr sz="2000"/>
            </a:lvl2pPr>
            <a:lvl3pPr>
              <a:buClr>
                <a:schemeClr val="bg2">
                  <a:lumMod val="10000"/>
                </a:schemeClr>
              </a:buClr>
              <a:defRPr sz="1800"/>
            </a:lvl3pPr>
            <a:lvl4pPr>
              <a:buClr>
                <a:schemeClr val="bg2">
                  <a:lumMod val="10000"/>
                </a:schemeClr>
              </a:buClr>
              <a:defRPr sz="1600"/>
            </a:lvl4pPr>
            <a:lvl5pPr>
              <a:buClr>
                <a:schemeClr val="bg2">
                  <a:lumMod val="10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3"/>
          </p:nvPr>
        </p:nvSpPr>
        <p:spPr>
          <a:xfrm>
            <a:off x="4644432" y="1700808"/>
            <a:ext cx="3816000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10000"/>
                </a:schemeClr>
              </a:buClr>
              <a:defRPr sz="2000"/>
            </a:lvl1pPr>
            <a:lvl2pPr>
              <a:buClr>
                <a:schemeClr val="bg2">
                  <a:lumMod val="10000"/>
                </a:schemeClr>
              </a:buClr>
              <a:defRPr sz="2000"/>
            </a:lvl2pPr>
            <a:lvl3pPr>
              <a:buClr>
                <a:schemeClr val="bg2">
                  <a:lumMod val="10000"/>
                </a:schemeClr>
              </a:buClr>
              <a:defRPr sz="1800"/>
            </a:lvl3pPr>
            <a:lvl4pPr>
              <a:buClr>
                <a:schemeClr val="bg2">
                  <a:lumMod val="10000"/>
                </a:schemeClr>
              </a:buClr>
              <a:defRPr sz="1600"/>
            </a:lvl4pPr>
            <a:lvl5pPr>
              <a:buClr>
                <a:schemeClr val="bg2">
                  <a:lumMod val="10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2DED-0D7F-4950-A056-7F2CBE278128}" type="datetime1">
              <a:rPr lang="ru-RU" smtClean="0"/>
              <a:pPr/>
              <a:t>28.03.2017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0802-6340-4BCA-80A6-FF165FDF11E5}" type="datetime1">
              <a:rPr lang="ru-RU" smtClean="0"/>
              <a:pPr/>
              <a:t>28.03.2017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12"/>
          <p:cNvSpPr txBox="1">
            <a:spLocks/>
          </p:cNvSpPr>
          <p:nvPr userDrawn="1"/>
        </p:nvSpPr>
        <p:spPr>
          <a:xfrm>
            <a:off x="107504" y="55873"/>
            <a:ext cx="792088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FFC5FA-CA71-4565-B01C-34C4B64B1EAF}" type="datetime1">
              <a:rPr lang="ru-RU" smtClean="0"/>
              <a:pPr/>
              <a:t>28.03.2017</a:t>
            </a:fld>
            <a:endParaRPr lang="ru-RU" dirty="0"/>
          </a:p>
        </p:txBody>
      </p:sp>
      <p:sp>
        <p:nvSpPr>
          <p:cNvPr id="6" name="Нижний колонтитул 13"/>
          <p:cNvSpPr txBox="1">
            <a:spLocks/>
          </p:cNvSpPr>
          <p:nvPr userDrawn="1"/>
        </p:nvSpPr>
        <p:spPr>
          <a:xfrm>
            <a:off x="755576" y="6154807"/>
            <a:ext cx="3502152" cy="2265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7" name="Номер слайда 14"/>
          <p:cNvSpPr txBox="1">
            <a:spLocks/>
          </p:cNvSpPr>
          <p:nvPr userDrawn="1"/>
        </p:nvSpPr>
        <p:spPr>
          <a:xfrm>
            <a:off x="8604448" y="55873"/>
            <a:ext cx="432048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1780-857F-4F5F-B809-C53DD044E6F1}" type="datetime1">
              <a:rPr lang="ru-RU" smtClean="0"/>
              <a:pPr/>
              <a:t>28.03.2017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68BD-9E0D-4FD9-8997-B98E80DC57A8}" type="datetime1">
              <a:rPr lang="ru-RU" smtClean="0"/>
              <a:pPr/>
              <a:t>28.03.2017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C65DA96-61DC-4DE7-AD08-0769B5D88E87}" type="datetime1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686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7558700" cy="3168351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Проектирование дополнительной общеобразовательной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общеразвивающей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программы </a:t>
            </a:r>
            <a:r>
              <a:rPr lang="ru-RU" sz="3100" dirty="0">
                <a:latin typeface="Arial" pitchFamily="34" charset="0"/>
                <a:cs typeface="Arial" pitchFamily="34" charset="0"/>
              </a:rPr>
              <a:t/>
            </a:r>
            <a:br>
              <a:rPr lang="ru-RU" sz="3100" dirty="0">
                <a:latin typeface="Arial" pitchFamily="34" charset="0"/>
                <a:cs typeface="Arial" pitchFamily="34" charset="0"/>
              </a:rPr>
            </a:br>
            <a:r>
              <a:rPr lang="ru-RU" sz="3100" dirty="0">
                <a:latin typeface="Arial" pitchFamily="34" charset="0"/>
                <a:cs typeface="Arial" pitchFamily="34" charset="0"/>
              </a:rPr>
              <a:t/>
            </a:r>
            <a:br>
              <a:rPr lang="ru-RU" sz="3100" dirty="0">
                <a:latin typeface="Arial" pitchFamily="34" charset="0"/>
                <a:cs typeface="Arial" pitchFamily="34" charset="0"/>
              </a:rPr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400" dirty="0" err="1">
                <a:latin typeface="Arial" pitchFamily="34" charset="0"/>
                <a:cs typeface="Arial" pitchFamily="34" charset="0"/>
              </a:rPr>
              <a:t>Сечковская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Н.В., ст. преподаватель кафедры воспитания и социализации детей и молодежи</a:t>
            </a:r>
          </a:p>
        </p:txBody>
      </p:sp>
    </p:spTree>
    <p:extLst>
      <p:ext uri="{BB962C8B-B14F-4D97-AF65-F5344CB8AC3E}">
        <p14:creationId xmlns:p14="http://schemas.microsoft.com/office/powerpoint/2010/main" xmlns="" val="36619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848872" cy="864096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Классификация программ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268760"/>
            <a:ext cx="7848872" cy="4392488"/>
          </a:xfrm>
        </p:spPr>
        <p:txBody>
          <a:bodyPr/>
          <a:lstStyle/>
          <a:p>
            <a:pPr>
              <a:buNone/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видам программы классифицируются на:</a:t>
            </a:r>
          </a:p>
          <a:p>
            <a:pPr>
              <a:buFontTx/>
              <a:buChar char="-"/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типовые (примерные)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т.е. рекомендуемые, (должны утверждаться государственным органом управления образованием и рекомендоваться в качестве примерной)</a:t>
            </a:r>
          </a:p>
          <a:p>
            <a:pPr>
              <a:buFontTx/>
              <a:buChar char="-"/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модифицированные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(в основу положена типовая либо авторская программа) </a:t>
            </a:r>
          </a:p>
          <a:p>
            <a:pPr>
              <a:buFontTx/>
              <a:buChar char="-"/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авторские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(разрабатываются педагогами, имеющими в настоящее время широкие возможности творчески подходить к отбору содержания и направления своей деятельности)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28.03.2017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755576" y="6165304"/>
            <a:ext cx="3502152" cy="226521"/>
          </a:xfrm>
        </p:spPr>
        <p:txBody>
          <a:bodyPr/>
          <a:lstStyle/>
          <a:p>
            <a:r>
              <a:rPr lang="ru-RU" dirty="0" smtClean="0"/>
              <a:t>ФИО автора, должность: </a:t>
            </a:r>
            <a:r>
              <a:rPr lang="ru-RU" dirty="0" err="1" smtClean="0"/>
              <a:t>Сечковская</a:t>
            </a:r>
            <a:r>
              <a:rPr lang="ru-RU" dirty="0" smtClean="0"/>
              <a:t> Наталья Владимировна,</a:t>
            </a:r>
          </a:p>
          <a:p>
            <a:r>
              <a:rPr lang="ru-RU" dirty="0" smtClean="0"/>
              <a:t>ст. преподаватель кафедры ГАУ ДПО СОИРО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848872" cy="864096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Классификация программ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268760"/>
            <a:ext cx="7848872" cy="4392488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уровню образования: </a:t>
            </a:r>
          </a:p>
          <a:p>
            <a:pPr>
              <a:buFontTx/>
              <a:buChar char="-"/>
              <a:defRPr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общеразвивающие </a:t>
            </a:r>
          </a:p>
          <a:p>
            <a:pPr>
              <a:buFontTx/>
              <a:buChar char="-"/>
              <a:defRPr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предпрофессиональные</a:t>
            </a:r>
          </a:p>
          <a:p>
            <a:pPr>
              <a:buFontTx/>
              <a:buChar char="-"/>
              <a:defRPr/>
            </a:pP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содержанию обучения:</a:t>
            </a:r>
          </a:p>
          <a:p>
            <a:pPr>
              <a:buFontTx/>
              <a:buChar char="-"/>
              <a:defRPr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технические</a:t>
            </a:r>
          </a:p>
          <a:p>
            <a:pPr>
              <a:buFontTx/>
              <a:buChar char="-"/>
              <a:defRPr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физкультурно - спортивные</a:t>
            </a:r>
          </a:p>
          <a:p>
            <a:pPr>
              <a:buFontTx/>
              <a:buChar char="-"/>
              <a:defRPr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социально - педагогические</a:t>
            </a:r>
          </a:p>
          <a:p>
            <a:pPr>
              <a:buFontTx/>
              <a:buChar char="-"/>
              <a:defRPr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туристско - краеведческие</a:t>
            </a:r>
          </a:p>
          <a:p>
            <a:pPr>
              <a:buFontTx/>
              <a:buChar char="-"/>
              <a:defRPr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естественнонаучные</a:t>
            </a:r>
          </a:p>
          <a:p>
            <a:pPr>
              <a:buFontTx/>
              <a:buChar char="-"/>
              <a:defRPr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художественные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28.03.2017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ФИО автора, должность: </a:t>
            </a:r>
            <a:r>
              <a:rPr lang="ru-RU" dirty="0" err="1" smtClean="0"/>
              <a:t>Сечковская</a:t>
            </a:r>
            <a:r>
              <a:rPr lang="ru-RU" dirty="0" smtClean="0"/>
              <a:t> Наталья Владимировна,</a:t>
            </a:r>
          </a:p>
          <a:p>
            <a:r>
              <a:rPr lang="ru-RU" dirty="0" smtClean="0"/>
              <a:t>ст. преподаватель кафедры ГАУ ДПО СОИРО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11</a:t>
            </a:fld>
            <a:endParaRPr lang="ru-RU" dirty="0"/>
          </a:p>
        </p:txBody>
      </p:sp>
      <p:pic>
        <p:nvPicPr>
          <p:cNvPr id="7" name="Picture 10" descr="http://wheresmyamerica.files.wordpress.com/2007/09/robotdog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72125" y="3643313"/>
            <a:ext cx="2714625" cy="221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704856" cy="792088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pitchFamily="34" charset="0"/>
                <a:cs typeface="Arial" pitchFamily="34" charset="0"/>
              </a:rPr>
              <a:t>Классификация программ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196752"/>
            <a:ext cx="7776864" cy="4464496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форме организации содержания и процесса педагогической деятельности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(Логинова Л.Г.)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  <a:defRPr/>
            </a:pPr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комплексные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(представляют собой соединение отдельных областей, направлений, видов деятельности в некое целое)</a:t>
            </a:r>
          </a:p>
          <a:p>
            <a:pPr>
              <a:buFontTx/>
              <a:buChar char="-"/>
              <a:defRPr/>
            </a:pPr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интегрированные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(объединяют отдельные образовательные области на основе того или иного единства)</a:t>
            </a:r>
          </a:p>
          <a:p>
            <a:pPr>
              <a:buFontTx/>
              <a:buChar char="-"/>
              <a:defRPr/>
            </a:pPr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модульные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(составлены из самостоятельных целостных блоков)</a:t>
            </a:r>
          </a:p>
          <a:p>
            <a:pPr>
              <a:buFontTx/>
              <a:buChar char="-"/>
              <a:defRPr/>
            </a:pPr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сквозные</a:t>
            </a:r>
            <a:r>
              <a:rPr lang="ru-RU" sz="2400" dirty="0"/>
              <a:t>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(появляются тогда, когда необходимо ввести и реализовать общую цель через несколько программ)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  <a:defRPr/>
            </a:pPr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индивидуальные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многие другие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28.03.2017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ФИО автора, должность: </a:t>
            </a:r>
            <a:r>
              <a:rPr lang="ru-RU" dirty="0" err="1" smtClean="0"/>
              <a:t>Сечковская</a:t>
            </a:r>
            <a:r>
              <a:rPr lang="ru-RU" dirty="0" smtClean="0"/>
              <a:t> Наталья Владимировна,</a:t>
            </a:r>
          </a:p>
          <a:p>
            <a:r>
              <a:rPr lang="ru-RU" dirty="0" smtClean="0"/>
              <a:t>ст. преподаватель кафедры ГАУ ДПО СОИРО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6864" cy="792088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pitchFamily="34" charset="0"/>
                <a:cs typeface="Arial" pitchFamily="34" charset="0"/>
              </a:rPr>
              <a:t>Уровни сложности  ДОО программы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124744"/>
            <a:ext cx="8208912" cy="468052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Согласно Концепции развития дополнительного образования детей, одним из принципов проектирования и реализации дополнительных программ, является </a:t>
            </a:r>
            <a:r>
              <a:rPr lang="ru-RU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разноуровневость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defRPr/>
            </a:pP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 </a:t>
            </a:r>
            <a:r>
              <a:rPr lang="ru-RU" sz="24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разноуровневостью</a:t>
            </a:r>
            <a:r>
              <a:rPr lang="ru-RU" sz="2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понимается соблюдение при разработке и реализации программ </a:t>
            </a:r>
            <a:r>
              <a:rPr lang="ru-RU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ДОО </a:t>
            </a:r>
            <a:r>
              <a:rPr lang="ru-RU" sz="2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таких принципов, которые позволяют учитывать разный уровень развития и разную степень освоенности содержания детьми</a:t>
            </a:r>
            <a:r>
              <a:rPr lang="ru-RU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defRPr/>
            </a:pPr>
            <a:endParaRPr lang="ru-RU" sz="24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Разноуровневые</a:t>
            </a:r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программы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предполагают реализацию параллельных процессов освоения содержания программы на разных уровнях углубленности, доступности и степени сложности, исходя из диагностики и стартовых возможностей каждого обучающегося.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28.03.2017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ФИО автора, должность: </a:t>
            </a:r>
            <a:r>
              <a:rPr lang="ru-RU" dirty="0" err="1" smtClean="0"/>
              <a:t>Сечковская</a:t>
            </a:r>
            <a:r>
              <a:rPr lang="ru-RU" dirty="0" smtClean="0"/>
              <a:t> Наталья Владимировна,</a:t>
            </a:r>
          </a:p>
          <a:p>
            <a:r>
              <a:rPr lang="ru-RU" dirty="0" smtClean="0"/>
              <a:t>ст. преподаватель кафедры ГАУ ДПО СОИРО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776864" cy="1080120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latin typeface="Arial" charset="0"/>
              </a:rPr>
              <a:t>Методические рекомендации по проектированию дополнительных общеразвивающих программ</a:t>
            </a:r>
            <a:br>
              <a:rPr lang="ru-RU" sz="2400" dirty="0">
                <a:latin typeface="Arial" charset="0"/>
              </a:rPr>
            </a:br>
            <a:r>
              <a:rPr lang="ru-RU" sz="1800" dirty="0">
                <a:latin typeface="Arial" charset="0"/>
              </a:rPr>
              <a:t>(Письмо </a:t>
            </a:r>
            <a:r>
              <a:rPr lang="ru-RU" sz="1800" dirty="0" err="1">
                <a:latin typeface="Arial" charset="0"/>
              </a:rPr>
              <a:t>Минобрнауки</a:t>
            </a:r>
            <a:r>
              <a:rPr lang="ru-RU" sz="1800" dirty="0">
                <a:latin typeface="Arial" charset="0"/>
              </a:rPr>
              <a:t>  РФ «О направлении информации» </a:t>
            </a:r>
            <a:br>
              <a:rPr lang="ru-RU" sz="1800" dirty="0">
                <a:latin typeface="Arial" charset="0"/>
              </a:rPr>
            </a:br>
            <a:r>
              <a:rPr lang="ru-RU" sz="1800" dirty="0">
                <a:latin typeface="Arial" charset="0"/>
              </a:rPr>
              <a:t>от 18 ноября 2015 г. № 09-3242</a:t>
            </a:r>
            <a:r>
              <a:rPr lang="ru-RU" sz="1800" dirty="0" smtClean="0">
                <a:latin typeface="Arial" charset="0"/>
              </a:rPr>
              <a:t>)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136904" cy="3816424"/>
          </a:xfr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Уровни сложности ДОО программы:</a:t>
            </a:r>
          </a:p>
          <a:p>
            <a:pPr>
              <a:buNone/>
              <a:defRPr/>
            </a:pP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«Стартовый уровень» 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предполагает использование и реализацию общедоступных и универсальных форм организации материала, минимальную сложность предполагаемого для освоения содержания программы.</a:t>
            </a:r>
          </a:p>
          <a:p>
            <a:pPr>
              <a:buNone/>
              <a:defRPr/>
            </a:pPr>
            <a:r>
              <a:rPr lang="ru-RU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«Базовый уровень»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предполагает использование и реализацию  таких форм организации материала, которые допускают освоение специализированных знаний и языка, гарантированно обеспечивают трансляцию общей и целостной картины в рамках содержательно-тематического направления программы.</a:t>
            </a:r>
          </a:p>
          <a:p>
            <a:endParaRPr lang="ru-RU" sz="2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28.03.2017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ФИО автора, должность: </a:t>
            </a:r>
            <a:r>
              <a:rPr lang="ru-RU" dirty="0" err="1" smtClean="0"/>
              <a:t>Сечковская</a:t>
            </a:r>
            <a:r>
              <a:rPr lang="ru-RU" dirty="0" smtClean="0"/>
              <a:t> Наталья Владимировна,</a:t>
            </a:r>
          </a:p>
          <a:p>
            <a:r>
              <a:rPr lang="ru-RU" dirty="0" smtClean="0"/>
              <a:t>ст. преподаватель кафедры ГАУ ДПО СОИРО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59283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704856" cy="1296144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latin typeface="Arial" charset="0"/>
              </a:rPr>
              <a:t>Методические рекомендации по проектированию дополнительных общеразвивающих программ</a:t>
            </a:r>
            <a:br>
              <a:rPr lang="ru-RU" sz="2400" dirty="0">
                <a:latin typeface="Arial" charset="0"/>
              </a:rPr>
            </a:br>
            <a:r>
              <a:rPr lang="ru-RU" sz="2000" dirty="0">
                <a:latin typeface="Arial" charset="0"/>
              </a:rPr>
              <a:t>(Письмо </a:t>
            </a:r>
            <a:r>
              <a:rPr lang="ru-RU" sz="2000" dirty="0" err="1">
                <a:latin typeface="Arial" charset="0"/>
              </a:rPr>
              <a:t>Минобрнауки</a:t>
            </a:r>
            <a:r>
              <a:rPr lang="ru-RU" sz="2000" dirty="0">
                <a:latin typeface="Arial" charset="0"/>
              </a:rPr>
              <a:t>  РФ «О направлении информации» </a:t>
            </a:r>
            <a:br>
              <a:rPr lang="ru-RU" sz="2000" dirty="0">
                <a:latin typeface="Arial" charset="0"/>
              </a:rPr>
            </a:br>
            <a:r>
              <a:rPr lang="ru-RU" sz="2000" dirty="0">
                <a:latin typeface="Arial" charset="0"/>
              </a:rPr>
              <a:t>от 18 ноября 2015 г. № 09-3242) 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060848"/>
            <a:ext cx="7704856" cy="3744416"/>
          </a:xfrm>
        </p:spPr>
        <p:txBody>
          <a:bodyPr>
            <a:normAutofit fontScale="85000" lnSpcReduction="10000"/>
          </a:bodyPr>
          <a:lstStyle/>
          <a:p>
            <a:pPr>
              <a:buNone/>
              <a:defRPr/>
            </a:pPr>
            <a:r>
              <a:rPr lang="ru-RU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«Продвинутый уровень» </a:t>
            </a:r>
            <a:r>
              <a:rPr lang="ru-RU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предполагает использование форм  организации материала, обеспечивающих доступ к сложным (возможно узкоспециализированным) и нетривиальным разделам в рамках содержательно-тематического направления программы, предполагается углубленное изучение содержания программы и доступ к </a:t>
            </a:r>
            <a:r>
              <a:rPr lang="ru-RU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околопрофессиональным</a:t>
            </a:r>
            <a:r>
              <a:rPr lang="ru-RU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и профессиональным знаниям в рамках содержательно-тематического направления программы.</a:t>
            </a:r>
          </a:p>
          <a:p>
            <a:pPr>
              <a:defRPr/>
            </a:pP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ru-RU" sz="1600" b="1" dirty="0">
                <a:solidFill>
                  <a:schemeClr val="tx1"/>
                </a:solidFill>
                <a:latin typeface="Arial" charset="0"/>
              </a:rPr>
              <a:t>    </a:t>
            </a:r>
            <a:r>
              <a:rPr lang="ru-RU" sz="1600" b="1" dirty="0" smtClean="0">
                <a:solidFill>
                  <a:schemeClr val="tx1"/>
                </a:solidFill>
                <a:latin typeface="Arial" charset="0"/>
              </a:rPr>
              <a:t> 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28.03.2017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ФИО автора, должность: </a:t>
            </a:r>
            <a:r>
              <a:rPr lang="ru-RU" dirty="0" err="1" smtClean="0"/>
              <a:t>Сечковская</a:t>
            </a:r>
            <a:r>
              <a:rPr lang="ru-RU" dirty="0" smtClean="0"/>
              <a:t> Наталья Владимировна,</a:t>
            </a:r>
          </a:p>
          <a:p>
            <a:r>
              <a:rPr lang="ru-RU" dirty="0" smtClean="0"/>
              <a:t>ст. преподаватель кафедры ГАУ ДПО СОИРО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427738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59" y="692696"/>
            <a:ext cx="7848873" cy="1368152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Arial" charset="0"/>
              </a:rPr>
              <a:t>Методические рекомендации по проектированию дополнительных </a:t>
            </a:r>
            <a:r>
              <a:rPr lang="ru-RU" sz="2400" dirty="0">
                <a:latin typeface="Arial" charset="0"/>
              </a:rPr>
              <a:t>общеразвивающих </a:t>
            </a:r>
            <a:r>
              <a:rPr lang="ru-RU" sz="2400" dirty="0" smtClean="0">
                <a:latin typeface="Arial" charset="0"/>
              </a:rPr>
              <a:t>программ</a:t>
            </a:r>
            <a:br>
              <a:rPr lang="ru-RU" sz="2400" dirty="0" smtClean="0">
                <a:latin typeface="Arial" charset="0"/>
              </a:rPr>
            </a:br>
            <a:r>
              <a:rPr lang="ru-RU" sz="1800" dirty="0" smtClean="0">
                <a:latin typeface="Arial" charset="0"/>
              </a:rPr>
              <a:t>(Письмо </a:t>
            </a:r>
            <a:r>
              <a:rPr lang="ru-RU" sz="1800" dirty="0" err="1" smtClean="0">
                <a:latin typeface="Arial" charset="0"/>
              </a:rPr>
              <a:t>Минобрнауки</a:t>
            </a:r>
            <a:r>
              <a:rPr lang="ru-RU" sz="1800" dirty="0" smtClean="0">
                <a:latin typeface="Arial" charset="0"/>
              </a:rPr>
              <a:t>  РФ «О направлении информации» </a:t>
            </a:r>
            <a:br>
              <a:rPr lang="ru-RU" sz="1800" dirty="0" smtClean="0">
                <a:latin typeface="Arial" charset="0"/>
              </a:rPr>
            </a:br>
            <a:r>
              <a:rPr lang="ru-RU" sz="1800" dirty="0" smtClean="0">
                <a:latin typeface="Arial" charset="0"/>
              </a:rPr>
              <a:t>от 18 ноября 2015 г. № 09-3242)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204864"/>
            <a:ext cx="7776864" cy="381642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  <a:defRPr/>
            </a:pPr>
            <a:endParaRPr lang="ru-RU" sz="2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Структурные элементы </a:t>
            </a:r>
          </a:p>
          <a:p>
            <a:pPr algn="ctr">
              <a:buNone/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дополнительных общеобразовательных общеразвивающих программ:</a:t>
            </a:r>
          </a:p>
          <a:p>
            <a:pPr>
              <a:buNone/>
              <a:defRPr/>
            </a:pP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Титульный лист</a:t>
            </a:r>
          </a:p>
          <a:p>
            <a:pPr>
              <a:buNone/>
              <a:defRPr/>
            </a:pP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Учебный план</a:t>
            </a:r>
          </a:p>
          <a:p>
            <a:pPr>
              <a:buNone/>
              <a:defRPr/>
            </a:pP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Содержание  учебного плана</a:t>
            </a:r>
          </a:p>
          <a:p>
            <a:pPr>
              <a:buNone/>
              <a:defRPr/>
            </a:pP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Календарный учебный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график</a:t>
            </a:r>
          </a:p>
          <a:p>
            <a:pPr>
              <a:buNone/>
              <a:defRPr/>
            </a:pP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Arial" charset="0"/>
              </a:rPr>
              <a:t>   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28.03.2017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ФИО автора, должность: </a:t>
            </a:r>
            <a:r>
              <a:rPr lang="ru-RU" dirty="0" err="1" smtClean="0"/>
              <a:t>Сечковская</a:t>
            </a:r>
            <a:r>
              <a:rPr lang="ru-RU" dirty="0" smtClean="0"/>
              <a:t> Наталья Владимировна,</a:t>
            </a:r>
          </a:p>
          <a:p>
            <a:r>
              <a:rPr lang="ru-RU" dirty="0" smtClean="0"/>
              <a:t>ст. преподаватель кафедры ГАУ ДПО СОИРО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16</a:t>
            </a:fld>
            <a:endParaRPr lang="ru-RU" dirty="0"/>
          </a:p>
        </p:txBody>
      </p:sp>
      <p:pic>
        <p:nvPicPr>
          <p:cNvPr id="7" name="Picture 6" descr="http://www.ikirov.ru/files/1203/arcus_01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501008"/>
            <a:ext cx="2397125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340195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869733" cy="720080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Arial" charset="0"/>
              </a:rPr>
              <a:t>Проектирование ДОО программ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196752"/>
            <a:ext cx="7776864" cy="4464496"/>
          </a:xfrm>
        </p:spPr>
        <p:txBody>
          <a:bodyPr>
            <a:noAutofit/>
          </a:bodyPr>
          <a:lstStyle/>
          <a:p>
            <a:pPr algn="ctr">
              <a:buNone/>
              <a:defRPr/>
            </a:pPr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Структурные элементы </a:t>
            </a:r>
          </a:p>
          <a:p>
            <a:pPr algn="ctr">
              <a:buNone/>
              <a:defRPr/>
            </a:pPr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дополнительных общеобразовательных общеразвивающих программ:</a:t>
            </a:r>
          </a:p>
          <a:p>
            <a:pPr>
              <a:buNone/>
              <a:defRPr/>
            </a:pPr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Титульный лист</a:t>
            </a:r>
          </a:p>
          <a:p>
            <a:pPr>
              <a:buNone/>
              <a:defRPr/>
            </a:pP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Пояснительная записка</a:t>
            </a:r>
          </a:p>
          <a:p>
            <a:pPr>
              <a:buNone/>
              <a:defRPr/>
            </a:pPr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Учебный план</a:t>
            </a:r>
          </a:p>
          <a:p>
            <a:pPr>
              <a:buNone/>
              <a:defRPr/>
            </a:pPr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Содержание  учебного плана</a:t>
            </a:r>
          </a:p>
          <a:p>
            <a:pPr>
              <a:buNone/>
              <a:defRPr/>
            </a:pPr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 Календарный учебный график</a:t>
            </a:r>
          </a:p>
          <a:p>
            <a:pPr>
              <a:buNone/>
              <a:defRPr/>
            </a:pP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6. Методическое обеспечение программы</a:t>
            </a:r>
          </a:p>
          <a:p>
            <a:pPr>
              <a:buNone/>
              <a:defRPr/>
            </a:pP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7. Список литературы</a:t>
            </a:r>
            <a:endParaRPr lang="ru-RU" sz="2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28.03.2017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ФИО автора, должность: </a:t>
            </a:r>
            <a:r>
              <a:rPr lang="ru-RU" dirty="0" err="1" smtClean="0"/>
              <a:t>Сечковская</a:t>
            </a:r>
            <a:r>
              <a:rPr lang="ru-RU" dirty="0" smtClean="0"/>
              <a:t> Наталья Владимировна,</a:t>
            </a:r>
          </a:p>
          <a:p>
            <a:r>
              <a:rPr lang="ru-RU" dirty="0" smtClean="0"/>
              <a:t>ст. преподаватель кафедры ГАУ ДПО СОИРО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17</a:t>
            </a:fld>
            <a:endParaRPr lang="ru-RU" dirty="0"/>
          </a:p>
        </p:txBody>
      </p:sp>
      <p:pic>
        <p:nvPicPr>
          <p:cNvPr id="7" name="Picture 6" descr="http://www.ikirov.ru/files/1203/arcus_01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59" y="2348880"/>
            <a:ext cx="2397125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004604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704856" cy="792088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charset="0"/>
              </a:rPr>
              <a:t>Проектирование ДОО программ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196752"/>
            <a:ext cx="7776864" cy="4464496"/>
          </a:xfrm>
        </p:spPr>
        <p:txBody>
          <a:bodyPr>
            <a:normAutofit lnSpcReduction="10000"/>
          </a:bodyPr>
          <a:lstStyle/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Титульный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лист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Рекомендуется указывать</a:t>
            </a:r>
            <a:r>
              <a:rPr lang="ru-RU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наименование 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Департамента образования области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наименование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образовательного учреждения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6858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где, когда и кем принята и утверждена программа;</a:t>
            </a:r>
          </a:p>
          <a:p>
            <a:pPr marL="6858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название программы;</a:t>
            </a:r>
          </a:p>
          <a:p>
            <a:pPr marL="6858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возраст детей, на которых рассчитана программа;</a:t>
            </a:r>
          </a:p>
          <a:p>
            <a:pPr marL="6858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срок реализации программы;</a:t>
            </a:r>
          </a:p>
          <a:p>
            <a:pPr marL="6858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Ф.И.О., должность автора (авторов) программы;</a:t>
            </a:r>
          </a:p>
          <a:p>
            <a:pPr marL="6858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название города, населенного пункта, в котором реализуется программа;</a:t>
            </a:r>
          </a:p>
          <a:p>
            <a:pPr marL="6858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год разработки программы.</a:t>
            </a:r>
          </a:p>
          <a:p>
            <a:pPr>
              <a:buNone/>
              <a:defRPr/>
            </a:pP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28.03.2017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ФИО автора, должность: </a:t>
            </a:r>
            <a:r>
              <a:rPr lang="ru-RU" dirty="0" err="1" smtClean="0"/>
              <a:t>Сечковская</a:t>
            </a:r>
            <a:r>
              <a:rPr lang="ru-RU" dirty="0" smtClean="0"/>
              <a:t> Наталья Владимировна,</a:t>
            </a:r>
          </a:p>
          <a:p>
            <a:r>
              <a:rPr lang="ru-RU" dirty="0" smtClean="0"/>
              <a:t>ст. преподаватель кафедры ГАУ ДПО СОИРО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18</a:t>
            </a:fld>
            <a:endParaRPr lang="ru-RU" dirty="0"/>
          </a:p>
        </p:txBody>
      </p:sp>
      <p:pic>
        <p:nvPicPr>
          <p:cNvPr id="7" name="Рисунок 3" descr="http://belij-volk.com/wp-content/uploads2/2009/10/professia_wb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885113"/>
            <a:ext cx="1836068" cy="113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047942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848872" cy="504056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Титульный лист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836712"/>
            <a:ext cx="7704856" cy="5112568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  <a:defRPr/>
            </a:pP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Департамент Смоленской области по </a:t>
            </a: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образованию и науке</a:t>
            </a:r>
            <a:endParaRPr lang="ru-RU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  <a:defRPr/>
            </a:pP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Муниципальное бюджетное учреждение дополнительного образования </a:t>
            </a:r>
          </a:p>
          <a:p>
            <a:pPr algn="ctr">
              <a:buNone/>
              <a:defRPr/>
            </a:pPr>
            <a:r>
              <a:rPr lang="ru-RU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Велижский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Дом детского </a:t>
            </a: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творчества</a:t>
            </a:r>
          </a:p>
          <a:p>
            <a:pPr algn="ctr">
              <a:buNone/>
              <a:defRPr/>
            </a:pPr>
            <a:endParaRPr lang="ru-RU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  <a:defRPr/>
            </a:pP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Принята на заседании                                                                  Утверждаю:                                        </a:t>
            </a:r>
          </a:p>
          <a:p>
            <a:pPr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методического (педагогического) совета                                     Директор МБУ ДО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Велижский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ДДТ</a:t>
            </a:r>
          </a:p>
          <a:p>
            <a:pPr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 «__» __________ 20__г.                                                           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_________________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/ ФИО/</a:t>
            </a:r>
          </a:p>
          <a:p>
            <a:pPr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Протокол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№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___________                                                             «__» _____________ 20 __ г.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  <a:defRPr/>
            </a:pPr>
            <a:r>
              <a:rPr lang="ru-RU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Дополнительная общеобразовательная общеразвивающая программа </a:t>
            </a:r>
          </a:p>
          <a:p>
            <a:pPr algn="ctr">
              <a:buNone/>
              <a:defRPr/>
            </a:pPr>
            <a:r>
              <a:rPr lang="ru-RU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художественной направленности </a:t>
            </a:r>
          </a:p>
          <a:p>
            <a:pPr algn="ctr">
              <a:buNone/>
              <a:defRPr/>
            </a:pPr>
            <a:r>
              <a:rPr lang="ru-RU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«Радуга»</a:t>
            </a:r>
          </a:p>
          <a:p>
            <a:pPr algn="ctr">
              <a:buNone/>
              <a:defRPr/>
            </a:pPr>
            <a:endParaRPr lang="ru-RU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  <a:defRPr/>
            </a:pP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Возраст обучающихся: 10-12 лет</a:t>
            </a:r>
          </a:p>
          <a:p>
            <a:pPr algn="ctr">
              <a:buNone/>
              <a:defRPr/>
            </a:pP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Срок реализации: 2 </a:t>
            </a: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  <a:p>
            <a:pPr algn="ctr">
              <a:buNone/>
              <a:defRPr/>
            </a:pPr>
            <a:endParaRPr lang="ru-RU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8580" indent="0" algn="r">
              <a:buNone/>
            </a:pPr>
            <a:r>
              <a:rPr lang="ru-RU" sz="2200" dirty="0">
                <a:solidFill>
                  <a:schemeClr val="tx1"/>
                </a:solidFill>
                <a:latin typeface="Arial" charset="0"/>
              </a:rPr>
              <a:t>Автор-составитель:</a:t>
            </a:r>
          </a:p>
          <a:p>
            <a:pPr marL="68580" indent="0" algn="r">
              <a:buNone/>
            </a:pPr>
            <a:r>
              <a:rPr lang="ru-RU" sz="2200" dirty="0">
                <a:solidFill>
                  <a:schemeClr val="tx1"/>
                </a:solidFill>
                <a:latin typeface="Arial" charset="0"/>
              </a:rPr>
              <a:t>Петрова Мария Сергеевна, педагог</a:t>
            </a:r>
          </a:p>
          <a:p>
            <a:pPr marL="68580" indent="0" algn="r">
              <a:buNone/>
            </a:pPr>
            <a:r>
              <a:rPr lang="ru-RU" sz="2200" dirty="0">
                <a:solidFill>
                  <a:schemeClr val="tx1"/>
                </a:solidFill>
                <a:latin typeface="Arial" charset="0"/>
              </a:rPr>
              <a:t>дополнительного образования</a:t>
            </a:r>
            <a:endParaRPr lang="ru-RU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  <a:defRPr/>
            </a:pPr>
            <a:endParaRPr lang="ru-RU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  <a:defRPr/>
            </a:pP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Велиж, 2015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28.03.2017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ФИО автора, должность: </a:t>
            </a:r>
            <a:r>
              <a:rPr lang="ru-RU" dirty="0" err="1" smtClean="0"/>
              <a:t>Сечковская</a:t>
            </a:r>
            <a:r>
              <a:rPr lang="ru-RU" dirty="0" smtClean="0"/>
              <a:t> Наталья Владимировна,</a:t>
            </a:r>
          </a:p>
          <a:p>
            <a:r>
              <a:rPr lang="ru-RU" dirty="0" smtClean="0"/>
              <a:t>ст. преподаватель кафедры ГАУ ДПО СОИРО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40255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548680"/>
            <a:ext cx="7920880" cy="576064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Программа в контексте нормативных документов</a:t>
            </a:r>
            <a:endParaRPr lang="ru-RU" sz="24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112568"/>
          </a:xfrm>
        </p:spPr>
        <p:txBody>
          <a:bodyPr>
            <a:normAutofit fontScale="70000" lnSpcReduction="20000"/>
          </a:bodyPr>
          <a:lstStyle/>
          <a:p>
            <a:r>
              <a:rPr lang="ru-RU" sz="2900" b="1" dirty="0" smtClean="0">
                <a:solidFill>
                  <a:schemeClr val="tx1"/>
                </a:solidFill>
                <a:latin typeface="Arial" charset="0"/>
              </a:rPr>
              <a:t>Закон «Об образовании в Российской Федерации» </a:t>
            </a:r>
          </a:p>
          <a:p>
            <a:pPr>
              <a:buNone/>
            </a:pPr>
            <a:r>
              <a:rPr lang="ru-RU" sz="2900" dirty="0" smtClean="0">
                <a:solidFill>
                  <a:schemeClr val="tx1"/>
                </a:solidFill>
                <a:latin typeface="Arial" charset="0"/>
              </a:rPr>
              <a:t>     от 29 декабря 2012 г. N 273-ФЗ</a:t>
            </a:r>
          </a:p>
          <a:p>
            <a:r>
              <a:rPr lang="ru-RU" sz="2900" b="1" dirty="0" smtClean="0">
                <a:solidFill>
                  <a:schemeClr val="tx1"/>
                </a:solidFill>
                <a:latin typeface="Arial" charset="0"/>
              </a:rPr>
              <a:t>Порядок организации и осуществления образовательной деятельности по дополнительным общеобразовательным программам </a:t>
            </a:r>
            <a:r>
              <a:rPr lang="ru-RU" sz="2900" dirty="0" smtClean="0">
                <a:solidFill>
                  <a:schemeClr val="tx1"/>
                </a:solidFill>
                <a:latin typeface="Arial" charset="0"/>
              </a:rPr>
              <a:t>(Приказ </a:t>
            </a:r>
            <a:r>
              <a:rPr lang="ru-RU" sz="2900" dirty="0" err="1" smtClean="0">
                <a:solidFill>
                  <a:schemeClr val="tx1"/>
                </a:solidFill>
                <a:latin typeface="Arial" charset="0"/>
              </a:rPr>
              <a:t>Минобрнауки</a:t>
            </a:r>
            <a:r>
              <a:rPr lang="ru-RU" sz="2900" dirty="0" smtClean="0">
                <a:solidFill>
                  <a:schemeClr val="tx1"/>
                </a:solidFill>
                <a:latin typeface="Arial" charset="0"/>
              </a:rPr>
              <a:t> России от 29 августа 2013 г.  № 1008)</a:t>
            </a:r>
          </a:p>
          <a:p>
            <a:r>
              <a:rPr lang="ru-RU" sz="2900" b="1" dirty="0" err="1" smtClean="0">
                <a:solidFill>
                  <a:schemeClr val="tx1"/>
                </a:solidFill>
                <a:latin typeface="Arial" charset="0"/>
              </a:rPr>
              <a:t>СанПиН</a:t>
            </a:r>
            <a:r>
              <a:rPr lang="ru-RU" sz="2900" b="1" dirty="0" smtClean="0">
                <a:solidFill>
                  <a:schemeClr val="tx1"/>
                </a:solidFill>
                <a:latin typeface="Arial" charset="0"/>
              </a:rPr>
              <a:t> 2.4.4.3172-14 </a:t>
            </a:r>
            <a:r>
              <a:rPr lang="ru-RU" sz="2900" dirty="0" smtClean="0">
                <a:solidFill>
                  <a:schemeClr val="tx1"/>
                </a:solidFill>
                <a:latin typeface="Arial" charset="0"/>
              </a:rPr>
              <a:t>"Санитарно-эпидемиологические требования к устройству, содержанию и организации  режима работы образовательных организаций дополнительного  образования детей» (Постановление Главного государственного санитарного врача РФ от 4 июля 2014 г. № 41)</a:t>
            </a:r>
          </a:p>
          <a:p>
            <a:r>
              <a:rPr lang="ru-RU" sz="2900" b="1" dirty="0" smtClean="0">
                <a:solidFill>
                  <a:schemeClr val="tx1"/>
                </a:solidFill>
                <a:latin typeface="Arial" charset="0"/>
              </a:rPr>
              <a:t>Концепция развития дополнительного образования детей </a:t>
            </a:r>
          </a:p>
          <a:p>
            <a:pPr>
              <a:buNone/>
            </a:pPr>
            <a:r>
              <a:rPr lang="ru-RU" sz="2900" dirty="0" smtClean="0">
                <a:solidFill>
                  <a:schemeClr val="tx1"/>
                </a:solidFill>
                <a:latin typeface="Arial" charset="0"/>
              </a:rPr>
              <a:t>    (Распоряжение правительства РФ от 4 сентября 2014 г. № 1726-р)</a:t>
            </a:r>
          </a:p>
          <a:p>
            <a:r>
              <a:rPr lang="ru-RU" sz="2900" b="1" dirty="0" smtClean="0">
                <a:solidFill>
                  <a:schemeClr val="tx1"/>
                </a:solidFill>
                <a:latin typeface="Arial" charset="0"/>
              </a:rPr>
              <a:t>Методические рекомендации по проектированию дополнительных общеразвивающих программ </a:t>
            </a:r>
            <a:r>
              <a:rPr lang="ru-RU" sz="2900" dirty="0" smtClean="0">
                <a:solidFill>
                  <a:schemeClr val="tx1"/>
                </a:solidFill>
                <a:latin typeface="Arial" charset="0"/>
              </a:rPr>
              <a:t>(Письмо </a:t>
            </a:r>
            <a:r>
              <a:rPr lang="ru-RU" sz="2900" dirty="0" err="1" smtClean="0">
                <a:solidFill>
                  <a:schemeClr val="tx1"/>
                </a:solidFill>
                <a:latin typeface="Arial" charset="0"/>
              </a:rPr>
              <a:t>Минобрнауки</a:t>
            </a:r>
            <a:r>
              <a:rPr lang="ru-RU" sz="2900" dirty="0" smtClean="0">
                <a:solidFill>
                  <a:schemeClr val="tx1"/>
                </a:solidFill>
                <a:latin typeface="Arial" charset="0"/>
              </a:rPr>
              <a:t> РФ «О направлении информации» от 18 ноября 2015 г. N 09- 3242) </a:t>
            </a:r>
          </a:p>
          <a:p>
            <a:r>
              <a:rPr lang="ru-RU" sz="2900" b="1" dirty="0" smtClean="0">
                <a:solidFill>
                  <a:schemeClr val="tx1"/>
                </a:solidFill>
                <a:latin typeface="Arial" charset="0"/>
              </a:rPr>
              <a:t>Устав учреждения дополнительного образовани</a:t>
            </a:r>
            <a:r>
              <a:rPr lang="ru-RU" sz="3000" b="1" dirty="0" smtClean="0">
                <a:solidFill>
                  <a:schemeClr val="tx1"/>
                </a:solidFill>
                <a:latin typeface="Arial" charset="0"/>
              </a:rPr>
              <a:t>я</a:t>
            </a:r>
          </a:p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755576" y="6165304"/>
            <a:ext cx="3502152" cy="226521"/>
          </a:xfrm>
        </p:spPr>
        <p:txBody>
          <a:bodyPr/>
          <a:lstStyle/>
          <a:p>
            <a:r>
              <a:rPr lang="ru-RU" dirty="0" smtClean="0"/>
              <a:t>ФИО автора, должность: </a:t>
            </a:r>
            <a:r>
              <a:rPr lang="ru-RU" dirty="0" err="1" smtClean="0"/>
              <a:t>Сечковская</a:t>
            </a:r>
            <a:r>
              <a:rPr lang="ru-RU" dirty="0" smtClean="0"/>
              <a:t> Наталья Владимировна,</a:t>
            </a:r>
          </a:p>
          <a:p>
            <a:r>
              <a:rPr lang="ru-RU" dirty="0" smtClean="0"/>
              <a:t>ст. преподаватель кафедры ГАУ ДПО СОИРО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D4FC-6FA7-4B1C-88BC-3F214A6F1837}" type="datetime1">
              <a:rPr lang="ru-RU" smtClean="0"/>
              <a:pPr/>
              <a:t>28.03.2017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7401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6864" cy="648072"/>
          </a:xfrm>
        </p:spPr>
        <p:txBody>
          <a:bodyPr>
            <a:noAutofit/>
          </a:bodyPr>
          <a:lstStyle/>
          <a:p>
            <a:r>
              <a:rPr lang="ru-RU" sz="2400" dirty="0">
                <a:latin typeface="Arial" charset="0"/>
              </a:rPr>
              <a:t>Проектирование </a:t>
            </a:r>
            <a:r>
              <a:rPr lang="ru-RU" sz="2400" dirty="0" smtClean="0">
                <a:latin typeface="Arial" charset="0"/>
              </a:rPr>
              <a:t>ДОО </a:t>
            </a:r>
            <a:r>
              <a:rPr lang="ru-RU" sz="2400" dirty="0">
                <a:latin typeface="Arial" charset="0"/>
              </a:rPr>
              <a:t>программ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980728"/>
            <a:ext cx="7776864" cy="4896544"/>
          </a:xfrm>
        </p:spPr>
        <p:txBody>
          <a:bodyPr>
            <a:normAutofit fontScale="92500" lnSpcReduction="10000"/>
          </a:bodyPr>
          <a:lstStyle/>
          <a:p>
            <a:pPr marL="68580" indent="0" algn="ctr">
              <a:buNone/>
            </a:pPr>
            <a:r>
              <a:rPr lang="ru-RU" sz="2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Пояснительная записка</a:t>
            </a:r>
          </a:p>
          <a:p>
            <a:pPr marL="68580" indent="0">
              <a:buNone/>
            </a:pPr>
            <a:r>
              <a:rPr lang="ru-RU" sz="22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Следует раскрыть:</a:t>
            </a:r>
          </a:p>
          <a:p>
            <a:pPr marL="68580" indent="0">
              <a:buNone/>
            </a:pPr>
            <a:r>
              <a:rPr lang="ru-RU" sz="2200" dirty="0">
                <a:solidFill>
                  <a:schemeClr val="tx1"/>
                </a:solidFill>
                <a:latin typeface="Arial" charset="0"/>
              </a:rPr>
              <a:t>- направленность программы;</a:t>
            </a:r>
          </a:p>
          <a:p>
            <a:pPr marL="68580" indent="0">
              <a:buNone/>
            </a:pPr>
            <a:r>
              <a:rPr lang="ru-RU" sz="2200" dirty="0">
                <a:solidFill>
                  <a:schemeClr val="tx1"/>
                </a:solidFill>
                <a:latin typeface="Arial" charset="0"/>
              </a:rPr>
              <a:t>- </a:t>
            </a:r>
            <a:r>
              <a:rPr lang="ru-RU" sz="2200" dirty="0" smtClean="0">
                <a:solidFill>
                  <a:schemeClr val="tx1"/>
                </a:solidFill>
                <a:latin typeface="Arial" charset="0"/>
              </a:rPr>
              <a:t>актуальность;</a:t>
            </a:r>
            <a:endParaRPr lang="ru-RU" sz="2200" dirty="0">
              <a:solidFill>
                <a:schemeClr val="tx1"/>
              </a:solidFill>
              <a:latin typeface="Arial" charset="0"/>
            </a:endParaRPr>
          </a:p>
          <a:p>
            <a:pPr marL="68580" indent="0">
              <a:buNone/>
            </a:pPr>
            <a:r>
              <a:rPr lang="ru-RU" sz="2200" dirty="0" smtClean="0">
                <a:solidFill>
                  <a:schemeClr val="tx1"/>
                </a:solidFill>
                <a:latin typeface="Arial" charset="0"/>
              </a:rPr>
              <a:t>- отличительные </a:t>
            </a:r>
            <a:r>
              <a:rPr lang="ru-RU" sz="2200" dirty="0">
                <a:solidFill>
                  <a:schemeClr val="tx1"/>
                </a:solidFill>
                <a:latin typeface="Arial" charset="0"/>
              </a:rPr>
              <a:t>особенности </a:t>
            </a:r>
            <a:r>
              <a:rPr lang="ru-RU" sz="2200" dirty="0" smtClean="0">
                <a:solidFill>
                  <a:schemeClr val="tx1"/>
                </a:solidFill>
                <a:latin typeface="Arial" charset="0"/>
              </a:rPr>
              <a:t>программы;</a:t>
            </a:r>
          </a:p>
          <a:p>
            <a:pPr marL="68580" indent="0">
              <a:buNone/>
            </a:pPr>
            <a:r>
              <a:rPr lang="ru-RU" sz="2200" dirty="0" smtClean="0">
                <a:solidFill>
                  <a:schemeClr val="tx1"/>
                </a:solidFill>
                <a:latin typeface="Arial" charset="0"/>
              </a:rPr>
              <a:t>- адресат программы;</a:t>
            </a:r>
          </a:p>
          <a:p>
            <a:pPr marL="68580" indent="0">
              <a:buNone/>
            </a:pPr>
            <a:r>
              <a:rPr lang="ru-RU" sz="2200" dirty="0" smtClean="0">
                <a:solidFill>
                  <a:schemeClr val="tx1"/>
                </a:solidFill>
                <a:latin typeface="Arial" charset="0"/>
              </a:rPr>
              <a:t>- объем программы;</a:t>
            </a:r>
            <a:endParaRPr lang="ru-RU" sz="2200" dirty="0">
              <a:solidFill>
                <a:schemeClr val="tx1"/>
              </a:solidFill>
              <a:latin typeface="Arial" charset="0"/>
            </a:endParaRPr>
          </a:p>
          <a:p>
            <a:pPr marL="68580" indent="0">
              <a:buNone/>
            </a:pPr>
            <a:r>
              <a:rPr lang="ru-RU" sz="2200" dirty="0" smtClean="0">
                <a:solidFill>
                  <a:schemeClr val="tx1"/>
                </a:solidFill>
                <a:latin typeface="Arial" charset="0"/>
              </a:rPr>
              <a:t>- сроки </a:t>
            </a:r>
            <a:r>
              <a:rPr lang="ru-RU" sz="2200" dirty="0">
                <a:solidFill>
                  <a:schemeClr val="tx1"/>
                </a:solidFill>
                <a:latin typeface="Arial" charset="0"/>
              </a:rPr>
              <a:t>реализации </a:t>
            </a:r>
            <a:r>
              <a:rPr lang="ru-RU" sz="2200" dirty="0" smtClean="0">
                <a:solidFill>
                  <a:schemeClr val="tx1"/>
                </a:solidFill>
                <a:latin typeface="Arial" charset="0"/>
              </a:rPr>
              <a:t>программы;</a:t>
            </a:r>
          </a:p>
          <a:p>
            <a:pPr marL="68580" indent="0">
              <a:buNone/>
            </a:pPr>
            <a:r>
              <a:rPr lang="ru-RU" sz="2200" dirty="0" smtClean="0">
                <a:solidFill>
                  <a:schemeClr val="tx1"/>
                </a:solidFill>
                <a:latin typeface="Arial" charset="0"/>
              </a:rPr>
              <a:t>- режим занятий (периодичность и продолжительность);</a:t>
            </a:r>
          </a:p>
          <a:p>
            <a:pPr marL="68580" indent="0">
              <a:buNone/>
            </a:pPr>
            <a:r>
              <a:rPr lang="ru-RU" sz="2200" dirty="0" smtClean="0">
                <a:solidFill>
                  <a:schemeClr val="tx1"/>
                </a:solidFill>
                <a:latin typeface="Arial" charset="0"/>
              </a:rPr>
              <a:t>- формы организации образовательного процесса и виды занятий по программе;</a:t>
            </a:r>
          </a:p>
          <a:p>
            <a:pPr marL="68580" indent="0">
              <a:buNone/>
            </a:pPr>
            <a:r>
              <a:rPr lang="ru-RU" sz="2200" dirty="0">
                <a:solidFill>
                  <a:schemeClr val="tx1"/>
                </a:solidFill>
                <a:latin typeface="Arial" charset="0"/>
              </a:rPr>
              <a:t>- цель и задачи программы;</a:t>
            </a:r>
          </a:p>
          <a:p>
            <a:pPr marL="68580" indent="0">
              <a:buNone/>
            </a:pPr>
            <a:r>
              <a:rPr lang="ru-RU" sz="2200" dirty="0" smtClean="0">
                <a:solidFill>
                  <a:schemeClr val="tx1"/>
                </a:solidFill>
                <a:latin typeface="Arial" charset="0"/>
              </a:rPr>
              <a:t>- </a:t>
            </a:r>
            <a:r>
              <a:rPr lang="ru-RU" sz="2200" dirty="0">
                <a:solidFill>
                  <a:schemeClr val="tx1"/>
                </a:solidFill>
                <a:latin typeface="Arial" charset="0"/>
              </a:rPr>
              <a:t>планируемые результаты освоения программы (личностные, </a:t>
            </a:r>
            <a:r>
              <a:rPr lang="ru-RU" sz="2200" dirty="0" err="1">
                <a:solidFill>
                  <a:schemeClr val="tx1"/>
                </a:solidFill>
                <a:latin typeface="Arial" charset="0"/>
              </a:rPr>
              <a:t>метапредметные</a:t>
            </a:r>
            <a:r>
              <a:rPr lang="ru-RU" sz="2200" dirty="0">
                <a:solidFill>
                  <a:schemeClr val="tx1"/>
                </a:solidFill>
                <a:latin typeface="Arial" charset="0"/>
              </a:rPr>
              <a:t>, предметные</a:t>
            </a:r>
            <a:r>
              <a:rPr lang="ru-RU" sz="2200" dirty="0" smtClean="0">
                <a:solidFill>
                  <a:schemeClr val="tx1"/>
                </a:solidFill>
                <a:latin typeface="Arial" charset="0"/>
              </a:rPr>
              <a:t>)</a:t>
            </a:r>
            <a:endParaRPr lang="ru-RU" sz="2200" dirty="0">
              <a:solidFill>
                <a:schemeClr val="tx1"/>
              </a:solidFill>
              <a:latin typeface="Arial" charset="0"/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28.03.2017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ФИО автора, должность: </a:t>
            </a:r>
            <a:r>
              <a:rPr lang="ru-RU" dirty="0" err="1" smtClean="0"/>
              <a:t>Сечковская</a:t>
            </a:r>
            <a:r>
              <a:rPr lang="ru-RU" dirty="0" smtClean="0"/>
              <a:t> Наталья Владимировна,</a:t>
            </a:r>
          </a:p>
          <a:p>
            <a:r>
              <a:rPr lang="ru-RU" dirty="0" smtClean="0"/>
              <a:t>ст. преподаватель кафедры ГАУ ДПО СОИРО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987377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632848" cy="648072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charset="0"/>
              </a:rPr>
              <a:t>Проектирование  ДОО программ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268760"/>
            <a:ext cx="7704856" cy="4392488"/>
          </a:xfrm>
        </p:spPr>
        <p:txBody>
          <a:bodyPr>
            <a:normAutofit fontScale="92500"/>
          </a:bodyPr>
          <a:lstStyle/>
          <a:p>
            <a:pPr marL="68580" lvl="0" indent="0">
              <a:buNone/>
            </a:pPr>
            <a:r>
              <a:rPr lang="ru-RU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Цель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это обобщенный планируемый результат, на который направлено обучение по программе:</a:t>
            </a:r>
          </a:p>
          <a:p>
            <a:pPr lvl="0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формулируется с учетом содержания программы;</a:t>
            </a:r>
          </a:p>
          <a:p>
            <a:pPr lvl="0">
              <a:buFontTx/>
              <a:buChar char="-"/>
            </a:pP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олжна быть ясна, конкретна, перспективна и реальна.</a:t>
            </a:r>
          </a:p>
          <a:p>
            <a:pPr marL="68580" lvl="0" indent="0">
              <a:buNone/>
            </a:pP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8580" lv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Примеры:</a:t>
            </a:r>
          </a:p>
          <a:p>
            <a:pPr marL="68580" indent="0">
              <a:buNone/>
            </a:pP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формирование основ гражданской идентичности …..</a:t>
            </a:r>
          </a:p>
          <a:p>
            <a:pPr marL="68580" indent="0"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развитие социальной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активности обучающихся …..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8580" indent="0"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физическое развитие и оздоровление ……..</a:t>
            </a:r>
          </a:p>
          <a:p>
            <a:pPr marL="0" indent="0"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развитие коммуникативной  культуры ……</a:t>
            </a:r>
          </a:p>
          <a:p>
            <a:pPr marL="68580" lvl="0" indent="0">
              <a:buNone/>
            </a:pP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28.03.2017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ФИО автора, должность: </a:t>
            </a:r>
            <a:r>
              <a:rPr lang="ru-RU" dirty="0" err="1" smtClean="0"/>
              <a:t>Сечковская</a:t>
            </a:r>
            <a:r>
              <a:rPr lang="ru-RU" dirty="0" smtClean="0"/>
              <a:t> Наталья Владимировна,</a:t>
            </a:r>
          </a:p>
          <a:p>
            <a:r>
              <a:rPr lang="ru-RU" dirty="0" smtClean="0"/>
              <a:t>ст. преподаватель кафедры ГАУ ДПО СОИРО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76455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632848" cy="648072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charset="0"/>
              </a:rPr>
              <a:t>Проектирование  ДОО программ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68760"/>
            <a:ext cx="6264697" cy="2664296"/>
          </a:xfrm>
        </p:spPr>
        <p:txBody>
          <a:bodyPr>
            <a:normAutofit/>
          </a:bodyPr>
          <a:lstStyle/>
          <a:p>
            <a:pPr marL="68580" lvl="0" indent="0">
              <a:buNone/>
            </a:pPr>
            <a:r>
              <a:rPr lang="ru-RU" sz="24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Задачи</a:t>
            </a:r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это конкретные результаты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реализации программы</a:t>
            </a:r>
          </a:p>
          <a:p>
            <a:pPr marL="0" indent="0"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Задачи должны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быть технологичны, так как конкретизируют процесс достижения результатов </a:t>
            </a:r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обучения, воспитания и развития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заявленных в цели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программы</a:t>
            </a:r>
            <a:endParaRPr lang="ru-RU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  <a:defRPr/>
            </a:pPr>
            <a:endParaRPr lang="ru-RU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  <a:defRPr/>
            </a:pP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28.03.2017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ФИО автора, должность: </a:t>
            </a:r>
            <a:r>
              <a:rPr lang="ru-RU" dirty="0" err="1" smtClean="0"/>
              <a:t>Сечковская</a:t>
            </a:r>
            <a:r>
              <a:rPr lang="ru-RU" dirty="0" smtClean="0"/>
              <a:t> Наталья Владимировна,</a:t>
            </a:r>
          </a:p>
          <a:p>
            <a:r>
              <a:rPr lang="ru-RU" dirty="0" smtClean="0"/>
              <a:t>ст. преподаватель кафедры ГАУ ДПО СОИРО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22</a:t>
            </a:fld>
            <a:endParaRPr lang="ru-RU" dirty="0"/>
          </a:p>
        </p:txBody>
      </p:sp>
      <p:pic>
        <p:nvPicPr>
          <p:cNvPr id="7" name="Picture 2" descr="Пусть будет так, чтоб в жизни Вашей светлой, доброй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980728"/>
            <a:ext cx="1584661" cy="2670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01017" y="3861048"/>
            <a:ext cx="784887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КЛЮЧЕВЫЕ СЛОВА:  научить, привить, развить, сформировать, воспитать, оказать, освоить, способствовать, организовать, создать, обеспечить, оптимизировать, формировать ……</a:t>
            </a:r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xmlns="" val="12341798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7848872" cy="72008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Планируемые  результаты освоения программы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12776"/>
            <a:ext cx="7704856" cy="439248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блока личностных результатов:</a:t>
            </a:r>
            <a:endParaRPr lang="ru-RU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2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самоопределение обучающихся 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(внутренняя позиция, самооценка, самоуважение, основы гражданской идентичности);</a:t>
            </a:r>
          </a:p>
          <a:p>
            <a:r>
              <a:rPr lang="ru-RU" sz="22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смыслообразование</a:t>
            </a:r>
            <a:r>
              <a:rPr lang="ru-RU" sz="22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 мотивы учения, познавательный интерес, учебная самостоятельность, профессиональная ориентация, индивидуальная образовательная траектория);</a:t>
            </a:r>
          </a:p>
          <a:p>
            <a:r>
              <a:rPr lang="ru-RU" sz="22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морально-этическая ориентация воспитанников 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(нравственные нормы,  этические чувства, ценностно-смысловые установки, моральная </a:t>
            </a:r>
            <a:r>
              <a:rPr lang="ru-RU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децентрация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социальные компетенции, опыт межличностных отношений, правосознание).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28.03.2017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ФИО автора, должность: </a:t>
            </a:r>
            <a:r>
              <a:rPr lang="ru-RU" dirty="0" err="1" smtClean="0"/>
              <a:t>Сечковская</a:t>
            </a:r>
            <a:r>
              <a:rPr lang="ru-RU" dirty="0" smtClean="0"/>
              <a:t> Наталья Владимировна,</a:t>
            </a:r>
          </a:p>
          <a:p>
            <a:r>
              <a:rPr lang="ru-RU" dirty="0" smtClean="0"/>
              <a:t>ст. преподаватель кафедры ГАУ ДПО СОИРО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591836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7848872" cy="720080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latin typeface="Arial" pitchFamily="34" charset="0"/>
                <a:cs typeface="Arial" pitchFamily="34" charset="0"/>
              </a:rPr>
              <a:t>Планируемые  результаты освоения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340768"/>
            <a:ext cx="7848872" cy="432048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Метапредметные</a:t>
            </a: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результаты включают</a:t>
            </a:r>
          </a:p>
          <a:p>
            <a:pPr algn="ctr"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группы универсальных учебных действий:</a:t>
            </a:r>
            <a:endParaRPr lang="ru-RU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регулятивный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(умение управлять своей деятельностью, осуществлять контроль и ее коррекцию, проявлять инициативность и самостоятельность);</a:t>
            </a:r>
          </a:p>
          <a:p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коммуникативный 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(анализ уровня развития коммуникативных способностей, анализ достигнутого уровня навыков сотрудничества);</a:t>
            </a:r>
          </a:p>
          <a:p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познавательный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(анализ умений работать с информацией, использовать </a:t>
            </a:r>
            <a:r>
              <a:rPr lang="ru-RU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знако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-символические средства, диагностика уровня развития логического мышления).</a:t>
            </a:r>
            <a:endParaRPr lang="ru-RU" sz="2200" dirty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28.03.2017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24</a:t>
            </a:fld>
            <a:endParaRPr lang="ru-RU" dirty="0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ФИО автора, должность: </a:t>
            </a:r>
            <a:r>
              <a:rPr lang="ru-RU" dirty="0" err="1" smtClean="0"/>
              <a:t>Сечковская</a:t>
            </a:r>
            <a:r>
              <a:rPr lang="ru-RU" dirty="0" smtClean="0"/>
              <a:t> Наталья Владимировна,</a:t>
            </a:r>
          </a:p>
          <a:p>
            <a:r>
              <a:rPr lang="ru-RU" dirty="0" smtClean="0"/>
              <a:t>ст. преподаватель кафедры ГАУ ДПО СОИРО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226044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7848872" cy="72008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Планируемые  результаты освоения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12776"/>
            <a:ext cx="7704856" cy="42484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Предметные результаты: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уровень владения предметным знанием </a:t>
            </a:r>
          </a:p>
          <a:p>
            <a:pPr marL="6858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направлению образовательной деятельности, осуществляемая с помощью тестов, анкет, составленных педагогом;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опыт </a:t>
            </a:r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предметной деятельности </a:t>
            </a:r>
            <a:endPara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858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оценка уровня выполнения практических работ, решения нестандартных заданий; анализ портфолио обучающегося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28.03.2017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25</a:t>
            </a:fld>
            <a:endParaRPr lang="ru-RU" dirty="0"/>
          </a:p>
        </p:txBody>
      </p:sp>
      <p:sp>
        <p:nvSpPr>
          <p:cNvPr id="9" name="Нижний колонтитул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ФИО автора, должность: </a:t>
            </a:r>
            <a:r>
              <a:rPr kumimoji="0" lang="ru-RU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Сечковская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Наталья Владимировна,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ст. преподаватель кафедры ГАУ ДПО СОИРО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Рисунок 3" descr="http://belij-volk.com/wp-content/uploads2/2009/10/professia_wb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795987"/>
            <a:ext cx="1980084" cy="12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132008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704856" cy="864096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charset="0"/>
              </a:rPr>
              <a:t>Проектирование ДОО программ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052736"/>
            <a:ext cx="7848872" cy="4608512"/>
          </a:xfrm>
        </p:spPr>
        <p:txBody>
          <a:bodyPr/>
          <a:lstStyle/>
          <a:p>
            <a:pPr marL="68580" indent="0" algn="ctr">
              <a:buNone/>
            </a:pPr>
            <a:r>
              <a:rPr lang="ru-RU" sz="2400" b="1" dirty="0">
                <a:solidFill>
                  <a:srgbClr val="C00000"/>
                </a:solidFill>
                <a:latin typeface="Arial" charset="0"/>
              </a:rPr>
              <a:t>3. Учебный план </a:t>
            </a:r>
            <a:endParaRPr lang="ru-RU" sz="2400" b="1" dirty="0" smtClean="0">
              <a:solidFill>
                <a:srgbClr val="C00000"/>
              </a:solidFill>
              <a:latin typeface="Arial" charset="0"/>
            </a:endParaRPr>
          </a:p>
          <a:p>
            <a:pPr marL="68580" indent="0" algn="ctr">
              <a:buNone/>
            </a:pPr>
            <a:endParaRPr lang="ru-RU" b="1" dirty="0" smtClean="0">
              <a:solidFill>
                <a:srgbClr val="C00000"/>
              </a:solidFill>
              <a:latin typeface="Arial" charset="0"/>
            </a:endParaRPr>
          </a:p>
          <a:p>
            <a:pPr algn="ctr"/>
            <a:endParaRPr lang="ru-RU" dirty="0">
              <a:solidFill>
                <a:srgbClr val="C00000"/>
              </a:solidFill>
              <a:latin typeface="Arial" charset="0"/>
            </a:endParaRPr>
          </a:p>
          <a:p>
            <a:pPr>
              <a:buFontTx/>
              <a:buChar char="-"/>
            </a:pPr>
            <a:endParaRPr lang="ru-RU" dirty="0">
              <a:latin typeface="Arial" charset="0"/>
            </a:endParaRPr>
          </a:p>
          <a:p>
            <a:pPr>
              <a:buFontTx/>
              <a:buChar char="-"/>
            </a:pPr>
            <a:endParaRPr lang="ru-RU" dirty="0">
              <a:latin typeface="Arial" charset="0"/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28.03.2017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26</a:t>
            </a:fld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32396161"/>
              </p:ext>
            </p:extLst>
          </p:nvPr>
        </p:nvGraphicFramePr>
        <p:xfrm>
          <a:off x="611560" y="1484784"/>
          <a:ext cx="7992888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2088232"/>
                <a:gridCol w="864096"/>
                <a:gridCol w="1008112"/>
                <a:gridCol w="1296144"/>
                <a:gridCol w="216024"/>
                <a:gridCol w="1944216"/>
              </a:tblGrid>
              <a:tr h="541724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№ п/п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Название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раздела, темы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Количество часов</a:t>
                      </a:r>
                    </a:p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Формы аттестации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контроля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26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678" marB="4567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Теория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678" marB="456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Практика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678" marB="456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55576" y="3244334"/>
            <a:ext cx="7704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charset="0"/>
              </a:rPr>
              <a:t>4. Содержание  учебного </a:t>
            </a: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плана</a:t>
            </a:r>
          </a:p>
          <a:p>
            <a:r>
              <a:rPr lang="ru-RU" sz="2400" dirty="0">
                <a:latin typeface="Arial" charset="0"/>
              </a:rPr>
              <a:t>Содержание возможно отразить через краткое описание  разделов, тем (теоретических и практических видов занятий).         </a:t>
            </a:r>
          </a:p>
          <a:p>
            <a:r>
              <a:rPr lang="ru-RU" sz="2400" i="1" u="sng" dirty="0">
                <a:latin typeface="Arial" charset="0"/>
              </a:rPr>
              <a:t>Например</a:t>
            </a:r>
          </a:p>
          <a:p>
            <a:pPr algn="ctr"/>
            <a:endParaRPr lang="ru-RU" sz="2400" b="1" dirty="0">
              <a:latin typeface="Arial" charset="0"/>
            </a:endParaRPr>
          </a:p>
        </p:txBody>
      </p:sp>
      <p:sp>
        <p:nvSpPr>
          <p:cNvPr id="9" name="Нижний колонтитул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ФИО автора, должность: </a:t>
            </a:r>
            <a:r>
              <a:rPr kumimoji="0" lang="ru-RU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Сечковская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Наталья Владимировна,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ст. преподаватель кафедры ГАУ ДПО СОИРО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Рисунок 3" descr="http://belij-volk.com/wp-content/uploads2/2009/10/professia_wb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662297"/>
            <a:ext cx="2196108" cy="1359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594274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6864" cy="792088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charset="0"/>
              </a:rPr>
              <a:t>Проектирование ДОО программ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196752"/>
            <a:ext cx="7848872" cy="4464496"/>
          </a:xfrm>
        </p:spPr>
        <p:txBody>
          <a:bodyPr/>
          <a:lstStyle/>
          <a:p>
            <a:pPr marL="68580" indent="0">
              <a:buNone/>
            </a:pPr>
            <a:r>
              <a:rPr lang="ru-RU" sz="2400" i="1" u="sng" dirty="0">
                <a:solidFill>
                  <a:schemeClr val="tx1"/>
                </a:solidFill>
                <a:latin typeface="Arial" charset="0"/>
              </a:rPr>
              <a:t>Например</a:t>
            </a:r>
          </a:p>
          <a:p>
            <a:pPr marL="68580" indent="0">
              <a:buNone/>
            </a:pPr>
            <a:r>
              <a:rPr lang="ru-RU" sz="2400" u="sng" dirty="0" smtClean="0">
                <a:solidFill>
                  <a:schemeClr val="tx1"/>
                </a:solidFill>
                <a:latin typeface="Arial" charset="0"/>
              </a:rPr>
              <a:t>Раздел </a:t>
            </a:r>
            <a:r>
              <a:rPr lang="ru-RU" sz="2400" u="sng" dirty="0">
                <a:solidFill>
                  <a:schemeClr val="tx1"/>
                </a:solidFill>
                <a:latin typeface="Arial" charset="0"/>
              </a:rPr>
              <a:t>1.  </a:t>
            </a:r>
            <a:r>
              <a:rPr lang="ru-RU" sz="2400" dirty="0">
                <a:solidFill>
                  <a:schemeClr val="tx1"/>
                </a:solidFill>
                <a:latin typeface="Arial" charset="0"/>
              </a:rPr>
              <a:t>Общая физическая подготовка (ОФП).</a:t>
            </a:r>
          </a:p>
          <a:p>
            <a:pPr marL="68580" indent="0">
              <a:buNone/>
            </a:pPr>
            <a:r>
              <a:rPr lang="ru-RU" sz="2400" i="1" dirty="0">
                <a:solidFill>
                  <a:schemeClr val="tx1"/>
                </a:solidFill>
                <a:latin typeface="Arial" charset="0"/>
              </a:rPr>
              <a:t>Теория:</a:t>
            </a:r>
            <a:r>
              <a:rPr lang="ru-RU" sz="2400" dirty="0">
                <a:solidFill>
                  <a:schemeClr val="tx1"/>
                </a:solidFill>
                <a:latin typeface="Arial" charset="0"/>
              </a:rPr>
              <a:t> Понятие ОФП. Функции ОФП.</a:t>
            </a:r>
          </a:p>
          <a:p>
            <a:pPr marL="68580" indent="0">
              <a:buNone/>
            </a:pPr>
            <a:r>
              <a:rPr lang="ru-RU" sz="2400" i="1" dirty="0">
                <a:solidFill>
                  <a:schemeClr val="tx1"/>
                </a:solidFill>
                <a:latin typeface="Arial" charset="0"/>
              </a:rPr>
              <a:t>Практика: </a:t>
            </a:r>
            <a:r>
              <a:rPr lang="ru-RU" sz="2400" dirty="0">
                <a:solidFill>
                  <a:schemeClr val="tx1"/>
                </a:solidFill>
                <a:latin typeface="Arial" charset="0"/>
              </a:rPr>
              <a:t>Освоение навыков ОФП: бег по прямой, бег с приставными шагами, кувырки вперед и назад, приседания на месте, прыжки вверх и др. </a:t>
            </a:r>
          </a:p>
          <a:p>
            <a:pPr marL="68580" indent="0">
              <a:buNone/>
            </a:pPr>
            <a:r>
              <a:rPr lang="ru-RU" sz="2400" dirty="0">
                <a:solidFill>
                  <a:schemeClr val="tx1"/>
                </a:solidFill>
                <a:latin typeface="Arial" charset="0"/>
              </a:rPr>
              <a:t>Эстафета. Спортивные игры.</a:t>
            </a:r>
          </a:p>
          <a:p>
            <a:pPr marL="68580" indent="0" algn="ctr">
              <a:buNone/>
            </a:pPr>
            <a:r>
              <a:rPr lang="ru-RU" sz="2400" b="1" dirty="0">
                <a:solidFill>
                  <a:srgbClr val="C00000"/>
                </a:solidFill>
                <a:latin typeface="Arial" charset="0"/>
              </a:rPr>
              <a:t>5. Календарный учебный </a:t>
            </a: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график</a:t>
            </a:r>
          </a:p>
          <a:p>
            <a:pPr marL="68580" indent="0" algn="ctr">
              <a:buNone/>
            </a:pPr>
            <a:endParaRPr lang="ru-RU" sz="2400" b="1" dirty="0">
              <a:solidFill>
                <a:srgbClr val="C00000"/>
              </a:solidFill>
              <a:latin typeface="Arial" charset="0"/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28.03.2017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27</a:t>
            </a:fld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94377873"/>
              </p:ext>
            </p:extLst>
          </p:nvPr>
        </p:nvGraphicFramePr>
        <p:xfrm>
          <a:off x="467544" y="4797152"/>
          <a:ext cx="8208912" cy="731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673"/>
                <a:gridCol w="785200"/>
                <a:gridCol w="765269"/>
                <a:gridCol w="1190218"/>
                <a:gridCol w="936104"/>
                <a:gridCol w="792088"/>
                <a:gridCol w="936104"/>
                <a:gridCol w="1296144"/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№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679" marB="456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Месяц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679" marB="456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Число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679" marB="456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Время проведения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занятия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679" marB="456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Форма занятия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679" marB="456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Кол-во часов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679" marB="456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Тема занятия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679" marB="456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Место проведения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679" marB="456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Форма контроля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679" marB="45679"/>
                </a:tc>
              </a:tr>
            </a:tbl>
          </a:graphicData>
        </a:graphic>
      </p:graphicFrame>
      <p:sp>
        <p:nvSpPr>
          <p:cNvPr id="8" name="Нижний колонтитул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ФИО автора, должность: </a:t>
            </a:r>
            <a:r>
              <a:rPr kumimoji="0" lang="ru-RU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Сечковская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Наталья Владимировна,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ст. преподаватель кафедры ГАУ ДПО СОИРО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08948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488832" cy="648072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charset="0"/>
              </a:rPr>
              <a:t>Проектирование ДОО программ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196752"/>
            <a:ext cx="7992888" cy="4680520"/>
          </a:xfrm>
        </p:spPr>
        <p:txBody>
          <a:bodyPr>
            <a:normAutofit fontScale="92500"/>
          </a:bodyPr>
          <a:lstStyle/>
          <a:p>
            <a:pPr marL="68580" indent="0" algn="ctr">
              <a:buNone/>
            </a:pPr>
            <a:r>
              <a:rPr lang="ru-RU" sz="2600" b="1" dirty="0">
                <a:solidFill>
                  <a:srgbClr val="C00000"/>
                </a:solidFill>
                <a:latin typeface="Arial" charset="0"/>
              </a:rPr>
              <a:t>6. Методическое обеспечение </a:t>
            </a:r>
          </a:p>
          <a:p>
            <a:pPr marL="68580" indent="0">
              <a:buNone/>
            </a:pPr>
            <a:r>
              <a:rPr lang="ru-RU" sz="2200" b="1" i="1" dirty="0">
                <a:solidFill>
                  <a:schemeClr val="tx1"/>
                </a:solidFill>
                <a:latin typeface="Arial" charset="0"/>
              </a:rPr>
              <a:t>Должно предусматривать:</a:t>
            </a:r>
          </a:p>
          <a:p>
            <a:pPr marL="68580" indent="0">
              <a:buNone/>
            </a:pPr>
            <a:r>
              <a:rPr lang="ru-RU" sz="2200" b="1" u="sng" dirty="0">
                <a:solidFill>
                  <a:srgbClr val="58190C"/>
                </a:solidFill>
                <a:latin typeface="Arial" charset="0"/>
              </a:rPr>
              <a:t>информационное обеспечение</a:t>
            </a:r>
            <a:r>
              <a:rPr lang="ru-RU" sz="2200" b="1" dirty="0">
                <a:solidFill>
                  <a:srgbClr val="3A1617"/>
                </a:solidFill>
                <a:latin typeface="Arial" charset="0"/>
              </a:rPr>
              <a:t>: </a:t>
            </a:r>
          </a:p>
          <a:p>
            <a:pPr marL="68580" indent="0">
              <a:buNone/>
            </a:pPr>
            <a:r>
              <a:rPr lang="ru-RU" sz="2200" b="1" dirty="0">
                <a:solidFill>
                  <a:srgbClr val="3A1617"/>
                </a:solidFill>
                <a:latin typeface="Arial" charset="0"/>
              </a:rPr>
              <a:t>учебники, учебные пособия,   учебно-методические рекомендации, рабочие тетради, справочники, словари, энциклопедии, видеоматериалы и т.п.</a:t>
            </a:r>
          </a:p>
          <a:p>
            <a:pPr marL="68580" indent="0">
              <a:buNone/>
            </a:pPr>
            <a:r>
              <a:rPr lang="ru-RU" sz="2200" b="1" u="sng" dirty="0">
                <a:solidFill>
                  <a:srgbClr val="58190C"/>
                </a:solidFill>
                <a:latin typeface="Arial" charset="0"/>
              </a:rPr>
              <a:t>алгоритмы деятельности</a:t>
            </a:r>
            <a:r>
              <a:rPr lang="ru-RU" sz="2200" b="1" dirty="0">
                <a:solidFill>
                  <a:srgbClr val="3A1617"/>
                </a:solidFill>
                <a:latin typeface="Arial" charset="0"/>
              </a:rPr>
              <a:t>: </a:t>
            </a:r>
          </a:p>
          <a:p>
            <a:pPr marL="68580" indent="0">
              <a:buNone/>
            </a:pPr>
            <a:r>
              <a:rPr lang="ru-RU" sz="2200" b="1" dirty="0">
                <a:solidFill>
                  <a:srgbClr val="3A1617"/>
                </a:solidFill>
                <a:latin typeface="Arial" charset="0"/>
              </a:rPr>
              <a:t>инструкционные карты, лабораторно-практические задания, схемы, демонстрационные и раздаточные материалы и т.п.</a:t>
            </a:r>
          </a:p>
          <a:p>
            <a:pPr marL="68580" indent="0">
              <a:buNone/>
            </a:pPr>
            <a:r>
              <a:rPr lang="ru-RU" sz="2200" b="1" u="sng" dirty="0" smtClean="0">
                <a:solidFill>
                  <a:srgbClr val="58190C"/>
                </a:solidFill>
                <a:latin typeface="Arial" charset="0"/>
              </a:rPr>
              <a:t>контрольно-измерительные </a:t>
            </a:r>
            <a:r>
              <a:rPr lang="ru-RU" sz="2200" b="1" u="sng" dirty="0">
                <a:solidFill>
                  <a:srgbClr val="58190C"/>
                </a:solidFill>
                <a:latin typeface="Arial" charset="0"/>
              </a:rPr>
              <a:t>материалы</a:t>
            </a:r>
            <a:r>
              <a:rPr lang="ru-RU" sz="2200" b="1" dirty="0">
                <a:solidFill>
                  <a:srgbClr val="3A1617"/>
                </a:solidFill>
                <a:latin typeface="Arial" charset="0"/>
              </a:rPr>
              <a:t>: сборники контрольных заданий, методики контроля, тестовые задания, анкеты и др.</a:t>
            </a:r>
            <a:endParaRPr lang="ru-RU" sz="2200" dirty="0">
              <a:latin typeface="Arial" charset="0"/>
            </a:endParaRPr>
          </a:p>
          <a:p>
            <a:pPr marL="68580" indent="0" algn="ctr">
              <a:buNone/>
            </a:pPr>
            <a:r>
              <a:rPr lang="ru-RU" sz="2600" b="1" dirty="0">
                <a:solidFill>
                  <a:srgbClr val="C00000"/>
                </a:solidFill>
                <a:latin typeface="Arial" charset="0"/>
              </a:rPr>
              <a:t>7. Список литературы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28.03.2017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28</a:t>
            </a:fld>
            <a:endParaRPr lang="ru-RU" dirty="0"/>
          </a:p>
        </p:txBody>
      </p:sp>
      <p:sp>
        <p:nvSpPr>
          <p:cNvPr id="7" name="Нижний колонтитул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ФИО автора, должность: </a:t>
            </a:r>
            <a:r>
              <a:rPr kumimoji="0" lang="ru-RU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Сечковская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Наталья Владимировна,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ст. преподаватель кафедры ГАУ ДПО СОИРО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2737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836712"/>
            <a:ext cx="7704856" cy="482453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2400" b="1" dirty="0">
                <a:solidFill>
                  <a:srgbClr val="FF0000"/>
                </a:solidFill>
                <a:latin typeface="Arial" charset="0"/>
              </a:rPr>
              <a:t>Педагоги</a:t>
            </a:r>
            <a:r>
              <a:rPr lang="ru-RU" sz="2400" b="1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Arial" charset="0"/>
              </a:rPr>
              <a:t>– </a:t>
            </a:r>
            <a:r>
              <a:rPr lang="ru-RU" sz="2400" dirty="0" smtClean="0">
                <a:solidFill>
                  <a:schemeClr val="tx1"/>
                </a:solidFill>
                <a:latin typeface="Arial" charset="0"/>
              </a:rPr>
              <a:t>самым </a:t>
            </a:r>
            <a:r>
              <a:rPr lang="ru-RU" sz="2400" dirty="0">
                <a:solidFill>
                  <a:schemeClr val="tx1"/>
                </a:solidFill>
                <a:latin typeface="Arial" charset="0"/>
              </a:rPr>
              <a:t>ценный ресурс </a:t>
            </a:r>
            <a:r>
              <a:rPr lang="ru-RU" sz="2400" dirty="0" smtClean="0">
                <a:solidFill>
                  <a:schemeClr val="tx1"/>
                </a:solidFill>
                <a:latin typeface="Arial" charset="0"/>
              </a:rPr>
              <a:t>УДО, </a:t>
            </a:r>
            <a:r>
              <a:rPr lang="ru-RU" sz="2400" dirty="0" smtClean="0">
                <a:solidFill>
                  <a:schemeClr val="tx1"/>
                </a:solidFill>
                <a:latin typeface="Arial" charset="0"/>
              </a:rPr>
              <a:t>их </a:t>
            </a:r>
            <a:r>
              <a:rPr lang="ru-RU" sz="2400" b="1" dirty="0">
                <a:solidFill>
                  <a:srgbClr val="FF0000"/>
                </a:solidFill>
                <a:latin typeface="Arial" charset="0"/>
              </a:rPr>
              <a:t>педагогический потенциал </a:t>
            </a:r>
            <a:r>
              <a:rPr lang="ru-RU" sz="2400" dirty="0">
                <a:solidFill>
                  <a:schemeClr val="tx1"/>
                </a:solidFill>
                <a:latin typeface="Arial" charset="0"/>
              </a:rPr>
              <a:t>– предпосылка его конкурентоспособности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28.03.2017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29</a:t>
            </a:fld>
            <a:endParaRPr lang="ru-RU" dirty="0"/>
          </a:p>
        </p:txBody>
      </p:sp>
      <p:pic>
        <p:nvPicPr>
          <p:cNvPr id="7" name="Содержимое 6" descr="http://detsad122.ru/files/2013-01-11_191510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988840"/>
            <a:ext cx="6984776" cy="3637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851920" y="5552657"/>
            <a:ext cx="4536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Благодарю за внимание</a:t>
            </a:r>
          </a:p>
        </p:txBody>
      </p:sp>
      <p:sp>
        <p:nvSpPr>
          <p:cNvPr id="9" name="Нижний колонтитул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ФИО автора, должность: </a:t>
            </a:r>
            <a:r>
              <a:rPr kumimoji="0" lang="ru-RU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Сечковская</a:t>
            </a: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Наталья Владимировна,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ст. преподаватель кафедры ГАУ ДПО СОИРО</a:t>
            </a:r>
            <a:endParaRPr kumimoji="0" lang="ru-RU" sz="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9181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064896" cy="745152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>
                <a:latin typeface="Arial" pitchFamily="34" charset="0"/>
                <a:cs typeface="Arial" pitchFamily="34" charset="0"/>
              </a:rPr>
              <a:t> Закон «Об образовании в Российской Федерации» от 29 декабря 2012 года N 273-ФЗ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628800"/>
            <a:ext cx="7704856" cy="3960440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Дополнительное образование – вид образования, который направлен на всестороннее удовлетворение образовательных потребностей человека в интеллектуальном, духовно-нравственном и физическом и (или) профессиональном  совершенствовании, который не сопровождается повышением уровня образования                      </a:t>
            </a:r>
          </a:p>
          <a:p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(</a:t>
            </a:r>
            <a:r>
              <a:rPr lang="ru-RU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Гл.I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ст.2, п.14)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28.03.2017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ФИО автора, должность: </a:t>
            </a:r>
            <a:r>
              <a:rPr lang="ru-RU" dirty="0" err="1" smtClean="0"/>
              <a:t>Сечковская</a:t>
            </a:r>
            <a:r>
              <a:rPr lang="ru-RU" dirty="0" smtClean="0"/>
              <a:t> Наталья Владимировна,</a:t>
            </a:r>
          </a:p>
          <a:p>
            <a:r>
              <a:rPr lang="ru-RU" dirty="0" smtClean="0"/>
              <a:t>ст. преподаватель кафедры ГАУ ДПО СОИРО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3</a:t>
            </a:fld>
            <a:endParaRPr lang="ru-RU" dirty="0"/>
          </a:p>
        </p:txBody>
      </p:sp>
      <p:pic>
        <p:nvPicPr>
          <p:cNvPr id="7" name="Рисунок 6" descr="&quot;Федеральный закон &quot;Об образовании в Российской Федерации&quot; : вступил в силу 1 сентября 2013 год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077072"/>
            <a:ext cx="1312094" cy="1894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064896" cy="864096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>
                <a:latin typeface="Arial" pitchFamily="34" charset="0"/>
                <a:cs typeface="Arial" pitchFamily="34" charset="0"/>
              </a:rPr>
              <a:t> Закон «Об образовании в Российской Федерации» от 29 декабря 2012 года N 273-ФЗ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424936" cy="4824536"/>
          </a:xfrm>
        </p:spPr>
        <p:txBody>
          <a:bodyPr>
            <a:normAutofit fontScale="92500" lnSpcReduction="10000"/>
          </a:bodyPr>
          <a:lstStyle/>
          <a:p>
            <a:pPr marL="527050" indent="-457200"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Дополнительное образование  детей и взрослых направлено на формирование и развитие творческих способностей детей и взрослых, удовлетворение их индивидуальных потребностей в интеллектуальном, нравственном и физическом   совершенствовании, формирование культуры здорового и безопасного образа жизни, укрепление здоровья, а также на организацию их свободного времени. </a:t>
            </a:r>
          </a:p>
          <a:p>
            <a:pPr marL="527050" indent="-457200">
              <a:buNone/>
              <a:defRPr/>
            </a:pP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Дополнительное образование детей обеспечивает их адаптацию к жизни в обществе, профессиональную ориентацию, а также выявление и поддержку детей, проявивших выдающиеся способности </a:t>
            </a:r>
          </a:p>
          <a:p>
            <a:pPr marL="527050" indent="-457200" algn="r">
              <a:buNone/>
              <a:defRPr/>
            </a:pP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(Гл.10, ст.75, п.1)</a:t>
            </a:r>
            <a:endParaRPr lang="ru-RU" sz="26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28.03.2017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ФИО автора, должность: </a:t>
            </a:r>
            <a:r>
              <a:rPr lang="ru-RU" dirty="0" err="1" smtClean="0"/>
              <a:t>Сечковская</a:t>
            </a:r>
            <a:r>
              <a:rPr lang="ru-RU" dirty="0" smtClean="0"/>
              <a:t> Наталья Владимировна,</a:t>
            </a:r>
          </a:p>
          <a:p>
            <a:r>
              <a:rPr lang="ru-RU" dirty="0" smtClean="0"/>
              <a:t>ст. преподаватель кафедры ГАУ ДПО СОИРО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064896" cy="745152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>
                <a:latin typeface="Arial" pitchFamily="34" charset="0"/>
                <a:cs typeface="Arial" pitchFamily="34" charset="0"/>
              </a:rPr>
              <a:t>Закон «Об образовании в Российской Федерации» от 29 декабря 2012 года N 273-ФЗ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00808"/>
            <a:ext cx="8064896" cy="4320480"/>
          </a:xfrm>
        </p:spPr>
        <p:txBody>
          <a:bodyPr>
            <a:normAutofit lnSpcReduction="10000"/>
          </a:bodyPr>
          <a:lstStyle/>
          <a:p>
            <a:pPr>
              <a:buNone/>
              <a:defRPr/>
            </a:pP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Образовательная программа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комплекс основных характеристик образования (объем, содержание, планируемые результаты), организационно-педагогических условий и в случаях, предусмотренных настоящим Федеральным законом, форм аттестации, который представлен в виде учебного плана, календарного учебного графика, рабочих программ учебных предметов, курсов, дисциплин (модулей), иных компонентов, а также оценочных и методических материалов </a:t>
            </a:r>
          </a:p>
          <a:p>
            <a:pPr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(</a:t>
            </a:r>
            <a:r>
              <a:rPr lang="ru-RU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Гл.I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ст.2, п.9)</a:t>
            </a:r>
          </a:p>
          <a:p>
            <a:pPr>
              <a:buNone/>
              <a:defRPr/>
            </a:pP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28.03.2017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ФИО автора, должность: </a:t>
            </a:r>
            <a:r>
              <a:rPr lang="ru-RU" dirty="0" err="1" smtClean="0"/>
              <a:t>Сечковская</a:t>
            </a:r>
            <a:r>
              <a:rPr lang="ru-RU" dirty="0" smtClean="0"/>
              <a:t> Наталья Владимировна,</a:t>
            </a:r>
          </a:p>
          <a:p>
            <a:r>
              <a:rPr lang="ru-RU" dirty="0" smtClean="0"/>
              <a:t>ст. преподаватель кафедры ГАУ ДПО СОИРО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064896" cy="745152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>
                <a:latin typeface="Arial" pitchFamily="34" charset="0"/>
                <a:cs typeface="Arial" pitchFamily="34" charset="0"/>
              </a:rPr>
              <a:t>Закон «Об образовании в Российской Федерации» от 29 декабря 2012 года N 273-ФЗ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00808"/>
            <a:ext cx="8064896" cy="4104456"/>
          </a:xfrm>
        </p:spPr>
        <p:txBody>
          <a:bodyPr>
            <a:normAutofit fontScale="85000" lnSpcReduction="10000"/>
          </a:bodyPr>
          <a:lstStyle/>
          <a:p>
            <a:pPr>
              <a:buNone/>
              <a:defRPr/>
            </a:pP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Дополнительные общеобразовательные программы для детей должны учитывать возрастные и индивидуальные особенности детей       (Гл.10, ст.75, п.1)</a:t>
            </a:r>
            <a:endParaRPr lang="ru-RU" sz="2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ru-RU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2. Дополнительные общеобразовательные программы подразделяются на </a:t>
            </a:r>
            <a:r>
              <a:rPr lang="ru-RU" sz="2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общеразвивающие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sz="2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предпрофессиональные</a:t>
            </a:r>
            <a:r>
              <a:rPr lang="ru-RU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программы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  <a:defRPr/>
            </a:pP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Дополнительные </a:t>
            </a:r>
            <a:r>
              <a:rPr lang="ru-RU" sz="2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общеразвивающие</a:t>
            </a:r>
            <a:r>
              <a:rPr lang="ru-RU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программы 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реализуется как для детей, так и для взрослых. </a:t>
            </a:r>
          </a:p>
          <a:p>
            <a:pPr>
              <a:buNone/>
              <a:defRPr/>
            </a:pP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Дополнительные  предпрофессиональные программы 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сфере искусств, физической культуры и спорта реализуются для детей                (Гл.10, ст.75, п.2)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28.03.2017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ФИО автора, должность: </a:t>
            </a:r>
            <a:r>
              <a:rPr lang="ru-RU" dirty="0" err="1" smtClean="0"/>
              <a:t>Сечковская</a:t>
            </a:r>
            <a:r>
              <a:rPr lang="ru-RU" dirty="0" smtClean="0"/>
              <a:t> Наталья Владимировна,</a:t>
            </a:r>
          </a:p>
          <a:p>
            <a:r>
              <a:rPr lang="ru-RU" dirty="0" smtClean="0"/>
              <a:t>ст. преподаватель кафедры ГАУ ДПО СОИРО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064896" cy="745152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>
                <a:latin typeface="Arial" pitchFamily="34" charset="0"/>
                <a:cs typeface="Arial" pitchFamily="34" charset="0"/>
              </a:rPr>
              <a:t>Закон «Об образовании в Российской Федерации» от 29 декабря 2012 года N 273-ФЗ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00808"/>
            <a:ext cx="8064896" cy="4104456"/>
          </a:xfrm>
        </p:spPr>
        <p:txBody>
          <a:bodyPr>
            <a:normAutofit lnSpcReduction="10000"/>
          </a:bodyPr>
          <a:lstStyle/>
          <a:p>
            <a:pPr>
              <a:buNone/>
              <a:defRPr/>
            </a:pP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К дополнительным образовательным </a:t>
            </a:r>
          </a:p>
          <a:p>
            <a:pPr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программам относятся: </a:t>
            </a:r>
          </a:p>
          <a:p>
            <a:pPr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1) дополнительные общеобразовательные программы - дополнительные </a:t>
            </a:r>
            <a:r>
              <a:rPr lang="ru-RU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общеразвивающие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программы, дополнительные </a:t>
            </a:r>
            <a:r>
              <a:rPr lang="ru-RU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предпрофессиональные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программы                                            (Гл.2, ст.12, п.4)</a:t>
            </a:r>
          </a:p>
          <a:p>
            <a:pPr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 Образовательные программы самостоятельно разрабатываются и утверждаются организацией, осуществляющей образовательную деятельность, если настоящим Федеральным законом не установлено иное                                (Гл.2, ст.12, п.5)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28.03.2017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ФИО автора, должность: </a:t>
            </a:r>
            <a:r>
              <a:rPr lang="ru-RU" dirty="0" err="1" smtClean="0"/>
              <a:t>Сечковская</a:t>
            </a:r>
            <a:r>
              <a:rPr lang="ru-RU" dirty="0" smtClean="0"/>
              <a:t> Наталья Владимировна,</a:t>
            </a:r>
          </a:p>
          <a:p>
            <a:r>
              <a:rPr lang="ru-RU" dirty="0" smtClean="0"/>
              <a:t>ст. преподаватель кафедры ГАУ ДПО СОИРО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064896" cy="745152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>
                <a:latin typeface="Arial" pitchFamily="34" charset="0"/>
                <a:cs typeface="Arial" pitchFamily="34" charset="0"/>
              </a:rPr>
              <a:t>Закон «Об образовании в Российской Федерации» от 29 декабря 2012 года N 273-ФЗ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556792"/>
            <a:ext cx="8064896" cy="4248472"/>
          </a:xfrm>
        </p:spPr>
        <p:txBody>
          <a:bodyPr>
            <a:normAutofit lnSpcReduction="10000"/>
          </a:bodyPr>
          <a:lstStyle/>
          <a:p>
            <a:pPr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Содержание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дополнительных 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общеразвивающих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программ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сроки обучения по ним определяются образовательной программой, разработанной и утвержденной организацией, осуществляющей образовательную деятельность. </a:t>
            </a:r>
          </a:p>
          <a:p>
            <a:pPr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Содержание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дополнительных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предпрофессиональных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определяется образовательной программой, разработанной и утвержденной организацией, осуществляющей образовательную деятельность, в соответствии с федеральными государственными требованиями      (Гл. 10, ст. 75, п. 4)</a:t>
            </a:r>
            <a:endParaRPr lang="ru-RU" sz="2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28.03.2017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ФИО автора, должность: </a:t>
            </a:r>
            <a:r>
              <a:rPr lang="ru-RU" dirty="0" err="1" smtClean="0"/>
              <a:t>Сечковская</a:t>
            </a:r>
            <a:r>
              <a:rPr lang="ru-RU" dirty="0" smtClean="0"/>
              <a:t> Наталья Владимировна,</a:t>
            </a:r>
          </a:p>
          <a:p>
            <a:r>
              <a:rPr lang="ru-RU" dirty="0" smtClean="0"/>
              <a:t>ст. преподаватель кафедры ГАУ ДПО СОИРО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064896" cy="864096"/>
          </a:xfrm>
        </p:spPr>
        <p:txBody>
          <a:bodyPr>
            <a:normAutofit fontScale="90000"/>
          </a:bodyPr>
          <a:lstStyle/>
          <a:p>
            <a:pPr algn="r"/>
            <a:r>
              <a:rPr lang="ru-RU" sz="2300" dirty="0" smtClean="0">
                <a:latin typeface="Arial" pitchFamily="34" charset="0"/>
                <a:cs typeface="Arial" pitchFamily="34" charset="0"/>
              </a:rPr>
              <a:t>Концепция развития дополнительного образования детей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(Распоряжение правительства РФ от 4.09. 2014 г. № 1726-р)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896" cy="4608512"/>
          </a:xfrm>
        </p:spPr>
        <p:txBody>
          <a:bodyPr>
            <a:normAutofit lnSpcReduction="10000"/>
          </a:bodyPr>
          <a:lstStyle/>
          <a:p>
            <a:pPr marL="68580" lvl="0" indent="0">
              <a:buNone/>
            </a:pPr>
            <a:r>
              <a:rPr lang="ru-RU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Проектирование и реализация программ должны строиться на следующих основаниях</a:t>
            </a:r>
            <a:r>
              <a:rPr lang="uk-UA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uk-UA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свобода 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выбора </a:t>
            </a: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ДОО 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программ </a:t>
            </a:r>
            <a:r>
              <a:rPr lang="uk-UA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uk-UA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режима</a:t>
            </a:r>
            <a:r>
              <a:rPr lang="uk-UA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их</a:t>
            </a:r>
            <a:r>
              <a:rPr lang="uk-UA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освоения</a:t>
            </a:r>
            <a:r>
              <a:rPr lang="uk-UA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>
              <a:buFontTx/>
              <a:buChar char="-"/>
            </a:pPr>
            <a:r>
              <a:rPr lang="uk-UA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соответствие</a:t>
            </a:r>
            <a:r>
              <a:rPr lang="uk-UA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образовательных программ </a:t>
            </a:r>
            <a:r>
              <a:rPr lang="uk-UA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форм ДО 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возрастным </a:t>
            </a:r>
            <a:r>
              <a:rPr lang="uk-UA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индивидуальным </a:t>
            </a:r>
            <a:r>
              <a:rPr lang="uk-UA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особенностям</a:t>
            </a:r>
            <a:r>
              <a:rPr lang="uk-UA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детей;</a:t>
            </a:r>
          </a:p>
          <a:p>
            <a:pPr>
              <a:buFontTx/>
              <a:buChar char="-"/>
            </a:pPr>
            <a:r>
              <a:rPr lang="uk-UA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вариативность</a:t>
            </a:r>
            <a:r>
              <a:rPr lang="uk-UA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uk-UA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гибкость</a:t>
            </a:r>
            <a:r>
              <a:rPr lang="uk-UA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uk-UA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мобильность</a:t>
            </a:r>
            <a:r>
              <a:rPr lang="uk-UA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ДОО</a:t>
            </a:r>
            <a:r>
              <a:rPr lang="uk-UA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про</a:t>
            </a: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грамм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>
              <a:buFontTx/>
              <a:buChar char="-"/>
            </a:pPr>
            <a:r>
              <a:rPr lang="uk-UA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разноуровневость</a:t>
            </a:r>
            <a:r>
              <a:rPr lang="uk-UA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uk-UA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ступенчатость</a:t>
            </a:r>
            <a:r>
              <a:rPr lang="uk-UA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образовательных программ;</a:t>
            </a:r>
          </a:p>
          <a:p>
            <a:pPr>
              <a:buFontTx/>
              <a:buChar char="-"/>
            </a:pPr>
            <a:r>
              <a:rPr lang="uk-UA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модульность</a:t>
            </a:r>
            <a:r>
              <a:rPr lang="uk-UA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содержания</a:t>
            </a:r>
            <a:r>
              <a:rPr lang="uk-UA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ДОО программ;</a:t>
            </a:r>
            <a:endParaRPr lang="ru-RU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uk-UA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ориентация</a:t>
            </a:r>
            <a:r>
              <a:rPr lang="uk-UA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метапредметные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личностные </a:t>
            </a: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результаты;</a:t>
            </a:r>
            <a:endParaRPr lang="ru-RU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творческий</a:t>
            </a:r>
            <a:r>
              <a:rPr lang="uk-UA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продуктивный характер </a:t>
            </a: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ДОО программ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FontTx/>
              <a:buChar char="-"/>
            </a:pP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открытый и сетевой характер реализации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28.03.2017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ФИО автора, должность: </a:t>
            </a:r>
            <a:r>
              <a:rPr lang="ru-RU" dirty="0" err="1" smtClean="0"/>
              <a:t>Сечковская</a:t>
            </a:r>
            <a:r>
              <a:rPr lang="ru-RU" dirty="0" smtClean="0"/>
              <a:t> Наталья Владимировна,</a:t>
            </a:r>
          </a:p>
          <a:p>
            <a:r>
              <a:rPr lang="ru-RU" dirty="0" smtClean="0"/>
              <a:t>ст. преподаватель кафедры ГАУ ДПО СОИРО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411118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Другая 9">
      <a:dk1>
        <a:sysClr val="windowText" lastClr="000000"/>
      </a:dk1>
      <a:lt1>
        <a:sysClr val="window" lastClr="FFFFFF"/>
      </a:lt1>
      <a:dk2>
        <a:srgbClr val="676A55"/>
      </a:dk2>
      <a:lt2>
        <a:srgbClr val="D5ECD9"/>
      </a:lt2>
      <a:accent1>
        <a:srgbClr val="B0CCB0"/>
      </a:accent1>
      <a:accent2>
        <a:srgbClr val="40924E"/>
      </a:accent2>
      <a:accent3>
        <a:srgbClr val="A8CDD7"/>
      </a:accent3>
      <a:accent4>
        <a:srgbClr val="D5ECD9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1863</TotalTime>
  <Words>2384</Words>
  <Application>Microsoft Office PowerPoint</Application>
  <PresentationFormat>Экран (4:3)</PresentationFormat>
  <Paragraphs>340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Остин</vt:lpstr>
      <vt:lpstr>Проектирование дополнительной общеобразовательной общеразвивающей программы    Сечковская Н.В., ст. преподаватель кафедры воспитания и социализации детей и молодежи</vt:lpstr>
      <vt:lpstr>Программа в контексте нормативных документов</vt:lpstr>
      <vt:lpstr> Закон «Об образовании в Российской Федерации» от 29 декабря 2012 года N 273-ФЗ</vt:lpstr>
      <vt:lpstr> Закон «Об образовании в Российской Федерации» от 29 декабря 2012 года N 273-ФЗ</vt:lpstr>
      <vt:lpstr>Закон «Об образовании в Российской Федерации» от 29 декабря 2012 года N 273-ФЗ</vt:lpstr>
      <vt:lpstr>Закон «Об образовании в Российской Федерации» от 29 декабря 2012 года N 273-ФЗ</vt:lpstr>
      <vt:lpstr>Закон «Об образовании в Российской Федерации» от 29 декабря 2012 года N 273-ФЗ</vt:lpstr>
      <vt:lpstr>Закон «Об образовании в Российской Федерации» от 29 декабря 2012 года N 273-ФЗ</vt:lpstr>
      <vt:lpstr>Концепция развития дополнительного образования детей (Распоряжение правительства РФ от 4.09. 2014 г. № 1726-р)</vt:lpstr>
      <vt:lpstr>Классификация программ</vt:lpstr>
      <vt:lpstr>Классификация программ</vt:lpstr>
      <vt:lpstr>Классификация программ</vt:lpstr>
      <vt:lpstr>Уровни сложности  ДОО программы</vt:lpstr>
      <vt:lpstr>Методические рекомендации по проектированию дополнительных общеразвивающих программ (Письмо Минобрнауки  РФ «О направлении информации»  от 18 ноября 2015 г. № 09-3242) </vt:lpstr>
      <vt:lpstr>Методические рекомендации по проектированию дополнительных общеразвивающих программ (Письмо Минобрнауки  РФ «О направлении информации»  от 18 ноября 2015 г. № 09-3242) </vt:lpstr>
      <vt:lpstr>Методические рекомендации по проектированию дополнительных общеразвивающих программ (Письмо Минобрнауки  РФ «О направлении информации»  от 18 ноября 2015 г. № 09-3242)</vt:lpstr>
      <vt:lpstr>Проектирование ДОО программ</vt:lpstr>
      <vt:lpstr>Проектирование ДОО программ</vt:lpstr>
      <vt:lpstr>Титульный лист</vt:lpstr>
      <vt:lpstr>Проектирование ДОО программ</vt:lpstr>
      <vt:lpstr>Проектирование  ДОО программ</vt:lpstr>
      <vt:lpstr>Проектирование  ДОО программ</vt:lpstr>
      <vt:lpstr>Планируемые  результаты освоения программы</vt:lpstr>
      <vt:lpstr>Планируемые  результаты освоения программы</vt:lpstr>
      <vt:lpstr> Планируемые  результаты освоения программы</vt:lpstr>
      <vt:lpstr>Проектирование ДОО программ</vt:lpstr>
      <vt:lpstr>Проектирование ДОО программ</vt:lpstr>
      <vt:lpstr>Проектирование ДОО программ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Орешкова</dc:creator>
  <cp:lastModifiedBy>Admin</cp:lastModifiedBy>
  <cp:revision>184</cp:revision>
  <dcterms:created xsi:type="dcterms:W3CDTF">2012-06-27T06:59:33Z</dcterms:created>
  <dcterms:modified xsi:type="dcterms:W3CDTF">2017-03-28T17:26:11Z</dcterms:modified>
</cp:coreProperties>
</file>