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21"/>
  </p:notesMasterIdLst>
  <p:sldIdLst>
    <p:sldId id="256" r:id="rId2"/>
    <p:sldId id="258" r:id="rId3"/>
    <p:sldId id="262" r:id="rId4"/>
    <p:sldId id="264" r:id="rId5"/>
    <p:sldId id="268" r:id="rId6"/>
    <p:sldId id="272" r:id="rId7"/>
    <p:sldId id="274" r:id="rId8"/>
    <p:sldId id="275" r:id="rId9"/>
    <p:sldId id="276" r:id="rId10"/>
    <p:sldId id="278" r:id="rId11"/>
    <p:sldId id="284" r:id="rId12"/>
    <p:sldId id="289" r:id="rId13"/>
    <p:sldId id="318" r:id="rId14"/>
    <p:sldId id="320" r:id="rId15"/>
    <p:sldId id="322" r:id="rId16"/>
    <p:sldId id="349" r:id="rId17"/>
    <p:sldId id="329" r:id="rId18"/>
    <p:sldId id="342" r:id="rId19"/>
    <p:sldId id="350" r:id="rId2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3" d="100"/>
          <a:sy n="53" d="100"/>
        </p:scale>
        <p:origin x="-2892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5E9656-0795-4F60-865B-E9312BFB93B2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E60702-2FA8-483F-B3E7-BCC16558FE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32340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60702-2FA8-483F-B3E7-BCC16558FEB7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998251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E5597-9C48-413E-8941-31865A5CC9E8}" type="datetime1">
              <a:rPr lang="en-US" smtClean="0"/>
              <a:pPr/>
              <a:t>3/31/2017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06CBE-A801-48A4-A2BA-A08FB0A5AD47}" type="datetime1">
              <a:rPr lang="en-US" smtClean="0"/>
              <a:pPr/>
              <a:t>3/31/2017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7BD09-8B83-4725-8B85-6EEF40A9DBBB}" type="datetime1">
              <a:rPr lang="en-US" smtClean="0"/>
              <a:pPr/>
              <a:t>3/31/2017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D1CB0-2848-4C28-A21F-DEE5F19F21FF}" type="datetime1">
              <a:rPr lang="en-US" smtClean="0"/>
              <a:pPr/>
              <a:t>3/31/2017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BE94A-4486-47BE-8ADC-611BD41EB82B}" type="datetime1">
              <a:rPr lang="en-US" smtClean="0"/>
              <a:pPr/>
              <a:t>3/31/2017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8AC77-EC99-4AD5-B6A0-98052B750D20}" type="datetime1">
              <a:rPr lang="en-US" smtClean="0"/>
              <a:pPr/>
              <a:t>3/31/2017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F07BB-9122-4FAC-940C-F36811E6C3CE}" type="datetime1">
              <a:rPr lang="en-US" smtClean="0"/>
              <a:pPr/>
              <a:t>3/31/2017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33DF2-12DA-407A-8BAC-F0EAD8736854}" type="datetime1">
              <a:rPr lang="en-US" smtClean="0"/>
              <a:pPr/>
              <a:t>3/31/2017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00537-FDF7-4DCF-BF07-D70774CBD4D9}" type="datetime1">
              <a:rPr lang="en-US" smtClean="0"/>
              <a:pPr/>
              <a:t>3/31/2017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044E5-EB66-4EDF-8349-83B1890D2F54}" type="datetime1">
              <a:rPr lang="en-US" smtClean="0"/>
              <a:pPr/>
              <a:t>3/31/2017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31B41-B463-4800-A52B-D402C1932030}" type="datetime1">
              <a:rPr lang="en-US" smtClean="0"/>
              <a:pPr/>
              <a:t>3/31/2017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551726F-C512-4483-AA65-6A86FA43B577}" type="datetime1">
              <a:rPr lang="en-US" smtClean="0"/>
              <a:pPr/>
              <a:t>3/31/2017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196752"/>
            <a:ext cx="7416824" cy="280831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Патриотическое воспитание детей и молодежи в рамках деятельности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Рославльской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районной детской общественной организации </a:t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>«Ребячья республика»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260648"/>
            <a:ext cx="84249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Муниципальное бюджетное учреждение дополнительного образования «Центр развития творчества детей и юношества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» г. Рославля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995936" y="4869160"/>
            <a:ext cx="48965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Никитенко Татьяна Викторовна, 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методист МБУДО «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ЦРТДиЮ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» г.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Рославля, 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координатор РРДОО «Ребячья республика»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4372168"/>
            <a:ext cx="3886199" cy="1143000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>
                <a:latin typeface="Arial" pitchFamily="34" charset="0"/>
                <a:cs typeface="Arial" pitchFamily="34" charset="0"/>
              </a:rPr>
              <a:t>Первичное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детское объединение «Поколение 10», МБОУ «Средняя школа № 10»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C:\Documents and Settings\Admin\Рабочий стол\IMG_6752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81000" y="304800"/>
            <a:ext cx="4108450" cy="3962400"/>
          </a:xfrm>
          <a:prstGeom prst="rect">
            <a:avLst/>
          </a:prstGeom>
          <a:noFill/>
        </p:spPr>
      </p:pic>
      <p:pic>
        <p:nvPicPr>
          <p:cNvPr id="4099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4" y="381000"/>
            <a:ext cx="4270375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4648200" y="4372168"/>
            <a:ext cx="4343400" cy="187623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rmAutofit fontScale="97500"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ru-RU" sz="2400" dirty="0" smtClean="0">
                <a:latin typeface="Arial" pitchFamily="34" charset="0"/>
                <a:cs typeface="Arial" pitchFamily="34" charset="0"/>
              </a:rPr>
              <a:t>Первичное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детское объединение «Спектр», МБОУ «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Пригорьевская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средняя школа»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1" y="5715000"/>
            <a:ext cx="7543800" cy="45720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Флешмоб «Праздник Победы»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60648"/>
            <a:ext cx="7543800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1" y="4372168"/>
            <a:ext cx="8443663" cy="1143000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>
                <a:latin typeface="Arial" pitchFamily="34" charset="0"/>
                <a:cs typeface="Arial" pitchFamily="34" charset="0"/>
              </a:rPr>
              <a:t>Первый муниципальный детско-юношеский исторический квест «От неизвестных и до знаменитых, сразить которых годы не вольны…»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3" descr="C:\Documents and Settings\Admin\Рабочий стол\Новая папка\Изображение 082.jpg"/>
          <p:cNvPicPr>
            <a:picLocks noGrp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51520" y="260648"/>
            <a:ext cx="3863280" cy="3777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28600"/>
            <a:ext cx="4343400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797152"/>
            <a:ext cx="7128792" cy="1944216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>
                <a:latin typeface="Arial" pitchFamily="34" charset="0"/>
                <a:cs typeface="Arial" pitchFamily="34" charset="0"/>
              </a:rPr>
              <a:t>Создание «Замени нашей Победы» (первичное детское объединение «Радуга» МБОУ «Остёрская средняя школа»)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3" descr="C:\Documents and Settings\Admin\Рабочий стол\остёр Знамя Победы\IMG_1841.JPG"/>
          <p:cNvPicPr>
            <a:picLocks noGrp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403648" y="476672"/>
            <a:ext cx="6336704" cy="395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869160"/>
            <a:ext cx="7344816" cy="646008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>
                <a:latin typeface="Arial" pitchFamily="34" charset="0"/>
                <a:cs typeface="Arial" pitchFamily="34" charset="0"/>
              </a:rPr>
              <a:t>Акция «Часовой у Знамени Победы»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C:\Documents and Settings\Admin\Рабочий стол\РРДОО НОВАЯ\Знамя в Центре Рославля\DSCN6782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259632" y="404664"/>
            <a:ext cx="6386193" cy="3789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1" y="4372168"/>
            <a:ext cx="4343399" cy="1143000"/>
          </a:xfrm>
        </p:spPr>
        <p:txBody>
          <a:bodyPr/>
          <a:lstStyle/>
          <a:p>
            <a:pPr algn="l"/>
            <a:r>
              <a:rPr lang="ru-RU" sz="2400" dirty="0" smtClean="0">
                <a:latin typeface="Arial" pitchFamily="34" charset="0"/>
                <a:cs typeface="Arial" pitchFamily="34" charset="0"/>
              </a:rPr>
              <a:t>Делегация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РРДОО «Ребячья республика»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C:\Documents and Settings\Admin\Рабочий стол\3 обл. Слёт Наследники Победы 2015 г Кардымово\DSCN6569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79512" y="332656"/>
            <a:ext cx="4102224" cy="3164179"/>
          </a:xfrm>
          <a:prstGeom prst="rect">
            <a:avLst/>
          </a:prstGeom>
          <a:noFill/>
        </p:spPr>
      </p:pic>
      <p:pic>
        <p:nvPicPr>
          <p:cNvPr id="10242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32656"/>
            <a:ext cx="4057031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286000" y="2074783"/>
            <a:ext cx="64770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4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ea typeface="+mj-ea"/>
                <a:cs typeface="+mj-cs"/>
              </a:rPr>
              <a:t>!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800600" y="2819400"/>
            <a:ext cx="4114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>
              <a:gradFill>
                <a:gsLst>
                  <a:gs pos="0">
                    <a:prstClr val="black"/>
                  </a:gs>
                  <a:gs pos="40000">
                    <a:prstClr val="black">
                      <a:lumMod val="75000"/>
                      <a:lumOff val="25000"/>
                    </a:prstClr>
                  </a:gs>
                  <a:gs pos="100000">
                    <a:srgbClr val="212745">
                      <a:alpha val="65000"/>
                    </a:srgbClr>
                  </a:gs>
                </a:gsLst>
                <a:lin ang="5400000" scaled="0"/>
              </a:gradFill>
              <a:effectLst>
                <a:reflection blurRad="6350" stA="55000" endA="300" endPos="45500" dir="5400000" sy="-100000" algn="bl" rotWithShape="0"/>
              </a:effectLst>
              <a:ea typeface="+mj-ea"/>
              <a:cs typeface="+mj-cs"/>
            </a:endParaRPr>
          </a:p>
          <a:p>
            <a:endParaRPr lang="ru-RU" sz="2800" b="1" dirty="0">
              <a:gradFill>
                <a:gsLst>
                  <a:gs pos="0">
                    <a:prstClr val="black"/>
                  </a:gs>
                  <a:gs pos="40000">
                    <a:prstClr val="black">
                      <a:lumMod val="75000"/>
                      <a:lumOff val="25000"/>
                    </a:prstClr>
                  </a:gs>
                  <a:gs pos="100000">
                    <a:srgbClr val="212745">
                      <a:alpha val="65000"/>
                    </a:srgbClr>
                  </a:gs>
                </a:gsLst>
                <a:lin ang="5400000" scaled="0"/>
              </a:gradFill>
              <a:effectLst>
                <a:reflection blurRad="6350" stA="55000" endA="300" endPos="45500" dir="5400000" sy="-100000" algn="bl" rotWithShape="0"/>
              </a:effectLst>
              <a:ea typeface="+mj-ea"/>
              <a:cs typeface="+mj-cs"/>
            </a:endParaRPr>
          </a:p>
          <a:p>
            <a:endParaRPr lang="ru-RU" sz="2800" b="1" dirty="0" smtClean="0">
              <a:gradFill>
                <a:gsLst>
                  <a:gs pos="0">
                    <a:prstClr val="black"/>
                  </a:gs>
                  <a:gs pos="40000">
                    <a:prstClr val="black">
                      <a:lumMod val="75000"/>
                      <a:lumOff val="25000"/>
                    </a:prstClr>
                  </a:gs>
                  <a:gs pos="100000">
                    <a:srgbClr val="212745">
                      <a:alpha val="65000"/>
                    </a:srgbClr>
                  </a:gs>
                </a:gsLst>
                <a:lin ang="5400000" scaled="0"/>
              </a:gradFill>
              <a:effectLst>
                <a:reflection blurRad="6350" stA="55000" endA="300" endPos="45500" dir="5400000" sy="-100000" algn="bl" rotWithShape="0"/>
              </a:effectLst>
              <a:ea typeface="+mj-ea"/>
              <a:cs typeface="+mj-cs"/>
            </a:endParaRPr>
          </a:p>
          <a:p>
            <a:r>
              <a:rPr lang="ru-RU" sz="24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Торжественное </a:t>
            </a:r>
            <a:r>
              <a:rPr lang="ru-RU" sz="24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вручение Знамени Победы лучшему району. </a:t>
            </a:r>
            <a:r>
              <a:rPr lang="ru-RU" sz="2400" b="1" dirty="0" err="1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Рославльскому</a:t>
            </a:r>
            <a:r>
              <a:rPr lang="ru-RU" sz="24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!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Света\Desktop\союз добрых сердец 1\К ПРЕЗЕНТАЦИИ\IMG_6891.JPG"/>
          <p:cNvPicPr>
            <a:picLocks noGrp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60648"/>
            <a:ext cx="3744416" cy="3039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I:\IMG_686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3645024"/>
            <a:ext cx="3960440" cy="2948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I:\IMG_690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260648"/>
            <a:ext cx="3888432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I:\IMG_360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3657600"/>
            <a:ext cx="3952056" cy="2939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1" y="5257800"/>
            <a:ext cx="7772400" cy="91440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«Мы этот день не забываем, </a:t>
            </a:r>
            <a:br>
              <a:rPr lang="ru-RU" sz="2400" dirty="0" smtClean="0"/>
            </a:br>
            <a:r>
              <a:rPr lang="ru-RU" sz="2400" dirty="0" smtClean="0"/>
              <a:t>он в памяти у всей страны…»</a:t>
            </a:r>
            <a:endParaRPr lang="ru-RU" sz="2400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20688"/>
            <a:ext cx="3956050" cy="3903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20688"/>
            <a:ext cx="4176464" cy="4031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1" y="4372168"/>
            <a:ext cx="7924800" cy="1143000"/>
          </a:xfrm>
        </p:spPr>
        <p:txBody>
          <a:bodyPr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Поздравление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поисковиков </a:t>
            </a:r>
            <a:br>
              <a:rPr lang="ru-RU" sz="2400" dirty="0" smtClean="0">
                <a:latin typeface="Arial" pitchFamily="34" charset="0"/>
                <a:cs typeface="Arial" pitchFamily="34" charset="0"/>
              </a:rPr>
            </a:b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3" descr="C:\Documents and Settings\Admin\Рабочий стол\вахта\DSCN2899.JPG"/>
          <p:cNvPicPr>
            <a:picLocks noGrp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95536" y="476672"/>
            <a:ext cx="4015680" cy="3561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76672"/>
            <a:ext cx="4108450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1026" name="Picture 2" descr="C:\Documents and Settings\Admin\Рабочий стол\РРДОО НОВАЯ\сканы наград РРДОО Р.Р\грамоты\грамота 06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67544" y="476672"/>
            <a:ext cx="4095285" cy="5301952"/>
          </a:xfrm>
          <a:prstGeom prst="rect">
            <a:avLst/>
          </a:prstGeom>
          <a:noFill/>
        </p:spPr>
      </p:pic>
      <p:sp>
        <p:nvSpPr>
          <p:cNvPr id="5" name="Объект 4"/>
          <p:cNvSpPr>
            <a:spLocks noGrp="1"/>
          </p:cNvSpPr>
          <p:nvPr>
            <p:ph sz="quarter" idx="14"/>
          </p:nvPr>
        </p:nvSpPr>
        <p:spPr>
          <a:xfrm>
            <a:off x="4716016" y="731520"/>
            <a:ext cx="4248472" cy="505968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Пока свободою горим, Пока сердца для чести живы, 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Мой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друг,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Отчизне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посвятим 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Души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прекрасные порывы!</a:t>
            </a:r>
          </a:p>
          <a:p>
            <a:pPr algn="r"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  А.С. Пушкин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029200"/>
            <a:ext cx="6512511" cy="1219200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>
                <a:latin typeface="Arial" pitchFamily="34" charset="0"/>
                <a:cs typeface="Arial" pitchFamily="34" charset="0"/>
              </a:rPr>
              <a:t>Церемония вступления в ряды РРДОО «Ребячья республика»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3" descr="C:\Documents and Settings\Admin\Рабочий стол\Новая папка\DSCN5158.JPG"/>
          <p:cNvPicPr>
            <a:picLocks noGrp="1"/>
          </p:cNvPicPr>
          <p:nvPr>
            <p:ph sz="quarter" idx="13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499992" y="764704"/>
            <a:ext cx="4400674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64704"/>
            <a:ext cx="3979168" cy="3559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5" y="5157192"/>
            <a:ext cx="7118176" cy="1224136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Сквер погибших воинов </a:t>
            </a:r>
            <a:br>
              <a:rPr lang="ru-RU" sz="2400" dirty="0" smtClean="0"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latin typeface="Arial" pitchFamily="34" charset="0"/>
                <a:cs typeface="Arial" pitchFamily="34" charset="0"/>
              </a:rPr>
              <a:t>День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освобождения Смоленщины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3" descr="http://cs618721.vk.me/v618721682/13fec/Klu6sp0BpuI.jpg"/>
          <p:cNvPicPr>
            <a:picLocks noGrp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726290" y="457200"/>
            <a:ext cx="627471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648200"/>
            <a:ext cx="6512511" cy="2021160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latin typeface="Arial" pitchFamily="34" charset="0"/>
                <a:cs typeface="Arial" pitchFamily="34" charset="0"/>
              </a:rPr>
              <a:t>Акция «Обелиск»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 smtClean="0"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первичное детское объединение «Новое поколение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»</a:t>
            </a:r>
            <a:br>
              <a:rPr lang="ru-RU" sz="2400" dirty="0" smtClean="0"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latin typeface="Arial" pitchFamily="34" charset="0"/>
                <a:cs typeface="Arial" pitchFamily="34" charset="0"/>
              </a:rPr>
              <a:t>МБОУ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«Средняя школа № 5»)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C:\Documents and Settings\Admin\Рабочий стол\РРДОО НОВАЯ\Областная акция Память 2014\приторье\братская могила №7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447800" y="457200"/>
            <a:ext cx="6477000" cy="4038600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7" y="4221088"/>
            <a:ext cx="4248472" cy="2160240"/>
          </a:xfrm>
        </p:spPr>
        <p:txBody>
          <a:bodyPr>
            <a:noAutofit/>
          </a:bodyPr>
          <a:lstStyle/>
          <a:p>
            <a:pPr algn="l"/>
            <a:r>
              <a:rPr lang="ru-RU" sz="2000" dirty="0" smtClean="0">
                <a:latin typeface="Arial" pitchFamily="34" charset="0"/>
                <a:cs typeface="Arial" pitchFamily="34" charset="0"/>
              </a:rPr>
              <a:t>Первичное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детское объединение «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Маяк» МБОУ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«Средняя школа № 9»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 descr="C:\Documents and Settings\Admin\Рабочий стол\РРДОО НОВАЯ\Областная акция Память 2014\рославль школа № 8\8 школа память\DSC07232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67544" y="476672"/>
            <a:ext cx="4032250" cy="3251787"/>
          </a:xfrm>
          <a:prstGeom prst="rect">
            <a:avLst/>
          </a:prstGeom>
          <a:noFill/>
        </p:spPr>
      </p:pic>
      <p:sp>
        <p:nvSpPr>
          <p:cNvPr id="7" name="Объект 6"/>
          <p:cNvSpPr>
            <a:spLocks noGrp="1"/>
          </p:cNvSpPr>
          <p:nvPr>
            <p:ph sz="quarter" idx="14"/>
          </p:nvPr>
        </p:nvSpPr>
        <p:spPr>
          <a:xfrm>
            <a:off x="4716016" y="4267200"/>
            <a:ext cx="4248472" cy="213360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Первичное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детское объединение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«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ЮТА» МБОУ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«Средняя школа №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3»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28600"/>
            <a:ext cx="3792537" cy="347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1" y="4495800"/>
            <a:ext cx="8534399" cy="1600200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>
                <a:latin typeface="Arial" pitchFamily="34" charset="0"/>
                <a:cs typeface="Arial" pitchFamily="34" charset="0"/>
              </a:rPr>
              <a:t>Встречи с ветеранами на дому (первичное детское объединение «Маяк», МБОУ «Средняя школа № 9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»,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 smtClean="0"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latin typeface="Arial" pitchFamily="34" charset="0"/>
                <a:cs typeface="Arial" pitchFamily="34" charset="0"/>
              </a:rPr>
              <a:t>первичное детское объединение «Эдельвейс», МБОУ «Средняя школа № 8»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3" descr="C:\Documents and Settings\Admin\Рабочий стол\ветераны23 -9 школа\IMG_1872.JPG"/>
          <p:cNvPicPr>
            <a:picLocks noGrp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81000" y="304800"/>
            <a:ext cx="410845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4" y="304800"/>
            <a:ext cx="4270375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1" y="4372168"/>
            <a:ext cx="6336705" cy="1143000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>
                <a:latin typeface="Arial" pitchFamily="34" charset="0"/>
                <a:cs typeface="Arial" pitchFamily="34" charset="0"/>
              </a:rPr>
              <a:t>Встречи в школе (первичное детское объединение «Алые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паруса»</a:t>
            </a:r>
            <a:br>
              <a:rPr lang="ru-RU" sz="2400" dirty="0" smtClean="0"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latin typeface="Arial" pitchFamily="34" charset="0"/>
                <a:cs typeface="Arial" pitchFamily="34" charset="0"/>
              </a:rPr>
              <a:t>МБОУ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«Косковская основная школа»)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C:\Documents and Settings\Admin\Рабочий стол\РРДОО НОВАЯ\Коски встреча с участниками и узниками войны\1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691680" y="476672"/>
            <a:ext cx="5669491" cy="3825875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437112"/>
            <a:ext cx="7416824" cy="2160240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dirty="0" smtClean="0">
                <a:latin typeface="Arial" pitchFamily="34" charset="0"/>
                <a:cs typeface="Arial" pitchFamily="34" charset="0"/>
              </a:rPr>
              <a:t>Д</a:t>
            </a:r>
            <a:r>
              <a:rPr lang="ru-RU" sz="2700" dirty="0" smtClean="0">
                <a:latin typeface="Arial" pitchFamily="34" charset="0"/>
                <a:cs typeface="Arial" pitchFamily="34" charset="0"/>
              </a:rPr>
              <a:t>епутат </a:t>
            </a:r>
            <a:r>
              <a:rPr lang="ru-RU" sz="2700" dirty="0" smtClean="0">
                <a:latin typeface="Arial" pitchFamily="34" charset="0"/>
                <a:cs typeface="Arial" pitchFamily="34" charset="0"/>
              </a:rPr>
              <a:t>Смоленской областной Думы, руководитель организации ветеранов боевых действий -  Игорь Александрович Новиков на сборе Координационного Совета.  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Documents and Settings\Admin\Рабочий стол\К Совет  РРДОО\сбор  21.02.2017\фото\DSCN9498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259632" y="188640"/>
            <a:ext cx="6434423" cy="4038600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372168"/>
            <a:ext cx="8587679" cy="1721128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>
                <a:latin typeface="Arial" pitchFamily="34" charset="0"/>
                <a:cs typeface="Arial" pitchFamily="34" charset="0"/>
              </a:rPr>
              <a:t>Акция «Поздравь ветерана» (первичное детское объединение «Маяк», МБОУ «Средняя школа № 9», первичное детское объединение «Эдельвейс», МБОУ «Средняя школа № 8»)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3" descr="C:\Documents and Settings\Admin\Рабочий стол\ветераны23 -9 школа\DSCN0207.JPG"/>
          <p:cNvPicPr>
            <a:picLocks noGrp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04800" y="304800"/>
            <a:ext cx="418465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Documents and Settings\Admin\Рабочий стол\IMG_6847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4" y="304800"/>
            <a:ext cx="4194175" cy="350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548</TotalTime>
  <Words>302</Words>
  <Application>Microsoft Office PowerPoint</Application>
  <PresentationFormat>Экран (4:3)</PresentationFormat>
  <Paragraphs>51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Воздушный поток</vt:lpstr>
      <vt:lpstr>  Патриотическое воспитание детей и молодежи в рамках деятельности Рославльской районной детской общественной организации  «Ребячья республика»    </vt:lpstr>
      <vt:lpstr>Церемония вступления в ряды РРДОО «Ребячья республика»</vt:lpstr>
      <vt:lpstr>Сквер погибших воинов  День освобождения Смоленщины</vt:lpstr>
      <vt:lpstr>Акция «Обелиск»  (первичное детское объединение «Новое поколение» МБОУ «Средняя школа № 5»)</vt:lpstr>
      <vt:lpstr>Первичное детское объединение «Маяк» МБОУ «Средняя школа № 9»</vt:lpstr>
      <vt:lpstr>Встречи с ветеранами на дому (первичное детское объединение «Маяк», МБОУ «Средняя школа № 9», первичное детское объединение «Эдельвейс», МБОУ «Средняя школа № 8»</vt:lpstr>
      <vt:lpstr>Встречи в школе (первичное детское объединение «Алые паруса» МБОУ «Косковская основная школа»)</vt:lpstr>
      <vt:lpstr>Депутат Смоленской областной Думы, руководитель организации ветеранов боевых действий -  Игорь Александрович Новиков на сборе Координационного Совета.    </vt:lpstr>
      <vt:lpstr>Акция «Поздравь ветерана» (первичное детское объединение «Маяк», МБОУ «Средняя школа № 9», первичное детское объединение «Эдельвейс», МБОУ «Средняя школа № 8»)</vt:lpstr>
      <vt:lpstr>Первичное детское объединение «Поколение 10», МБОУ «Средняя школа № 10»</vt:lpstr>
      <vt:lpstr>Флешмоб «Праздник Победы»</vt:lpstr>
      <vt:lpstr>Первый муниципальный детско-юношеский исторический квест «От неизвестных и до знаменитых, сразить которых годы не вольны…»</vt:lpstr>
      <vt:lpstr>Создание «Замени нашей Победы» (первичное детское объединение «Радуга» МБОУ «Остёрская средняя школа»)</vt:lpstr>
      <vt:lpstr>Акция «Часовой у Знамени Победы»</vt:lpstr>
      <vt:lpstr>Делегация РРДОО «Ребячья республика» </vt:lpstr>
      <vt:lpstr>Слайд 16</vt:lpstr>
      <vt:lpstr>«Мы этот день не забываем,  он в памяти у всей страны…»</vt:lpstr>
      <vt:lpstr>Поздравление поисковиков  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Патриотическое  воспитание  детей и юношества в системе деятельности  Рославльской районной детской общественной организации  «Ребячья республика»  (из опыта работы 2015-2017 г.г.) </dc:title>
  <cp:lastModifiedBy>Admin</cp:lastModifiedBy>
  <cp:revision>79</cp:revision>
  <dcterms:modified xsi:type="dcterms:W3CDTF">2017-03-31T00:55:11Z</dcterms:modified>
</cp:coreProperties>
</file>