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80" r:id="rId2"/>
    <p:sldId id="281" r:id="rId3"/>
    <p:sldId id="283" r:id="rId4"/>
    <p:sldId id="284" r:id="rId5"/>
    <p:sldId id="282" r:id="rId6"/>
    <p:sldId id="285" r:id="rId7"/>
    <p:sldId id="286" r:id="rId8"/>
    <p:sldId id="287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271" r:id="rId17"/>
    <p:sldId id="302" r:id="rId18"/>
    <p:sldId id="303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8E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11" autoAdjust="0"/>
  </p:normalViewPr>
  <p:slideViewPr>
    <p:cSldViewPr>
      <p:cViewPr varScale="1">
        <p:scale>
          <a:sx n="71" d="100"/>
          <a:sy n="71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C44F-C25E-472B-9C56-DA084E4824C8}" type="datetimeFigureOut">
              <a:rPr lang="ru-RU" smtClean="0"/>
              <a:t>17.11.2015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DDAF-DF1A-4002-B01B-9B92525825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EE2A-26EC-4427-B279-0F4A47D3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81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091A-084D-44F6-B699-CA1CDF72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941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5801-D856-4153-B4CE-DBFA8117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1824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6A5A-1EDB-4167-9B2A-F71CB9FCC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1026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49DC-F385-4945-BEDF-2158A4832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1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3667-36E9-483B-94A3-BB1806F55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8160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4A3F-338E-4ADA-895E-AE7AE5A95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3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30F0-D743-4D4F-BBA3-DBC983825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32741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D8E9-2C9D-477C-BD48-CEA9B2E82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3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90DA-8E31-447B-BFFF-1E4F54536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02630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1BED-7B70-4A05-88FA-191A70E1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54379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05FA-495C-4CBB-BDC8-92560C0D7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305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D682-273A-4EE5-8DE2-7E0022A7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3531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0EA3D-D7F0-45C3-9146-8E648D680E76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352928" cy="261972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дополнительного образования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48092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Г.Д. Кочергина, доцент кафедры воспитания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социализации детей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молодежи,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к.п.н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., </a:t>
            </a:r>
          </a:p>
        </p:txBody>
      </p:sp>
    </p:spTree>
    <p:extLst>
      <p:ext uri="{BB962C8B-B14F-4D97-AF65-F5344CB8AC3E}">
        <p14:creationId xmlns:p14="http://schemas.microsoft.com/office/powerpoint/2010/main" val="35174218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5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74215"/>
              </p:ext>
            </p:extLst>
          </p:nvPr>
        </p:nvGraphicFramePr>
        <p:xfrm>
          <a:off x="323528" y="1"/>
          <a:ext cx="8820472" cy="7025654"/>
        </p:xfrm>
        <a:graphic>
          <a:graphicData uri="http://schemas.openxmlformats.org/drawingml/2006/table">
            <a:tbl>
              <a:tblPr/>
              <a:tblGrid>
                <a:gridCol w="1944216"/>
                <a:gridCol w="6876256"/>
              </a:tblGrid>
              <a:tr h="465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Критерии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Показатели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6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Интерес к данному виду ДО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Положительный характер мотивов посещения занятий;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Продолжительность обучения, посещаемость, наполняемость групп;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- Удовлетворенность ребенка собственной деятельностью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Удовлетворенность родителей (законных представителей) образовательными услугами в данной ОО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Детские практические достижения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Качество детских работ (изделий, выступлений);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Количество призов, наград и др. достижений;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Стабильность достижений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(отдельных детей и коллектива в целом);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Динамика достижений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(улучшение качества работ,  получение более высоких разрядов, наград);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Овладение приемами творческой деятельности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(количество детей, овладевших данными приемами, уровень творческих работ);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Самореализация ребенка  в деятельности.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1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190575"/>
              </p:ext>
            </p:extLst>
          </p:nvPr>
        </p:nvGraphicFramePr>
        <p:xfrm>
          <a:off x="395536" y="0"/>
          <a:ext cx="8748464" cy="7181283"/>
        </p:xfrm>
        <a:graphic>
          <a:graphicData uri="http://schemas.openxmlformats.org/drawingml/2006/table">
            <a:tbl>
              <a:tblPr/>
              <a:tblGrid>
                <a:gridCol w="1841887"/>
                <a:gridCol w="6906577"/>
              </a:tblGrid>
              <a:tr h="54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Критерии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Показатели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воспитательного результата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Развитие детского коллектива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Роль коллектива в развитии личности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</a:rPr>
                        <a:t>Включенность детей в коллективную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Сотрудничество, взаимопомощь, доверительные отношения;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Комфортный психологический климат;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ahoma" panose="020B0604030504040204" pitchFamily="34" charset="0"/>
                        </a:rPr>
                        <a:t>Традиции коллектива, самоуправление;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</a:rPr>
                        <a:t>Активное участие детей в мероприятиях  творческого объединения  на добровольной основе;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Сформированность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</a:rPr>
                        <a:t> ценностных отношений;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anose="020B0604030504040204" pitchFamily="34" charset="0"/>
                        </a:rPr>
                        <a:t>Устойчивость ценностных отношений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;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Динамика личностных изменений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Интеллект, способности, 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т.ч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. творческие;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Самооценка, потребности в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  самосовершенствовании;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Ценностные ориентиры, понимание и приятие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  общечеловеческих ценностей;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Сформированность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духовно-нравственных качеств  человека: человеколюбие, уважение, доброта, справедливость и др.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8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единых критериев и параметров оценки образовательных результатов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выступает показателем договоренности педагогического коллектива об общем понимании этой проблемы в учреждении дополнительного образования,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является содержательной основой,     системообразующим фактором проектирования </a:t>
            </a:r>
            <a:r>
              <a:rPr lang="ru-RU" sz="2800" b="1" u="sng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мониторинговой системы учреждения</a:t>
            </a:r>
            <a:endParaRPr lang="ru-RU" sz="2800" b="1" u="sng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1937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98425"/>
            <a:ext cx="8229600" cy="4714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 результата</a:t>
            </a:r>
            <a:endParaRPr lang="en-US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185738" y="2087563"/>
            <a:ext cx="1938337" cy="2232025"/>
          </a:xfrm>
          <a:prstGeom prst="rightArrow">
            <a:avLst>
              <a:gd name="adj1" fmla="val 79306"/>
              <a:gd name="adj2" fmla="val 32395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96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2297113" y="796925"/>
            <a:ext cx="2414587" cy="750888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Предметные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2281238" y="2574925"/>
            <a:ext cx="2425700" cy="1003300"/>
          </a:xfrm>
          <a:prstGeom prst="roundRect">
            <a:avLst>
              <a:gd name="adj" fmla="val 91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Метапредметные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2278063" y="4799013"/>
            <a:ext cx="2424112" cy="8953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Личностные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185738" y="2925763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63" y="2936875"/>
            <a:ext cx="2087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Результаты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5154613" y="730250"/>
            <a:ext cx="3744912" cy="827088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Теоретическая подготовка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Практическая подготовка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 bwMode="auto">
          <a:xfrm flipV="1">
            <a:off x="4711700" y="1171575"/>
            <a:ext cx="442913" cy="460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154613" y="2339975"/>
            <a:ext cx="3744912" cy="1655763"/>
          </a:xfrm>
          <a:prstGeom prst="roundRect">
            <a:avLst>
              <a:gd name="adj" fmla="val 91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accent2">
                    <a:lumMod val="25000"/>
                  </a:schemeClr>
                </a:solidFill>
              </a:rPr>
              <a:t>УУД</a:t>
            </a: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Познавательные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Коммуникативные 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Регулятивные</a:t>
            </a: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flipV="1">
            <a:off x="4702175" y="3030538"/>
            <a:ext cx="433388" cy="46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154613" y="4465638"/>
            <a:ext cx="3744912" cy="23764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000" b="1" u="sng" dirty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accent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chemeClr val="accent2">
                    <a:lumMod val="25000"/>
                  </a:schemeClr>
                </a:solidFill>
              </a:rPr>
              <a:t>Личностные качества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Мотивационные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Организац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.-волевые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Ориентационные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Поведенческие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Ценностные</a:t>
            </a: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flipV="1">
            <a:off x="4725988" y="5280025"/>
            <a:ext cx="433387" cy="460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40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70326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Методы, используемые  педагогом в мониторинге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Педагогическое наблюдение</a:t>
            </a:r>
          </a:p>
          <a:p>
            <a:pPr>
              <a:defRPr/>
            </a:pPr>
            <a:r>
              <a:rPr lang="ru-RU" b="1" dirty="0" smtClean="0"/>
              <a:t>Изучение и </a:t>
            </a:r>
            <a:r>
              <a:rPr lang="ru-RU" b="1" dirty="0"/>
              <a:t>а</a:t>
            </a:r>
            <a:r>
              <a:rPr lang="ru-RU" b="1" dirty="0" smtClean="0"/>
              <a:t>нализ педагогической документации</a:t>
            </a:r>
          </a:p>
          <a:p>
            <a:pPr>
              <a:defRPr/>
            </a:pPr>
            <a:r>
              <a:rPr lang="ru-RU" b="1" dirty="0" smtClean="0"/>
              <a:t>Изучение и анализ результатов продуктивной деятельности</a:t>
            </a:r>
          </a:p>
          <a:p>
            <a:pPr>
              <a:defRPr/>
            </a:pPr>
            <a:r>
              <a:rPr lang="ru-RU" b="1" dirty="0" smtClean="0"/>
              <a:t>Социологические опросники</a:t>
            </a:r>
          </a:p>
          <a:p>
            <a:pPr>
              <a:defRPr/>
            </a:pPr>
            <a:r>
              <a:rPr lang="ru-RU" b="1" dirty="0" smtClean="0"/>
              <a:t>Анкеты, тесты, собеседование</a:t>
            </a:r>
          </a:p>
          <a:p>
            <a:pPr>
              <a:defRPr/>
            </a:pPr>
            <a:r>
              <a:rPr lang="ru-RU" b="1" dirty="0" smtClean="0"/>
              <a:t>Психолого-педагогические методики изучения личностных качеств</a:t>
            </a:r>
          </a:p>
          <a:p>
            <a:pPr>
              <a:defRPr/>
            </a:pPr>
            <a:r>
              <a:rPr lang="ru-RU" b="1" dirty="0" smtClean="0"/>
              <a:t>Методы  математической статистики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0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участие  детей в оценке собственных результатов</a:t>
            </a:r>
            <a:endParaRPr lang="ru-RU" sz="2400" b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Портфолио обучающегося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Рабочая тетрадь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Дневник достижений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Книга моих размышлений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337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СА\Desktop\рабочие документы по центру аттестации\Безымянный-1.jpg"/>
          <p:cNvPicPr/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9"/>
          <a:stretch/>
        </p:blipFill>
        <p:spPr bwMode="auto">
          <a:xfrm>
            <a:off x="2976377" y="4725143"/>
            <a:ext cx="3635896" cy="191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564904"/>
            <a:ext cx="4708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Желаем успехов!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049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076" y="306156"/>
            <a:ext cx="2664296" cy="3236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17 ноября 2015 г.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136904" cy="511256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6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i="1" dirty="0" err="1" smtClean="0"/>
              <a:t>Вебинар</a:t>
            </a:r>
            <a:r>
              <a:rPr lang="ru-RU" sz="2600" i="1" dirty="0" smtClean="0"/>
              <a:t>:</a:t>
            </a:r>
            <a:r>
              <a:rPr lang="ru-RU" sz="2600" dirty="0" smtClean="0"/>
              <a:t>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600" b="1" dirty="0" smtClean="0">
                <a:solidFill>
                  <a:srgbClr val="A50021"/>
                </a:solidFill>
              </a:rPr>
              <a:t>Особенности мониторинговой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A50021"/>
                </a:solidFill>
              </a:rPr>
              <a:t> </a:t>
            </a:r>
            <a:r>
              <a:rPr lang="ru-RU" sz="2600" b="1" dirty="0" smtClean="0">
                <a:solidFill>
                  <a:srgbClr val="A50021"/>
                </a:solidFill>
              </a:rPr>
              <a:t>                     деятельности в учреждениях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A50021"/>
                </a:solidFill>
              </a:rPr>
              <a:t> </a:t>
            </a:r>
            <a:r>
              <a:rPr lang="ru-RU" sz="2600" b="1" dirty="0" smtClean="0">
                <a:solidFill>
                  <a:srgbClr val="A50021"/>
                </a:solidFill>
              </a:rPr>
              <a:t>                    дополнительного образования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Ведет </a:t>
            </a:r>
            <a:r>
              <a:rPr lang="ru-RU" sz="2400" b="1" dirty="0" err="1" smtClean="0">
                <a:solidFill>
                  <a:srgbClr val="C00000"/>
                </a:solidFill>
              </a:rPr>
              <a:t>вебинар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Кочергина Галина </a:t>
            </a:r>
            <a:r>
              <a:rPr lang="ru-RU" sz="24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Дмитриевна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зав.кафедрой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воспитания и социализации детей и молодежи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Модератор: </a:t>
            </a:r>
            <a:r>
              <a:rPr lang="ru-RU" sz="2400" dirty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Токарева Анна </a:t>
            </a:r>
            <a:r>
              <a:rPr lang="ru-RU" sz="24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Сергеевна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руководитель областного методического объединения, директор Дорогобужского ДДТ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Участники дискуссии: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Азаренкова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Рита Александровна – методист  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Монастырщинского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Центра внешкольной работы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80112" y="-112631"/>
            <a:ext cx="3563888" cy="803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/>
              <a:t>ОМО педагогов дополнительного образования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88179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19872" y="1052736"/>
            <a:ext cx="2664296" cy="323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Контакты:</a:t>
            </a:r>
          </a:p>
          <a:p>
            <a:pPr algn="ctr"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1376390"/>
            <a:ext cx="5688632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Кочергина Галина Дмитриевна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190705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Телефон: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(4812)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3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75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35; 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          8-910-783-63-80</a:t>
            </a:r>
            <a:endParaRPr lang="ru-RU" sz="2400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E-mail</a:t>
            </a:r>
            <a:r>
              <a:rPr lang="ru-RU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</a:t>
            </a:r>
            <a:r>
              <a:rPr lang="ru-RU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KIOT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67@</a:t>
            </a: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yandex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24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861048"/>
            <a:ext cx="43364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j-ea"/>
                <a:cs typeface="+mj-cs"/>
              </a:rPr>
              <a:t>Токарева Анна </a:t>
            </a:r>
            <a:r>
              <a:rPr lang="ru-RU" sz="24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j-ea"/>
                <a:cs typeface="+mj-cs"/>
              </a:rPr>
              <a:t>Сергеевна</a:t>
            </a:r>
          </a:p>
          <a:p>
            <a:pPr>
              <a:defRPr/>
            </a:pPr>
            <a:r>
              <a:rPr lang="ru-RU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Телефон</a:t>
            </a:r>
            <a:r>
              <a:rPr lang="ru-RU" sz="24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</a:t>
            </a:r>
            <a:r>
              <a:rPr lang="en-US" sz="24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dirty="0"/>
              <a:t>8 (48144) 3-23-49</a:t>
            </a:r>
            <a:endParaRPr lang="ru-RU" sz="2400" b="1" dirty="0" smtClean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E-mail</a:t>
            </a:r>
            <a:r>
              <a:rPr lang="ru-RU" sz="24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en-US" sz="24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dorddt@mail.ru</a:t>
            </a:r>
            <a:endParaRPr lang="ru-RU" sz="2400" dirty="0">
              <a:solidFill>
                <a:srgbClr val="4B1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2400" dirty="0">
              <a:solidFill>
                <a:srgbClr val="4B1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91569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 noChangeShapeType="1"/>
          </p:cNvSpPr>
          <p:nvPr/>
        </p:nvSpPr>
        <p:spPr bwMode="auto">
          <a:xfrm>
            <a:off x="2555875" y="5373688"/>
            <a:ext cx="597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Телефон: (4812) </a:t>
            </a:r>
            <a:r>
              <a:rPr lang="en-US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3</a:t>
            </a: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75</a:t>
            </a:r>
            <a:r>
              <a:rPr lang="en-US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35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E-mail</a:t>
            </a: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</a:t>
            </a:r>
            <a:r>
              <a:rPr lang="ru-RU" sz="2000" b="1" dirty="0" smtClean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KIOT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67@</a:t>
            </a:r>
            <a:r>
              <a:rPr lang="en-US" sz="18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yandex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18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</a:t>
            </a:r>
            <a:endParaRPr lang="ru-RU" sz="18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87043" name="Text Box 3"/>
          <p:cNvSpPr txBox="1">
            <a:spLocks noChangeArrowheads="1" noChangeShapeType="1"/>
          </p:cNvSpPr>
          <p:nvPr/>
        </p:nvSpPr>
        <p:spPr bwMode="auto">
          <a:xfrm>
            <a:off x="2484438" y="3716338"/>
            <a:ext cx="6337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smtClean="0">
                <a:solidFill>
                  <a:srgbClr val="242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г. Смоленск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smtClean="0">
                <a:solidFill>
                  <a:srgbClr val="242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ул. Октябрьской революции, д. </a:t>
            </a:r>
            <a:r>
              <a:rPr lang="en-US" sz="2400" b="1" smtClean="0">
                <a:solidFill>
                  <a:srgbClr val="242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</a:t>
            </a:r>
            <a:r>
              <a:rPr lang="ru-RU" sz="2400" b="1" smtClean="0">
                <a:solidFill>
                  <a:srgbClr val="242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-а</a:t>
            </a:r>
            <a:endParaRPr lang="ru-RU" sz="2400" smtClean="0">
              <a:solidFill>
                <a:srgbClr val="4B1D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         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1871663" cy="39687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>
                <a:solidFill>
                  <a:srgbClr val="008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Контакты</a:t>
            </a:r>
          </a:p>
        </p:txBody>
      </p:sp>
      <p:pic>
        <p:nvPicPr>
          <p:cNvPr id="47109" name="Picture 5" descr="j0115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46638"/>
            <a:ext cx="64452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179388" y="188913"/>
            <a:ext cx="8712200" cy="577850"/>
            <a:chOff x="113" y="119"/>
            <a:chExt cx="5488" cy="364"/>
          </a:xfrm>
        </p:grpSpPr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113" y="119"/>
              <a:ext cx="772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>
                  <a:solidFill>
                    <a:srgbClr val="E67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СОИРО</a:t>
              </a:r>
            </a:p>
          </p:txBody>
        </p:sp>
        <p:grpSp>
          <p:nvGrpSpPr>
            <p:cNvPr id="47114" name="Group 8"/>
            <p:cNvGrpSpPr>
              <a:grpSpLocks/>
            </p:cNvGrpSpPr>
            <p:nvPr/>
          </p:nvGrpSpPr>
          <p:grpSpPr bwMode="auto">
            <a:xfrm>
              <a:off x="930" y="391"/>
              <a:ext cx="4671" cy="92"/>
              <a:chOff x="975" y="436"/>
              <a:chExt cx="4671" cy="92"/>
            </a:xfrm>
          </p:grpSpPr>
          <p:sp>
            <p:nvSpPr>
              <p:cNvPr id="137227" name="Rectangle 9"/>
              <p:cNvSpPr>
                <a:spLocks noChangeArrowheads="1"/>
              </p:cNvSpPr>
              <p:nvPr/>
            </p:nvSpPr>
            <p:spPr bwMode="auto">
              <a:xfrm>
                <a:off x="975" y="436"/>
                <a:ext cx="4354" cy="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228" name="Rectangle 10"/>
              <p:cNvSpPr>
                <a:spLocks noChangeArrowheads="1"/>
              </p:cNvSpPr>
              <p:nvPr/>
            </p:nvSpPr>
            <p:spPr bwMode="auto">
              <a:xfrm>
                <a:off x="1292" y="482"/>
                <a:ext cx="4354" cy="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47111" name="Picture 11" descr="j0115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788511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/>
          <p:cNvSpPr txBox="1">
            <a:spLocks noChangeArrowheads="1" noChangeShapeType="1"/>
          </p:cNvSpPr>
          <p:nvPr/>
        </p:nvSpPr>
        <p:spPr bwMode="auto">
          <a:xfrm>
            <a:off x="1403350" y="836613"/>
            <a:ext cx="66246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Кочергина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Галина Дмитриевна,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доцент кафедры воспитания и социализации детей и молодежи, </a:t>
            </a:r>
            <a:r>
              <a:rPr lang="ru-RU" sz="2000" dirty="0" err="1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к.п.н</a:t>
            </a:r>
            <a:r>
              <a:rPr lang="ru-RU" sz="2000" dirty="0" smtClean="0">
                <a:solidFill>
                  <a:srgbClr val="4B1D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3116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allAtOnce"/>
      <p:bldP spid="87044" grpId="0"/>
      <p:bldP spid="87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49479"/>
            <a:ext cx="8229600" cy="990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-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наблюдение, оценка и прогноз состояния системы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538" y="1944080"/>
            <a:ext cx="8659561" cy="2592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spc="-1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 образовательной деятельности </a:t>
            </a:r>
            <a:r>
              <a:rPr lang="ru-RU" b="1" dirty="0">
                <a:solidFill>
                  <a:srgbClr val="8E0000"/>
                </a:solidFill>
              </a:rPr>
              <a:t>– </a:t>
            </a:r>
            <a:endParaRPr lang="ru-RU" dirty="0">
              <a:solidFill>
                <a:srgbClr val="8E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dirty="0">
                <a:solidFill>
                  <a:schemeClr val="hlink"/>
                </a:solidFill>
              </a:rPr>
              <a:t>    </a:t>
            </a: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систематическая процедура сбора, хранения, обработки и распространения информации  о деятельности  ОО как  о педагогической системе   по ведущим образовательным аспектам,  их </a:t>
            </a:r>
            <a:r>
              <a:rPr lang="ru-RU" sz="2600" b="1" dirty="0" err="1">
                <a:solidFill>
                  <a:schemeClr val="accent2">
                    <a:lumMod val="10000"/>
                  </a:schemeClr>
                </a:solidFill>
              </a:rPr>
              <a:t>критериальная</a:t>
            </a: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 оценка  и своевременное принятие управленческих </a:t>
            </a:r>
            <a:r>
              <a:rPr lang="ru-RU" sz="2600" b="1" dirty="0" smtClean="0">
                <a:solidFill>
                  <a:schemeClr val="accent2">
                    <a:lumMod val="10000"/>
                  </a:schemeClr>
                </a:solidFill>
              </a:rPr>
              <a:t>решений</a:t>
            </a:r>
            <a:endParaRPr lang="ru-RU" sz="2600" b="1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220" y="4725144"/>
            <a:ext cx="867819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мониторинга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10000"/>
                  </a:schemeClr>
                </a:solidFill>
              </a:rPr>
              <a:t>- </a:t>
            </a: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обеспечение эффективного информационного 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   </a:t>
            </a:r>
            <a:r>
              <a:rPr lang="ru-RU" sz="2600" b="1" dirty="0" smtClean="0">
                <a:solidFill>
                  <a:schemeClr val="accent2">
                    <a:lumMod val="10000"/>
                  </a:schemeClr>
                </a:solidFill>
              </a:rPr>
              <a:t>  отражения </a:t>
            </a: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состояния дополнительного </a:t>
            </a:r>
            <a:r>
              <a:rPr lang="ru-RU" sz="2600" b="1" dirty="0" smtClean="0">
                <a:solidFill>
                  <a:schemeClr val="accent2">
                    <a:lumMod val="10000"/>
                  </a:schemeClr>
                </a:solidFill>
              </a:rPr>
              <a:t>образования;</a:t>
            </a:r>
            <a:endParaRPr lang="ru-RU" sz="2600" b="1" dirty="0">
              <a:solidFill>
                <a:schemeClr val="accent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  - аналитическое обобщение результатов </a:t>
            </a:r>
            <a:r>
              <a:rPr lang="ru-RU" sz="2600" b="1" dirty="0" smtClean="0">
                <a:solidFill>
                  <a:schemeClr val="accent2">
                    <a:lumMod val="10000"/>
                  </a:schemeClr>
                </a:solidFill>
              </a:rPr>
              <a:t>деятельности; </a:t>
            </a:r>
            <a:endParaRPr lang="ru-RU" sz="2600" b="1" dirty="0">
              <a:solidFill>
                <a:schemeClr val="accent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 dirty="0">
                <a:solidFill>
                  <a:schemeClr val="accent2">
                    <a:lumMod val="10000"/>
                  </a:schemeClr>
                </a:solidFill>
              </a:rPr>
              <a:t>  - разработка прогнозов ее обеспечения и развития</a:t>
            </a: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1533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69" y="555626"/>
            <a:ext cx="8657431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/>
              <a:t>В основе мониторинга</a:t>
            </a:r>
            <a:r>
              <a:rPr lang="ru-RU" sz="2800" dirty="0" smtClean="0"/>
              <a:t> – три взаимосвязанных процесса: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700213"/>
            <a:ext cx="3455988" cy="935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Диагностика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39975" y="3213100"/>
            <a:ext cx="3455988" cy="935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Анализ, оценка</a:t>
            </a:r>
            <a:r>
              <a:rPr lang="ru-RU" sz="2800" b="1"/>
              <a:t> 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0" y="4797425"/>
            <a:ext cx="3600450" cy="935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Прогнозирование</a:t>
            </a:r>
            <a:r>
              <a:rPr lang="ru-RU" sz="2800" b="1" dirty="0"/>
              <a:t> 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2515480">
            <a:off x="827088" y="3068638"/>
            <a:ext cx="720725" cy="1295400"/>
          </a:xfrm>
          <a:prstGeom prst="curvedRightArrow">
            <a:avLst>
              <a:gd name="adj1" fmla="val 35947"/>
              <a:gd name="adj2" fmla="val 7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2515480">
            <a:off x="2771775" y="4652963"/>
            <a:ext cx="720725" cy="1295400"/>
          </a:xfrm>
          <a:prstGeom prst="curvedRightArrow">
            <a:avLst>
              <a:gd name="adj1" fmla="val 35947"/>
              <a:gd name="adj2" fmla="val 7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7673776">
            <a:off x="4643437" y="1485901"/>
            <a:ext cx="720725" cy="1295400"/>
          </a:xfrm>
          <a:prstGeom prst="curvedRightArrow">
            <a:avLst>
              <a:gd name="adj1" fmla="val 35947"/>
              <a:gd name="adj2" fmla="val 7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8098877">
            <a:off x="6946900" y="3070226"/>
            <a:ext cx="720725" cy="1295400"/>
          </a:xfrm>
          <a:prstGeom prst="curvedRightArrow">
            <a:avLst>
              <a:gd name="adj1" fmla="val 35947"/>
              <a:gd name="adj2" fmla="val 7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1543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376" y="404664"/>
            <a:ext cx="8845624" cy="10801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A20000"/>
                </a:solidFill>
              </a:rPr>
              <a:t>Качество образования рассматривается как единство </a:t>
            </a:r>
            <a:br>
              <a:rPr lang="ru-RU" sz="2800" b="1" dirty="0" smtClean="0">
                <a:solidFill>
                  <a:srgbClr val="A20000"/>
                </a:solidFill>
              </a:rPr>
            </a:br>
            <a:r>
              <a:rPr lang="ru-RU" sz="2800" b="1" dirty="0" smtClean="0">
                <a:solidFill>
                  <a:srgbClr val="A20000"/>
                </a:solidFill>
              </a:rPr>
              <a:t>3-х составляющих: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76" y="2060848"/>
            <a:ext cx="91440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sz="2800" b="1" u="sng" dirty="0" smtClean="0">
                <a:solidFill>
                  <a:srgbClr val="A20000"/>
                </a:solidFill>
              </a:rPr>
              <a:t>результатов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образовательного процесса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sz="2800" b="1" u="sng" dirty="0" smtClean="0">
                <a:solidFill>
                  <a:srgbClr val="A20000"/>
                </a:solidFill>
              </a:rPr>
              <a:t>организации  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образовательного процесса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sz="2800" b="1" u="sng" dirty="0" smtClean="0">
                <a:solidFill>
                  <a:srgbClr val="A20000"/>
                </a:solidFill>
              </a:rPr>
              <a:t>условий 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реализации</a:t>
            </a:r>
            <a:r>
              <a:rPr lang="ru-RU" sz="2800" b="1" dirty="0" smtClean="0">
                <a:solidFill>
                  <a:srgbClr val="A20000"/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7313053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61" y="389384"/>
            <a:ext cx="8793578" cy="73536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ценка </a:t>
            </a:r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</a:t>
            </a:r>
            <a:r>
              <a:rPr lang="ru-RU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</a:t>
            </a:r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793577" cy="57514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Среди приоритетных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 оценки качества можно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назвать следующие: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изучение </a:t>
            </a:r>
            <a:r>
              <a:rPr lang="ru-RU" b="1" dirty="0">
                <a:solidFill>
                  <a:srgbClr val="002060"/>
                </a:solidFill>
              </a:rPr>
              <a:t>и оценку целей, содержания и самих учебных программ;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изучение </a:t>
            </a:r>
            <a:r>
              <a:rPr lang="ru-RU" b="1" dirty="0">
                <a:solidFill>
                  <a:srgbClr val="FF0000"/>
                </a:solidFill>
              </a:rPr>
              <a:t>и оценку  образовательных результатов (результатов освоения образовательных программ</a:t>
            </a:r>
            <a:r>
              <a:rPr lang="ru-RU" b="1" u="sng" dirty="0">
                <a:solidFill>
                  <a:srgbClr val="FF0000"/>
                </a:solidFill>
              </a:rPr>
              <a:t>);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оценку </a:t>
            </a:r>
            <a:r>
              <a:rPr lang="ru-RU" b="1" dirty="0">
                <a:solidFill>
                  <a:srgbClr val="002060"/>
                </a:solidFill>
              </a:rPr>
              <a:t>качества учебных пособий, дидактических и технических средств;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оценку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эффективности традиционных и инновационных форм и методов обучения и воспитания;</a:t>
            </a:r>
          </a:p>
          <a:p>
            <a:pPr>
              <a:spcBef>
                <a:spcPts val="0"/>
              </a:spcBef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оценку современных педагогических технологий обучения и воспитания;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диагностической службы для получения научной и объективной информации о качестве развития образовательной системы и др.</a:t>
            </a:r>
          </a:p>
        </p:txBody>
      </p:sp>
    </p:spTree>
    <p:extLst>
      <p:ext uri="{BB962C8B-B14F-4D97-AF65-F5344CB8AC3E}">
        <p14:creationId xmlns:p14="http://schemas.microsoft.com/office/powerpoint/2010/main" val="10925473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7382"/>
            <a:ext cx="8676456" cy="4873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результатов образовательного процесса</a:t>
            </a:r>
            <a:endParaRPr lang="ru-RU" sz="4000" b="1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855968" cy="5516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уровень освоения детьми содержания изучаемой образовательной программы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>(предметные результаты: теоретическая и предметно-практическая подготовка</a:t>
            </a:r>
            <a:r>
              <a:rPr lang="ru-RU" sz="2000" dirty="0" smtClean="0"/>
              <a:t>);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устойчивость интереса детей к содержанию образовательной программы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>(мотивы обучения,</a:t>
            </a:r>
            <a:r>
              <a:rPr lang="ru-RU" b="1" dirty="0" smtClean="0"/>
              <a:t> </a:t>
            </a:r>
            <a:r>
              <a:rPr lang="ru-RU" sz="2000" b="1" dirty="0" smtClean="0"/>
              <a:t>сохранность контингента; продолжительность обучения</a:t>
            </a:r>
            <a:r>
              <a:rPr lang="ru-RU" sz="2000" dirty="0" smtClean="0"/>
              <a:t>);</a:t>
            </a:r>
          </a:p>
          <a:p>
            <a:pPr eaLnBrk="1" hangingPunct="1"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риобщенность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обучающихся  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культурным, духовным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ценностям </a:t>
            </a:r>
            <a:r>
              <a:rPr lang="ru-RU" sz="2800" b="1" dirty="0" smtClean="0"/>
              <a:t>(</a:t>
            </a:r>
            <a:r>
              <a:rPr lang="ru-RU" sz="2000" b="1" dirty="0"/>
              <a:t>базовые </a:t>
            </a:r>
            <a:r>
              <a:rPr lang="ru-RU" sz="2000" b="1" dirty="0" smtClean="0"/>
              <a:t>национальные ценности</a:t>
            </a:r>
            <a:r>
              <a:rPr lang="ru-RU" sz="2000" b="1" dirty="0"/>
              <a:t>)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уровень творческой активности детей </a:t>
            </a:r>
            <a:r>
              <a:rPr lang="ru-RU" sz="2000" b="1" dirty="0"/>
              <a:t>(</a:t>
            </a:r>
            <a:r>
              <a:rPr lang="ru-RU" sz="2000" b="1" dirty="0" smtClean="0"/>
              <a:t>участие в творческой деятельности (проекты, конкурсы, выставки, концерты, соревнования,  исследовательская деятельность пр.) </a:t>
            </a:r>
            <a:r>
              <a:rPr lang="ru-RU" sz="2800" b="1" dirty="0" smtClean="0"/>
              <a:t>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уровень практической реализации творческих достижений </a:t>
            </a:r>
            <a:r>
              <a:rPr lang="ru-RU" sz="2000" b="1" dirty="0"/>
              <a:t>(качество продуктов творческой деятельности)</a:t>
            </a:r>
          </a:p>
          <a:p>
            <a:pPr eaLnBrk="1" hangingPunct="1">
              <a:defRPr/>
            </a:pPr>
            <a:endParaRPr lang="ru-RU" sz="2800" b="1" dirty="0" smtClean="0"/>
          </a:p>
          <a:p>
            <a:pPr marL="0" indent="0" eaLnBrk="1" hangingPunct="1">
              <a:buNone/>
              <a:defRPr/>
            </a:pPr>
            <a:endParaRPr lang="ru-RU" sz="28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0897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02" y="1046639"/>
            <a:ext cx="8901118" cy="599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5970" algn="ctr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1.Обращение к цели и задачам образовательной программы.</a:t>
            </a:r>
            <a:endParaRPr lang="ru-RU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Определение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предполагаемого результата (в соответствии с целями, задачами  и содержанием программы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Определение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результата в </a:t>
            </a:r>
            <a:r>
              <a:rPr lang="ru-RU" sz="2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«измерителях и величинах»: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параметров, критериев и показателей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которым можно судить о достижении 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результата.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Подбор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диагностического инструментария (методик и диагностик), определение форм, методов оценивания и форм фиксации результатов. 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Сбор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данных и оценка результатов (фиксация и анализ результатов). 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Оформление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результатов. Формулирование выводов, предложений, рекомендаций.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75970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5970"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Алгоритм разработки  программы (плана) </a:t>
            </a:r>
          </a:p>
          <a:p>
            <a:pPr marL="775970" algn="ctr"/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измерить </a:t>
            </a:r>
            <a:r>
              <a:rPr lang="ru-RU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зафиксировать результат</a:t>
            </a:r>
            <a:r>
              <a:rPr lang="ru-RU" sz="28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Параметр</a:t>
            </a:r>
            <a:r>
              <a:rPr lang="ru-RU" b="1" i="1" dirty="0" smtClean="0"/>
              <a:t> –  </a:t>
            </a:r>
            <a:r>
              <a:rPr lang="ru-RU" b="1" dirty="0"/>
              <a:t>величина, характеризующая свойство процесса, системы, </a:t>
            </a:r>
            <a:r>
              <a:rPr lang="ru-RU" b="1" dirty="0" smtClean="0"/>
              <a:t>явления.</a:t>
            </a:r>
            <a:r>
              <a:rPr lang="ru-RU" dirty="0" smtClean="0"/>
              <a:t> (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Ч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то будем изучать, исследовать) </a:t>
            </a:r>
          </a:p>
          <a:p>
            <a:endParaRPr lang="ru-RU" b="1" i="1" dirty="0"/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Критерий </a:t>
            </a:r>
            <a:r>
              <a:rPr lang="ru-RU" sz="2800" b="1" i="1" dirty="0"/>
              <a:t>– </a:t>
            </a:r>
            <a:r>
              <a:rPr lang="ru-RU" sz="2800" b="1" dirty="0"/>
              <a:t>признак, «мерило» на основании которого производится оценка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(Как будем измерять, оценивать?)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Показатели </a:t>
            </a:r>
            <a:r>
              <a:rPr lang="ru-RU" sz="2800" b="1" i="1" dirty="0"/>
              <a:t>- </a:t>
            </a:r>
            <a:r>
              <a:rPr lang="ru-RU" sz="2800" b="1" dirty="0"/>
              <a:t>данные, по которым можно судить о развитии, о качестве </a:t>
            </a:r>
            <a:r>
              <a:rPr lang="ru-RU" sz="2800" b="1" dirty="0" smtClean="0"/>
              <a:t>результатов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(Как будем считать, по каким данным (оценкам)?)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965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9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60630"/>
              </p:ext>
            </p:extLst>
          </p:nvPr>
        </p:nvGraphicFramePr>
        <p:xfrm>
          <a:off x="317431" y="275219"/>
          <a:ext cx="8820472" cy="6582781"/>
        </p:xfrm>
        <a:graphic>
          <a:graphicData uri="http://schemas.openxmlformats.org/drawingml/2006/table">
            <a:tbl>
              <a:tblPr/>
              <a:tblGrid>
                <a:gridCol w="2811464"/>
                <a:gridCol w="6009008"/>
              </a:tblGrid>
              <a:tr h="563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Критерии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Показатели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образовательных результатов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Освоение детьми программы дополнительного образования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Освоение программы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(количество освоенных  тем, блоков, разделов) 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Объем и глубина полученных знаний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(качественные показатели)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3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ЗУН, освоенные детьми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Компетенции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Разнообразие умений и навыков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(в соответствии с конкретным видом ДО);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Умения ставить цели и организовывать собственное обучение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(получать и искать необходимую информацию, ….);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Умение решать  учебные проблемы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Умение оценивать свои знания, анализировать учебные ситуации, принимать решения, в 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т.ч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. и на творческом уровне;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-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Умение владеть приборами, инструментами и др. средствами обучения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Ясность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948</Words>
  <Application>Microsoft Office PowerPoint</Application>
  <PresentationFormat>Экран (4:3)</PresentationFormat>
  <Paragraphs>172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Bookman Old Style</vt:lpstr>
      <vt:lpstr>Calibri</vt:lpstr>
      <vt:lpstr>Corbel</vt:lpstr>
      <vt:lpstr>Gill Sans MT</vt:lpstr>
      <vt:lpstr>Helvetica</vt:lpstr>
      <vt:lpstr>Tahoma</vt:lpstr>
      <vt:lpstr>Times New Roman</vt:lpstr>
      <vt:lpstr>Verdana</vt:lpstr>
      <vt:lpstr>Wingdings</vt:lpstr>
      <vt:lpstr>1_Ясность</vt:lpstr>
      <vt:lpstr>мониторинг качества дополнительного образования</vt:lpstr>
      <vt:lpstr> Мониторинг - наблюдение, оценка и прогноз состояния системы </vt:lpstr>
      <vt:lpstr>В основе мониторинга – три взаимосвязанных процесса:</vt:lpstr>
      <vt:lpstr>Качество образования рассматривается как единство  3-х составляющих:</vt:lpstr>
      <vt:lpstr>Оценка качества дополнительного образования</vt:lpstr>
      <vt:lpstr>Качество результатов образовательного процесса</vt:lpstr>
      <vt:lpstr>Презентация PowerPoint</vt:lpstr>
      <vt:lpstr>Как измерить  и зафиксировать результат?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 результата</vt:lpstr>
      <vt:lpstr>Методы, используемые  педагогом в мониторинге</vt:lpstr>
      <vt:lpstr>Активное участие  детей в оценке собственных результатов</vt:lpstr>
      <vt:lpstr>Презентация PowerPoint</vt:lpstr>
      <vt:lpstr>17 ноября 2015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СОИРО как образовательного учреждения, реализующего актуальные инновационные программы повышения квалификации и профессиональной переподготовки руководящих  и педагогических работников Смоленской области</dc:title>
  <dc:creator>Лана</dc:creator>
  <cp:lastModifiedBy>Владелец</cp:lastModifiedBy>
  <cp:revision>54</cp:revision>
  <dcterms:created xsi:type="dcterms:W3CDTF">2012-06-28T06:57:11Z</dcterms:created>
  <dcterms:modified xsi:type="dcterms:W3CDTF">2015-11-16T21:12:47Z</dcterms:modified>
</cp:coreProperties>
</file>